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60" r:id="rId5"/>
    <p:sldId id="263" r:id="rId6"/>
    <p:sldId id="266" r:id="rId7"/>
    <p:sldId id="267" r:id="rId8"/>
    <p:sldId id="299" r:id="rId9"/>
    <p:sldId id="271" r:id="rId10"/>
    <p:sldId id="300" r:id="rId11"/>
    <p:sldId id="275" r:id="rId12"/>
    <p:sldId id="276" r:id="rId13"/>
    <p:sldId id="278" r:id="rId14"/>
    <p:sldId id="279" r:id="rId15"/>
    <p:sldId id="281" r:id="rId16"/>
    <p:sldId id="301" r:id="rId17"/>
    <p:sldId id="283" r:id="rId18"/>
    <p:sldId id="284" r:id="rId19"/>
    <p:sldId id="286" r:id="rId20"/>
    <p:sldId id="287" r:id="rId21"/>
    <p:sldId id="302" r:id="rId22"/>
    <p:sldId id="303" r:id="rId23"/>
    <p:sldId id="305" r:id="rId24"/>
    <p:sldId id="291" r:id="rId25"/>
    <p:sldId id="306" r:id="rId26"/>
    <p:sldId id="294" r:id="rId27"/>
    <p:sldId id="295" r:id="rId28"/>
    <p:sldId id="307" r:id="rId29"/>
    <p:sldId id="297" r:id="rId30"/>
    <p:sldId id="298" r:id="rId31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1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5059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Decimal Numbers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R.4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Comparing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Graphing these values on a number line, we have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085</m:t>
                    </m:r>
                  </m:oMath>
                </a14:m>
                <a:r>
                  <a:rPr lang="en-US" sz="2800" dirty="0"/>
                  <a:t> lies to the right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08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C49B8BB4-7A5D-6E3E-66F8-0522F6E04E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2286000"/>
            <a:ext cx="4563112" cy="61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76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To Add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9796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Write the numbers vertically.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Keep the decimal points aligned vertically.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Keep digits with the same place values aligned. (Zeros may be written in to help keep the digits aligned properly.)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Add</a:t>
            </a:r>
            <a:r>
              <a:rPr lang="en-US" sz="2800" dirty="0"/>
              <a:t>,</a:t>
            </a:r>
            <a:r>
              <a:rPr sz="2800" dirty="0"/>
              <a:t> just as with whole numbers, keeping the decimal point in the sum aligned with the other decimal points.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6: Adding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Add: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033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endParaRPr lang="en-IN" b="1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880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033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600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r>
                  <a:rPr lang="en-US" sz="2800" b="0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513</m:t>
                    </m:r>
                  </m:oMath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9777644-ECA3-89EB-49C3-A66401DD916E}"/>
              </a:ext>
            </a:extLst>
          </p:cNvPr>
          <p:cNvCxnSpPr>
            <a:cxnSpLocks/>
          </p:cNvCxnSpPr>
          <p:nvPr/>
        </p:nvCxnSpPr>
        <p:spPr>
          <a:xfrm flipH="1" flipV="1">
            <a:off x="1905000" y="2819400"/>
            <a:ext cx="512956" cy="1326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97A3A2E-47A9-78BC-B00E-F5B9D4EAFB4A}"/>
              </a:ext>
            </a:extLst>
          </p:cNvPr>
          <p:cNvCxnSpPr>
            <a:cxnSpLocks/>
          </p:cNvCxnSpPr>
          <p:nvPr/>
        </p:nvCxnSpPr>
        <p:spPr>
          <a:xfrm flipH="1" flipV="1">
            <a:off x="1884556" y="3429000"/>
            <a:ext cx="533400" cy="717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5DBC3E9-ECF9-E9D9-89CD-73398656FD9E}"/>
              </a:ext>
            </a:extLst>
          </p:cNvPr>
          <p:cNvCxnSpPr>
            <a:cxnSpLocks/>
          </p:cNvCxnSpPr>
          <p:nvPr/>
        </p:nvCxnSpPr>
        <p:spPr>
          <a:xfrm flipH="1">
            <a:off x="1884556" y="4146395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3D9BDF-376D-9171-2A1A-D5CA816B62E4}"/>
                  </a:ext>
                </a:extLst>
              </p:cNvPr>
              <p:cNvSpPr txBox="1"/>
              <p:nvPr/>
            </p:nvSpPr>
            <p:spPr>
              <a:xfrm>
                <a:off x="2362200" y="2401669"/>
                <a:ext cx="5791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decimal point is understood to be to the right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r>
                  <a:rPr lang="en-US" dirty="0"/>
                  <a:t>, as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53D9BDF-376D-9171-2A1A-D5CA816B6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2401669"/>
                <a:ext cx="5791200" cy="646331"/>
              </a:xfrm>
              <a:prstGeom prst="rect">
                <a:avLst/>
              </a:prstGeom>
              <a:blipFill>
                <a:blip r:embed="rId3"/>
                <a:stretch>
                  <a:fillRect l="-947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C50B28-B45B-EBB0-07EE-EBB6CFF0D8A3}"/>
                  </a:ext>
                </a:extLst>
              </p:cNvPr>
              <p:cNvSpPr txBox="1"/>
              <p:nvPr/>
            </p:nvSpPr>
            <p:spPr>
              <a:xfrm>
                <a:off x="646771" y="2202366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2C50B28-B45B-EBB0-07EE-EBB6CFF0D8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771" y="2202366"/>
                <a:ext cx="9144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047524-85B1-9CC1-5A36-C002AC8270A4}"/>
                  </a:ext>
                </a:extLst>
              </p:cNvPr>
              <p:cNvSpPr txBox="1"/>
              <p:nvPr/>
            </p:nvSpPr>
            <p:spPr>
              <a:xfrm>
                <a:off x="2445834" y="3961729"/>
                <a:ext cx="579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s are written in to help keep digits aligned.</a:t>
                </a:r>
                <a:endParaRPr lang="en-IN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047524-85B1-9CC1-5A36-C002AC8270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834" y="3961729"/>
                <a:ext cx="5791200" cy="369332"/>
              </a:xfrm>
              <a:prstGeom prst="rect">
                <a:avLst/>
              </a:prstGeom>
              <a:blipFill>
                <a:blip r:embed="rId5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Subtract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9796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Write the numbers vertically.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Keep the decimal points aligned vertically.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Keep digits with the same place values aligned. (Zeros may be written in to help keep the digits aligned properly.)</a:t>
            </a:r>
          </a:p>
          <a:p>
            <a:pPr marL="514350" indent="-514350">
              <a:buFont typeface="+mj-lt"/>
              <a:buAutoNum type="arabicPeriod" startAt="4"/>
              <a:defRPr sz="2800"/>
            </a:pPr>
            <a:r>
              <a:rPr dirty="0"/>
              <a:t>​</a:t>
            </a:r>
            <a:r>
              <a:rPr sz="2800" dirty="0"/>
              <a:t>Subtract, just as with whole numbers, keeping the decimal point in the difference aligned with the other decimal points.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7: Subtracting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Subtract: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715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740F98-B609-0562-91D1-7B99BC73B1CB}"/>
                  </a:ext>
                </a:extLst>
              </p:cNvPr>
              <p:cNvSpPr txBox="1"/>
              <p:nvPr/>
            </p:nvSpPr>
            <p:spPr>
              <a:xfrm>
                <a:off x="2667000" y="2938346"/>
                <a:ext cx="434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s are written in to help keep digits aligned.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740F98-B609-0562-91D1-7B99BC73B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2938346"/>
                <a:ext cx="43434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179D0A-0F06-2615-75D6-D44C110094B4}"/>
                  </a:ext>
                </a:extLst>
              </p:cNvPr>
              <p:cNvSpPr txBox="1"/>
              <p:nvPr/>
            </p:nvSpPr>
            <p:spPr>
              <a:xfrm>
                <a:off x="1074467" y="2074900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A179D0A-0F06-2615-75D6-D44C110094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4467" y="2074900"/>
                <a:ext cx="4572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5997BB-E25E-8812-58EA-417BB69387BF}"/>
                  </a:ext>
                </a:extLst>
              </p:cNvPr>
              <p:cNvSpPr txBox="1"/>
              <p:nvPr/>
            </p:nvSpPr>
            <p:spPr>
              <a:xfrm>
                <a:off x="1066800" y="227934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5997BB-E25E-8812-58EA-417BB6938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279342"/>
                <a:ext cx="4572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5A05324-9AF2-312F-202D-3863811014B3}"/>
                  </a:ext>
                </a:extLst>
              </p:cNvPr>
              <p:cNvSpPr txBox="1"/>
              <p:nvPr/>
            </p:nvSpPr>
            <p:spPr>
              <a:xfrm>
                <a:off x="1381821" y="2279342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5A05324-9AF2-312F-202D-386381101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1821" y="2279342"/>
                <a:ext cx="45720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7D6AD0-AB83-EC7C-B198-771523D5DCDD}"/>
                  </a:ext>
                </a:extLst>
              </p:cNvPr>
              <p:cNvSpPr txBox="1"/>
              <p:nvPr/>
            </p:nvSpPr>
            <p:spPr>
              <a:xfrm>
                <a:off x="750849" y="2272239"/>
                <a:ext cx="457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7D6AD0-AB83-EC7C-B198-771523D5D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849" y="2272239"/>
                <a:ext cx="4572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C9ED4F-71C1-CD3A-9D6A-0F88F31B2F3F}"/>
              </a:ext>
            </a:extLst>
          </p:cNvPr>
          <p:cNvCxnSpPr/>
          <p:nvPr/>
        </p:nvCxnSpPr>
        <p:spPr>
          <a:xfrm flipH="1">
            <a:off x="718324" y="2558291"/>
            <a:ext cx="381000" cy="351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98C6E5-7249-30FA-1BFF-EFDC57CFB69D}"/>
              </a:ext>
            </a:extLst>
          </p:cNvPr>
          <p:cNvCxnSpPr/>
          <p:nvPr/>
        </p:nvCxnSpPr>
        <p:spPr>
          <a:xfrm flipH="1">
            <a:off x="985025" y="2580593"/>
            <a:ext cx="381000" cy="351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CCB084F-4BD7-7FBB-828E-BE5C39A2B9BA}"/>
              </a:ext>
            </a:extLst>
          </p:cNvPr>
          <p:cNvCxnSpPr/>
          <p:nvPr/>
        </p:nvCxnSpPr>
        <p:spPr>
          <a:xfrm flipH="1">
            <a:off x="1333035" y="2580593"/>
            <a:ext cx="381000" cy="351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0EC11B7-70DD-0266-8B4D-D9DEAFA4D870}"/>
              </a:ext>
            </a:extLst>
          </p:cNvPr>
          <p:cNvCxnSpPr>
            <a:cxnSpLocks/>
          </p:cNvCxnSpPr>
          <p:nvPr/>
        </p:nvCxnSpPr>
        <p:spPr>
          <a:xfrm flipH="1">
            <a:off x="1172854" y="2375407"/>
            <a:ext cx="190151" cy="148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8: Application: Adding and Subtracting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At the bookstore, Mrs. Gonzalez bought a textbook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55</m:t>
                    </m:r>
                  </m:oMath>
                </a14:m>
                <a:r>
                  <a:rPr lang="en-IN" sz="2800" dirty="0"/>
                  <a:t>, art supplies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r>
                  <a:rPr lang="en-IN" sz="2800" dirty="0"/>
                  <a:t>, and computer supplies for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IN" sz="2800" dirty="0"/>
                  <a:t>. If sales tax was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34</m:t>
                    </m:r>
                  </m:oMath>
                </a14:m>
                <a:r>
                  <a:rPr lang="en-IN" sz="2800" dirty="0"/>
                  <a:t>, how much change did she receive from a gift certificate worth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150</m:t>
                    </m:r>
                  </m:oMath>
                </a14:m>
                <a:r>
                  <a:rPr lang="en-IN" sz="2800" dirty="0"/>
                  <a:t>?</a:t>
                </a:r>
              </a:p>
              <a:p>
                <a:pPr>
                  <a:lnSpc>
                    <a:spcPct val="60000"/>
                  </a:lnSpc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lnSpc>
                    <a:spcPct val="60000"/>
                  </a:lnSpc>
                  <a:spcBef>
                    <a:spcPts val="1200"/>
                  </a:spcBef>
                  <a:defRPr sz="2800"/>
                </a:pPr>
                <a:r>
                  <a:rPr lang="en-IN" sz="2800" dirty="0"/>
                  <a:t>Find the total of her expenses including sales tax.</a:t>
                </a:r>
              </a:p>
              <a:p>
                <a:pPr>
                  <a:lnSpc>
                    <a:spcPct val="60000"/>
                  </a:lnSpc>
                  <a:spcBef>
                    <a:spcPts val="1200"/>
                  </a:spcBef>
                  <a:defRPr sz="2800"/>
                </a:pPr>
                <a:endParaRPr lang="en-IN" sz="2800" b="0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60000"/>
                  </a:lnSpc>
                  <a:spcBef>
                    <a:spcPts val="12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$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55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00</m:t>
                      </m:r>
                    </m:oMath>
                  </m:oMathPara>
                </a14:m>
                <a:endParaRPr lang="en-IN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IN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29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IN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ar-AE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+       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ar-AE" b="0" i="1" smtClean="0">
                              <a:latin typeface="Cambria Math" panose="02040503050406030204" pitchFamily="18" charset="0"/>
                            </a:rPr>
                            <m:t>34</m:t>
                          </m:r>
                        </m:e>
                      </m:bar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  $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26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09</m:t>
                      </m:r>
                    </m:oMath>
                  </m:oMathPara>
                </a14:m>
                <a:endParaRPr lang="ar-AE" sz="2800" dirty="0"/>
              </a:p>
              <a:p>
                <a:pPr>
                  <a:defRPr sz="2800"/>
                </a:pPr>
                <a:endParaRPr lang="ar-AE" sz="2800" dirty="0"/>
              </a:p>
              <a:p>
                <a:pPr>
                  <a:defRPr sz="2800"/>
                </a:pPr>
                <a:endParaRPr lang="ar-AE" dirty="0"/>
              </a:p>
              <a:p>
                <a:pPr>
                  <a:defRPr sz="2800"/>
                </a:pPr>
                <a:endParaRPr lang="ar-AE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7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883979-8956-C233-4C39-D80E0A0B6099}"/>
                  </a:ext>
                </a:extLst>
              </p:cNvPr>
              <p:cNvSpPr txBox="1"/>
              <p:nvPr/>
            </p:nvSpPr>
            <p:spPr>
              <a:xfrm>
                <a:off x="912541" y="3549464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8883979-8956-C233-4C39-D80E0A0B6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541" y="3549464"/>
                <a:ext cx="3048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8AEFE8-4ADD-F098-7621-CB0E93E11552}"/>
                  </a:ext>
                </a:extLst>
              </p:cNvPr>
              <p:cNvSpPr txBox="1"/>
              <p:nvPr/>
            </p:nvSpPr>
            <p:spPr>
              <a:xfrm>
                <a:off x="1351156" y="3560615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D8AEFE8-4ADD-F098-7621-CB0E93E11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156" y="3560615"/>
                <a:ext cx="3048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6E7F3F-0097-2E10-B3E1-FEC824F0C28C}"/>
                  </a:ext>
                </a:extLst>
              </p:cNvPr>
              <p:cNvSpPr txBox="1"/>
              <p:nvPr/>
            </p:nvSpPr>
            <p:spPr>
              <a:xfrm>
                <a:off x="1143000" y="3549464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6E7F3F-0097-2E10-B3E1-FEC824F0C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549464"/>
                <a:ext cx="3048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E3F105B-31A3-5D22-1F2B-15C182BA59DF}"/>
              </a:ext>
            </a:extLst>
          </p:cNvPr>
          <p:cNvSpPr txBox="1"/>
          <p:nvPr/>
        </p:nvSpPr>
        <p:spPr>
          <a:xfrm>
            <a:off x="2323170" y="549755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expenses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Adding and Subtracting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Now subtract the total expenses from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150</m:t>
                    </m:r>
                  </m:oMath>
                </a14:m>
                <a:r>
                  <a:rPr lang="en-IN" dirty="0"/>
                  <a:t>.</a:t>
                </a:r>
              </a:p>
              <a:p>
                <a:pPr>
                  <a:defRPr sz="2800"/>
                </a:pPr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$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ba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$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r>
                  <a:rPr lang="en-US" dirty="0"/>
                  <a:t>She received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91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in change.</a:t>
                </a:r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FA16EAE-33D2-D0D7-0A8B-73D5BAF9BD85}"/>
                  </a:ext>
                </a:extLst>
              </p:cNvPr>
              <p:cNvSpPr txBox="1"/>
              <p:nvPr/>
            </p:nvSpPr>
            <p:spPr>
              <a:xfrm>
                <a:off x="1258229" y="179872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FA16EAE-33D2-D0D7-0A8B-73D5BAF9B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229" y="1798723"/>
                <a:ext cx="3048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CD824FA-F7C7-B85A-D608-900CFC3F1548}"/>
                  </a:ext>
                </a:extLst>
              </p:cNvPr>
              <p:cNvSpPr txBox="1"/>
              <p:nvPr/>
            </p:nvSpPr>
            <p:spPr>
              <a:xfrm>
                <a:off x="1416206" y="1798723"/>
                <a:ext cx="4887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CD824FA-F7C7-B85A-D608-900CFC3F1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206" y="1798723"/>
                <a:ext cx="488794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6F2683-AF46-8D8F-409E-3D8397CEFC33}"/>
                  </a:ext>
                </a:extLst>
              </p:cNvPr>
              <p:cNvSpPr txBox="1"/>
              <p:nvPr/>
            </p:nvSpPr>
            <p:spPr>
              <a:xfrm>
                <a:off x="1736035" y="1791181"/>
                <a:ext cx="42188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6F2683-AF46-8D8F-409E-3D8397CEF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6035" y="1791181"/>
                <a:ext cx="421889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7826C5-5F84-F50D-AE53-BEF7D49A437D}"/>
                  </a:ext>
                </a:extLst>
              </p:cNvPr>
              <p:cNvSpPr txBox="1"/>
              <p:nvPr/>
            </p:nvSpPr>
            <p:spPr>
              <a:xfrm>
                <a:off x="2027662" y="1798722"/>
                <a:ext cx="421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7826C5-5F84-F50D-AE53-BEF7D49A4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7662" y="1798722"/>
                <a:ext cx="421887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7805666-FAE5-D898-B1EE-678686838B68}"/>
                  </a:ext>
                </a:extLst>
              </p:cNvPr>
              <p:cNvSpPr txBox="1"/>
              <p:nvPr/>
            </p:nvSpPr>
            <p:spPr>
              <a:xfrm>
                <a:off x="1447800" y="1564547"/>
                <a:ext cx="421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7805666-FAE5-D898-B1EE-678686838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1564547"/>
                <a:ext cx="421887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639E00-2587-F713-E627-AC0CF2724F64}"/>
                  </a:ext>
                </a:extLst>
              </p:cNvPr>
              <p:cNvSpPr txBox="1"/>
              <p:nvPr/>
            </p:nvSpPr>
            <p:spPr>
              <a:xfrm>
                <a:off x="1770661" y="1575699"/>
                <a:ext cx="421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IN" sz="1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639E00-2587-F713-E627-AC0CF2724F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61" y="1575699"/>
                <a:ext cx="421887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D2532B3-7650-923E-2BE4-6CF9F92E760C}"/>
              </a:ext>
            </a:extLst>
          </p:cNvPr>
          <p:cNvCxnSpPr>
            <a:cxnSpLocks/>
          </p:cNvCxnSpPr>
          <p:nvPr/>
        </p:nvCxnSpPr>
        <p:spPr>
          <a:xfrm flipH="1">
            <a:off x="1258229" y="2106499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BC8C48-10AD-B512-845B-5282D33FF262}"/>
              </a:ext>
            </a:extLst>
          </p:cNvPr>
          <p:cNvCxnSpPr>
            <a:cxnSpLocks/>
          </p:cNvCxnSpPr>
          <p:nvPr/>
        </p:nvCxnSpPr>
        <p:spPr>
          <a:xfrm flipH="1">
            <a:off x="1537009" y="2084975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C69A8A5-07AF-F5FA-FF83-C41E56ED257D}"/>
              </a:ext>
            </a:extLst>
          </p:cNvPr>
          <p:cNvCxnSpPr>
            <a:cxnSpLocks/>
          </p:cNvCxnSpPr>
          <p:nvPr/>
        </p:nvCxnSpPr>
        <p:spPr>
          <a:xfrm flipH="1">
            <a:off x="1759105" y="2084975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676E86-EBE3-9CAC-2571-10FBB4A6170D}"/>
              </a:ext>
            </a:extLst>
          </p:cNvPr>
          <p:cNvCxnSpPr>
            <a:cxnSpLocks/>
          </p:cNvCxnSpPr>
          <p:nvPr/>
        </p:nvCxnSpPr>
        <p:spPr>
          <a:xfrm flipH="1">
            <a:off x="2047640" y="2095737"/>
            <a:ext cx="278782" cy="255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3ED4597-0474-F550-28BD-B372C4774DF2}"/>
              </a:ext>
            </a:extLst>
          </p:cNvPr>
          <p:cNvCxnSpPr>
            <a:cxnSpLocks/>
          </p:cNvCxnSpPr>
          <p:nvPr/>
        </p:nvCxnSpPr>
        <p:spPr>
          <a:xfrm flipH="1">
            <a:off x="1597876" y="1872324"/>
            <a:ext cx="154724" cy="132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CAFF463-2E60-B417-2342-19FAAECE1185}"/>
              </a:ext>
            </a:extLst>
          </p:cNvPr>
          <p:cNvCxnSpPr>
            <a:cxnSpLocks/>
          </p:cNvCxnSpPr>
          <p:nvPr/>
        </p:nvCxnSpPr>
        <p:spPr>
          <a:xfrm flipH="1">
            <a:off x="1864109" y="1863304"/>
            <a:ext cx="154724" cy="1329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827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To Multiply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280898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lang="en-US" sz="2800" dirty="0"/>
              <a:t>Multiply the two numbers as if they were whole numbers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lang="en-US" sz="2800" dirty="0"/>
              <a:t>Count the total number of digits to the right of the decimal points in both numbers being multiplied</a:t>
            </a:r>
            <a:r>
              <a:rPr sz="2800" dirty="0"/>
              <a:t>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lang="en-US" sz="2800" dirty="0"/>
              <a:t>Place the decimal point in the product so that the number of digits to the right of the decimal point is the same as that found in Step 2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9: Multiplying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435</m:t>
                    </m:r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IN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dirty="0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IN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ba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e>
                      </m:ba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64DC6ED-DDFE-9DAF-31C6-172455C476EB}"/>
              </a:ext>
            </a:extLst>
          </p:cNvPr>
          <p:cNvCxnSpPr>
            <a:cxnSpLocks/>
          </p:cNvCxnSpPr>
          <p:nvPr/>
        </p:nvCxnSpPr>
        <p:spPr>
          <a:xfrm flipH="1">
            <a:off x="2286000" y="220980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18CFDBC-A5EB-2927-566A-580525BCFFB3}"/>
              </a:ext>
            </a:extLst>
          </p:cNvPr>
          <p:cNvCxnSpPr>
            <a:cxnSpLocks/>
          </p:cNvCxnSpPr>
          <p:nvPr/>
        </p:nvCxnSpPr>
        <p:spPr>
          <a:xfrm flipH="1">
            <a:off x="2286000" y="266700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E8BC6C2-7C2B-2E55-8A72-345AB92DE420}"/>
              </a:ext>
            </a:extLst>
          </p:cNvPr>
          <p:cNvCxnSpPr>
            <a:cxnSpLocks/>
          </p:cNvCxnSpPr>
          <p:nvPr/>
        </p:nvCxnSpPr>
        <p:spPr>
          <a:xfrm flipH="1">
            <a:off x="2274848" y="3927087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5F07F6-CC1E-D757-1E83-CD04B2EC7850}"/>
                  </a:ext>
                </a:extLst>
              </p:cNvPr>
              <p:cNvSpPr txBox="1"/>
              <p:nvPr/>
            </p:nvSpPr>
            <p:spPr>
              <a:xfrm>
                <a:off x="2865864" y="2036956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decimal places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5F07F6-CC1E-D757-1E83-CD04B2EC78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864" y="2036956"/>
                <a:ext cx="2057400" cy="369332"/>
              </a:xfrm>
              <a:prstGeom prst="rect">
                <a:avLst/>
              </a:prstGeom>
              <a:blipFill>
                <a:blip r:embed="rId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AB36FD9-7B0E-E78A-F613-62F09349A12D}"/>
                  </a:ext>
                </a:extLst>
              </p:cNvPr>
              <p:cNvSpPr txBox="1"/>
              <p:nvPr/>
            </p:nvSpPr>
            <p:spPr>
              <a:xfrm>
                <a:off x="2865864" y="2482334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IN" dirty="0"/>
                  <a:t> decimal places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AB36FD9-7B0E-E78A-F613-62F09349A1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864" y="2482334"/>
                <a:ext cx="2057400" cy="369332"/>
              </a:xfrm>
              <a:prstGeom prst="rect">
                <a:avLst/>
              </a:prstGeom>
              <a:blipFill>
                <a:blip r:embed="rId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5D391DA-B285-5071-0D6A-088E228A5DA3}"/>
                  </a:ext>
                </a:extLst>
              </p:cNvPr>
              <p:cNvSpPr txBox="1"/>
              <p:nvPr/>
            </p:nvSpPr>
            <p:spPr>
              <a:xfrm>
                <a:off x="2877014" y="3721824"/>
                <a:ext cx="58097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decimal places gives us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decimal places in the product</a:t>
                </a:r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5D391DA-B285-5071-0D6A-088E228A5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014" y="3721824"/>
                <a:ext cx="5809786" cy="646331"/>
              </a:xfrm>
              <a:prstGeom prst="rect">
                <a:avLst/>
              </a:prstGeom>
              <a:blipFill>
                <a:blip r:embed="rId5"/>
                <a:stretch>
                  <a:fillRect l="-944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Divide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97963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Move the decimal point in the divisor to the right so that the divisor is a whole number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Move the decimal point in the dividend the same number of places to the right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Place the decimal point in the quotient directly above the new decimal point in the dividend.</a:t>
                </a:r>
                <a:endParaRPr sz="2800" dirty="0"/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Divide just as with whole numbers.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s may be added as needed to the dividend.)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797963"/>
              </a:xfrm>
              <a:blipFill>
                <a:blip r:embed="rId2"/>
                <a:stretch>
                  <a:fillRect l="-1402" t="-1433" r="-1845" b="-3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Procedure: </a:t>
            </a:r>
            <a:r>
              <a:rPr sz="3200" dirty="0"/>
              <a:t>To Read or Write a Decimal Number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850011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Read (or write) the whole number.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Read (or write) the word </a:t>
            </a:r>
            <a:r>
              <a:rPr sz="2800" b="1" dirty="0"/>
              <a:t>"and"</a:t>
            </a:r>
            <a:r>
              <a:rPr sz="2800" dirty="0"/>
              <a:t> in place of the decimal point.</a:t>
            </a:r>
          </a:p>
          <a:p>
            <a:pPr marL="514350" indent="-514350">
              <a:buFont typeface="+mj-lt"/>
              <a:buAutoNum type="arabicPeriod" startAt="3"/>
              <a:defRPr sz="2800"/>
            </a:pPr>
            <a:r>
              <a:rPr dirty="0"/>
              <a:t>​</a:t>
            </a:r>
            <a:r>
              <a:rPr sz="2800" dirty="0"/>
              <a:t>Read (or write) the fraction part as a whole number. Then, name the fraction part with the name of the place of the last digit on the right.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10: Dividing Decimal Numbers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600" dirty="0"/>
                  <a:t>Divide: </a:t>
                </a:r>
                <a14:m>
                  <m:oMath xmlns:m="http://schemas.openxmlformats.org/officeDocument/2006/math">
                    <m:r>
                      <a:rPr lang="en-US" sz="2600">
                        <a:latin typeface="Cambria Math" panose="02040503050406030204" pitchFamily="18" charset="0"/>
                      </a:rPr>
                      <m:t>63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86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÷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b="1" dirty="0"/>
                  <a:t>Solution</a:t>
                </a:r>
              </a:p>
              <a:p>
                <a:pPr>
                  <a:defRPr sz="2800"/>
                </a:pPr>
                <a:r>
                  <a:rPr lang="en-US" sz="2600" b="1" dirty="0"/>
                  <a:t>Step 1</a:t>
                </a:r>
                <a:r>
                  <a:rPr lang="en-US" sz="2600" dirty="0"/>
                  <a:t>: Write down the numbers.</a:t>
                </a:r>
              </a:p>
              <a:p>
                <a:pPr>
                  <a:defRPr sz="2800"/>
                </a:pPr>
                <a:r>
                  <a:rPr lang="en-US" sz="2600" dirty="0"/>
                  <a:t>				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600"/>
                      <m:t>⟌</m:t>
                    </m:r>
                    <m:bar>
                      <m:barPr>
                        <m:pos m:val="top"/>
                        <m:ctrlPr>
                          <a:rPr lang="ar-AE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63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86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b="1" dirty="0"/>
                  <a:t>Step 2 and 3</a:t>
                </a:r>
                <a:r>
                  <a:rPr lang="en-US" sz="2600" dirty="0"/>
                  <a:t>: Move both decimal points one place to the right so that the divisor becomes a whole number. Then place the decimal point in the quotient.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600" i="1" dirty="0">
                    <a:latin typeface="Cambria Math" panose="02040503050406030204" pitchFamily="18" charset="0"/>
                  </a:rPr>
                  <a:t>                  </a:t>
                </a:r>
                <a:r>
                  <a:rPr lang="en-US" sz="2600" dirty="0">
                    <a:latin typeface="Cambria Math" panose="02040503050406030204" pitchFamily="18" charset="0"/>
                  </a:rPr>
                  <a:t>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sz="260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sz="2600"/>
                        <m:t>⟌</m:t>
                      </m:r>
                      <m:bar>
                        <m:barPr>
                          <m:pos m:val="top"/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63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bar>
                    </m:oMath>
                  </m:oMathPara>
                </a14:m>
                <a:endParaRPr sz="26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185AFE2-9408-EC0D-7D85-8A3AD58C1008}"/>
              </a:ext>
            </a:extLst>
          </p:cNvPr>
          <p:cNvSpPr txBox="1"/>
          <p:nvPr/>
        </p:nvSpPr>
        <p:spPr>
          <a:xfrm>
            <a:off x="2776653" y="4343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Decimal point in quotient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CC3790B-1BEC-A61B-3F81-31B47749C2F4}"/>
              </a:ext>
            </a:extLst>
          </p:cNvPr>
          <p:cNvCxnSpPr>
            <a:cxnSpLocks/>
          </p:cNvCxnSpPr>
          <p:nvPr/>
        </p:nvCxnSpPr>
        <p:spPr>
          <a:xfrm flipH="1">
            <a:off x="2286000" y="4553072"/>
            <a:ext cx="48136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54ACB72-0C1F-F42C-DE77-385A2BD9D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5029200"/>
            <a:ext cx="381000" cy="2963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EF72A5-7D08-677D-0783-CB17F52F9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748" y="5029200"/>
            <a:ext cx="381000" cy="29633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10: Dividing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b="1" dirty="0"/>
                  <a:t>Step 4</a:t>
                </a:r>
                <a:r>
                  <a:rPr lang="en-US" dirty="0"/>
                  <a:t>: Proceed to divide as with whole numbers.</a:t>
                </a:r>
              </a:p>
              <a:p>
                <a:pPr>
                  <a:defRPr sz="2800"/>
                </a:pPr>
                <a:r>
                  <a:rPr lang="en-US" sz="2800" dirty="0"/>
                  <a:t>			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600">
                        <a:latin typeface="Cambria Math" panose="02040503050406030204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60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600"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nor/>
                      </m:rPr>
                      <a:rPr lang="en-US" sz="2600"/>
                      <m:t>⟌</m:t>
                    </m:r>
                    <m:bar>
                      <m:barPr>
                        <m:pos m:val="top"/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600" b="0" i="1" dirty="0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6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6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	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600" b="0" dirty="0"/>
              </a:p>
              <a:p>
                <a:pPr>
                  <a:defRPr sz="2800"/>
                </a:pPr>
                <a:r>
                  <a:rPr lang="en-US" sz="2600" dirty="0"/>
                  <a:t>		     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 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	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US" sz="2600" b="0" dirty="0"/>
              </a:p>
              <a:p>
                <a:pPr>
                  <a:defRPr sz="2800"/>
                </a:pPr>
                <a:r>
                  <a:rPr lang="en-US" sz="2600" dirty="0"/>
                  <a:t>		         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bar>
                  </m:oMath>
                </a14:m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			  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6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EF75EE6-7479-7FC2-DF71-93C53293FFF5}"/>
              </a:ext>
            </a:extLst>
          </p:cNvPr>
          <p:cNvCxnSpPr/>
          <p:nvPr/>
        </p:nvCxnSpPr>
        <p:spPr>
          <a:xfrm flipH="1">
            <a:off x="4341542" y="1799923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E798B15-9338-728E-70F7-52C86F46E72F}"/>
              </a:ext>
            </a:extLst>
          </p:cNvPr>
          <p:cNvCxnSpPr/>
          <p:nvPr/>
        </p:nvCxnSpPr>
        <p:spPr>
          <a:xfrm flipH="1">
            <a:off x="4352693" y="2339897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64D8C3E-D8B7-A807-726E-55C77E2962B3}"/>
              </a:ext>
            </a:extLst>
          </p:cNvPr>
          <p:cNvCxnSpPr/>
          <p:nvPr/>
        </p:nvCxnSpPr>
        <p:spPr>
          <a:xfrm flipH="1">
            <a:off x="4419600" y="5301217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9CF894A-DE76-645B-3413-6FB6332D7DC9}"/>
              </a:ext>
            </a:extLst>
          </p:cNvPr>
          <p:cNvSpPr txBox="1"/>
          <p:nvPr/>
        </p:nvSpPr>
        <p:spPr>
          <a:xfrm>
            <a:off x="5047785" y="1611868"/>
            <a:ext cx="112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Quotient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F502BF-927F-0BA1-DC3E-D1E1A9B4771B}"/>
              </a:ext>
            </a:extLst>
          </p:cNvPr>
          <p:cNvSpPr txBox="1"/>
          <p:nvPr/>
        </p:nvSpPr>
        <p:spPr>
          <a:xfrm>
            <a:off x="5047785" y="2155231"/>
            <a:ext cx="112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Dividend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488B2-A2F2-8AFF-AEAC-705112F51499}"/>
              </a:ext>
            </a:extLst>
          </p:cNvPr>
          <p:cNvSpPr txBox="1"/>
          <p:nvPr/>
        </p:nvSpPr>
        <p:spPr>
          <a:xfrm>
            <a:off x="5092390" y="5105400"/>
            <a:ext cx="1308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Remainder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2E687E-55B6-BA3C-34AD-13DF3E3EAFFF}"/>
              </a:ext>
            </a:extLst>
          </p:cNvPr>
          <p:cNvSpPr txBox="1"/>
          <p:nvPr/>
        </p:nvSpPr>
        <p:spPr>
          <a:xfrm>
            <a:off x="832625" y="2177533"/>
            <a:ext cx="843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Divisor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B29DA74-FFDA-3DCE-7DDC-733BB61E3D56}"/>
              </a:ext>
            </a:extLst>
          </p:cNvPr>
          <p:cNvCxnSpPr/>
          <p:nvPr/>
        </p:nvCxnSpPr>
        <p:spPr>
          <a:xfrm>
            <a:off x="1905000" y="2338038"/>
            <a:ext cx="3810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178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Rounding Rule for Decimal Numbers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80322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lang="en-US" dirty="0"/>
                  <a:t>Look at the single digit one place value to the right of the digit in the place of desired accuracy</a:t>
                </a:r>
                <a:r>
                  <a:rPr dirty="0"/>
                  <a:t>.</a:t>
                </a:r>
              </a:p>
              <a:p>
                <a:pPr marL="1257300" lvl="1" indent="-514350">
                  <a:buFont typeface="+mj-lt"/>
                  <a:buAutoNum type="alphaLcPeriod"/>
                  <a:defRPr sz="2800"/>
                </a:pPr>
                <a:r>
                  <a:rPr lang="en-US" dirty="0">
                    <a:solidFill>
                      <a:srgbClr val="000000"/>
                    </a:solidFill>
                  </a:rPr>
                  <a:t>If this digit is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, leave the digit in the desired place of accuracy as it is and replace all digits to the right with zeros. All digits to the left remain unchanged</a:t>
                </a:r>
                <a:r>
                  <a:rPr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80322"/>
              </a:xfrm>
              <a:blipFill>
                <a:blip r:embed="rId2"/>
                <a:stretch>
                  <a:fillRect l="-1402" t="-1887" r="-2066" b="-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Rounding Rule for Decimal Numbers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337522"/>
          </a:xfrm>
        </p:spPr>
        <p:txBody>
          <a:bodyPr>
            <a:noAutofit/>
          </a:bodyPr>
          <a:lstStyle/>
          <a:p>
            <a:pPr marL="1257300" lvl="1" indent="-514350">
              <a:buFont typeface="+mj-lt"/>
              <a:buAutoNum type="alphaLcPeriod" startAt="2"/>
              <a:defRPr sz="2800"/>
            </a:pPr>
            <a:r>
              <a:rPr sz="2200" dirty="0">
                <a:solidFill>
                  <a:srgbClr val="000000"/>
                </a:solidFill>
              </a:rPr>
              <a:t>​If this digit is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5</a:t>
            </a:r>
            <a:r>
              <a:rPr sz="2200" dirty="0">
                <a:solidFill>
                  <a:srgbClr val="000000"/>
                </a:solidFill>
              </a:rPr>
              <a:t> or greater, increase the digit in the desired place of accuracy by one and replace all digits to the right with zeros. All digits to the left remain unchanged unless a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9</a:t>
            </a:r>
            <a:r>
              <a:rPr sz="2200" dirty="0">
                <a:solidFill>
                  <a:srgbClr val="000000"/>
                </a:solidFill>
              </a:rPr>
              <a:t> is made one larger. Then, the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9</a:t>
            </a:r>
            <a:r>
              <a:rPr sz="2200" dirty="0">
                <a:solidFill>
                  <a:srgbClr val="000000"/>
                </a:solidFill>
              </a:rPr>
              <a:t> is replaced by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0</a:t>
            </a:r>
            <a:r>
              <a:rPr sz="2200" dirty="0">
                <a:solidFill>
                  <a:srgbClr val="000000"/>
                </a:solidFill>
              </a:rPr>
              <a:t> and the next digit to the left </a:t>
            </a:r>
            <a:r>
              <a:rPr lang="en-US" sz="2200" dirty="0">
                <a:solidFill>
                  <a:srgbClr val="000000"/>
                </a:solidFill>
              </a:rPr>
              <a:t>is </a:t>
            </a:r>
            <a:r>
              <a:rPr sz="2200" dirty="0">
                <a:solidFill>
                  <a:srgbClr val="000000"/>
                </a:solidFill>
              </a:rPr>
              <a:t>increased by </a:t>
            </a:r>
            <a:r>
              <a:rPr sz="2200" dirty="0">
                <a:solidFill>
                  <a:srgbClr val="000000"/>
                </a:solidFill>
                <a:latin typeface="Cambria Math"/>
              </a:rPr>
              <a:t>1</a:t>
            </a:r>
            <a:r>
              <a:rPr sz="2200" dirty="0">
                <a:solidFill>
                  <a:srgbClr val="000000"/>
                </a:solidFill>
              </a:rPr>
              <a:t>.</a:t>
            </a:r>
            <a:endParaRPr sz="2200" dirty="0"/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sz="2200" dirty="0"/>
              <a:t>​Zeros </a:t>
            </a:r>
            <a:r>
              <a:rPr sz="2200" b="1" dirty="0"/>
              <a:t>to the right of the place of accuracy</a:t>
            </a:r>
            <a:r>
              <a:rPr sz="2200" dirty="0"/>
              <a:t> that are also to the right of the decimal point must be dropped. In this way, the place of accuracy is clearly understood. If a rounded number has a </a:t>
            </a:r>
            <a:r>
              <a:rPr sz="2200" dirty="0">
                <a:latin typeface="Cambria Math"/>
              </a:rPr>
              <a:t>0</a:t>
            </a:r>
            <a:r>
              <a:rPr sz="2200" dirty="0"/>
              <a:t> in the desired place of accuracy, then that </a:t>
            </a:r>
            <a:r>
              <a:rPr sz="2200" dirty="0">
                <a:latin typeface="Cambria Math"/>
              </a:rPr>
              <a:t>0</a:t>
            </a:r>
            <a:r>
              <a:rPr sz="2200" dirty="0"/>
              <a:t> remains.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Dividing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Find the quotient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82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  <m:r>
                      <a:rPr>
                        <a:latin typeface="Cambria Math" panose="02040503050406030204" pitchFamily="18" charset="0"/>
                      </a:rPr>
                      <m:t>÷</m:t>
                    </m:r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r>
                      <a:rPr>
                        <a:latin typeface="Cambria Math" panose="02040503050406030204" pitchFamily="18" charset="0"/>
                      </a:rPr>
                      <m:t>.</m:t>
                    </m:r>
                    <m:r>
                      <a:rPr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sz="2800" dirty="0"/>
                  <a:t> to the nearest tenth.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Divide until the quotient has been calculated to the hundredths place (one place more than tenths), then round to the nearest tenth.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Dividing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endParaRPr lang="en-IN" sz="2800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IN" sz="2600" dirty="0"/>
                  <a:t>	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2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m:rPr>
                          <m:nor/>
                        </m:rPr>
                        <a:rPr lang="en-US" sz="2600"/>
                        <m:t>⟌</m:t>
                      </m:r>
                      <m:bar>
                        <m:barPr>
                          <m:pos m:val="top"/>
                          <m:ctrlPr>
                            <a:rPr lang="en-IN" sz="26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bar>
                    </m:oMath>
                  </m:oMathPara>
                </a14:m>
                <a:endParaRPr lang="en-US" sz="2600" i="1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bar>
                        <m:bar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bar>
                    </m:oMath>
                  </m:oMathPara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IN" sz="26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bar>
                    </m:oMath>
                  </m:oMathPara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IN" sz="2600" dirty="0"/>
                  <a:t>      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600" b="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sz="2600" dirty="0"/>
                  <a:t>	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ba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IN" sz="2600" dirty="0"/>
                  <a:t>	    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bar>
                        <m:bar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bar>
                    </m:oMath>
                  </m:oMathPara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IN" sz="2600" dirty="0"/>
                  <a:t>	        </a:t>
                </a:r>
                <a14:m>
                  <m:oMath xmlns:m="http://schemas.openxmlformats.org/officeDocument/2006/math">
                    <m:r>
                      <a:rPr lang="en-US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2600" dirty="0"/>
              </a:p>
              <a:p>
                <a:pPr marL="457200" lvl="1" indent="0">
                  <a:spcBef>
                    <a:spcPts val="0"/>
                  </a:spcBef>
                  <a:buNone/>
                  <a:defRPr sz="2800"/>
                </a:pPr>
                <a:r>
                  <a:rPr lang="en-US" sz="2600" dirty="0"/>
                  <a:t>Thus,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82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 ÷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≈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28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1BEC52B1-F70F-073F-686B-1FA38033F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68" y="2230940"/>
            <a:ext cx="344445" cy="1665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668AD4-9FAB-9D31-6186-E007956E5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0381" y="2213262"/>
            <a:ext cx="344445" cy="1665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734C060-F669-D66A-4A3B-DC649AD621AC}"/>
              </a:ext>
            </a:extLst>
          </p:cNvPr>
          <p:cNvSpPr txBox="1"/>
          <p:nvPr/>
        </p:nvSpPr>
        <p:spPr>
          <a:xfrm>
            <a:off x="470825" y="1050421"/>
            <a:ext cx="1371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Hundredths</a:t>
            </a:r>
            <a:endParaRPr lang="en-IN" sz="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848700-8E17-204F-D75D-2B6C4FED903D}"/>
              </a:ext>
            </a:extLst>
          </p:cNvPr>
          <p:cNvSpPr txBox="1"/>
          <p:nvPr/>
        </p:nvSpPr>
        <p:spPr>
          <a:xfrm>
            <a:off x="3791415" y="1082263"/>
            <a:ext cx="303499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Read “approximately equals”</a:t>
            </a:r>
            <a:endParaRPr lang="en-IN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C07CE5-D835-3F81-2AAB-68FB7EF2869D}"/>
              </a:ext>
            </a:extLst>
          </p:cNvPr>
          <p:cNvSpPr txBox="1"/>
          <p:nvPr/>
        </p:nvSpPr>
        <p:spPr>
          <a:xfrm>
            <a:off x="3791415" y="1472275"/>
            <a:ext cx="32505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Round to the nearest tenth.</a:t>
            </a:r>
            <a:endParaRPr lang="en-IN" sz="1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9CBA571-6622-DA4E-9D15-D0528DE7FAA4}"/>
                  </a:ext>
                </a:extLst>
              </p:cNvPr>
              <p:cNvSpPr txBox="1"/>
              <p:nvPr/>
            </p:nvSpPr>
            <p:spPr>
              <a:xfrm>
                <a:off x="3824867" y="1943687"/>
                <a:ext cx="3250581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dirty="0"/>
                  <a:t>Add </a:t>
                </a:r>
                <a14:m>
                  <m:oMath xmlns:m="http://schemas.openxmlformats.org/officeDocument/2006/math">
                    <m:r>
                      <a:rPr lang="en-US" sz="15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1500" dirty="0"/>
                  <a:t>s as needed.</a:t>
                </a:r>
                <a:endParaRPr lang="en-IN" sz="15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9CBA571-6622-DA4E-9D15-D0528DE7FA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867" y="1943687"/>
                <a:ext cx="3250581" cy="323165"/>
              </a:xfrm>
              <a:prstGeom prst="rect">
                <a:avLst/>
              </a:prstGeom>
              <a:blipFill>
                <a:blip r:embed="rId4"/>
                <a:stretch>
                  <a:fillRect l="-749" t="-3774" b="-18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5D18F7B-68D2-DFAE-0AB6-AC18E7EB6F16}"/>
              </a:ext>
            </a:extLst>
          </p:cNvPr>
          <p:cNvCxnSpPr>
            <a:cxnSpLocks/>
          </p:cNvCxnSpPr>
          <p:nvPr/>
        </p:nvCxnSpPr>
        <p:spPr>
          <a:xfrm>
            <a:off x="1605776" y="1229164"/>
            <a:ext cx="76757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D9E9A7C-5A4B-F003-EB5B-A4B250D00A78}"/>
              </a:ext>
            </a:extLst>
          </p:cNvPr>
          <p:cNvCxnSpPr>
            <a:cxnSpLocks/>
          </p:cNvCxnSpPr>
          <p:nvPr/>
        </p:nvCxnSpPr>
        <p:spPr>
          <a:xfrm>
            <a:off x="2362200" y="1215483"/>
            <a:ext cx="0" cy="2567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7DFE166-7B63-4A3E-665B-01CF6F5AB9B4}"/>
              </a:ext>
            </a:extLst>
          </p:cNvPr>
          <p:cNvCxnSpPr>
            <a:cxnSpLocks/>
          </p:cNvCxnSpPr>
          <p:nvPr/>
        </p:nvCxnSpPr>
        <p:spPr>
          <a:xfrm flipH="1">
            <a:off x="3048000" y="2105269"/>
            <a:ext cx="5355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59B9FC9-D71D-1BB4-1078-3745C8E9F12C}"/>
              </a:ext>
            </a:extLst>
          </p:cNvPr>
          <p:cNvCxnSpPr/>
          <p:nvPr/>
        </p:nvCxnSpPr>
        <p:spPr>
          <a:xfrm flipH="1">
            <a:off x="2666999" y="1215483"/>
            <a:ext cx="10804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EC38227-0365-0C91-4B37-471DBF6B161B}"/>
              </a:ext>
            </a:extLst>
          </p:cNvPr>
          <p:cNvCxnSpPr/>
          <p:nvPr/>
        </p:nvCxnSpPr>
        <p:spPr>
          <a:xfrm>
            <a:off x="2666999" y="1215483"/>
            <a:ext cx="0" cy="2567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B378081E-89ED-EE3B-22EE-9A925EDE23EC}"/>
              </a:ext>
            </a:extLst>
          </p:cNvPr>
          <p:cNvSpPr txBox="1"/>
          <p:nvPr/>
        </p:nvSpPr>
        <p:spPr>
          <a:xfrm>
            <a:off x="4761571" y="5297143"/>
            <a:ext cx="32505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Accurate to the nearest tenth</a:t>
            </a:r>
            <a:endParaRPr lang="en-IN" sz="1500" dirty="0"/>
          </a:p>
        </p:txBody>
      </p:sp>
    </p:spTree>
    <p:extLst>
      <p:ext uri="{BB962C8B-B14F-4D97-AF65-F5344CB8AC3E}">
        <p14:creationId xmlns:p14="http://schemas.microsoft.com/office/powerpoint/2010/main" val="42168665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Change a Decimal Number to a Percent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19124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​Move the decimal point two places to the right.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​Write the </a:t>
            </a:r>
            <a:r>
              <a:rPr dirty="0">
                <a:latin typeface="Cambria Math"/>
              </a:rPr>
              <a:t>%</a:t>
            </a:r>
            <a:r>
              <a:rPr dirty="0"/>
              <a:t> symbol.</a:t>
            </a:r>
          </a:p>
          <a:p>
            <a:r>
              <a:rPr sz="2800" dirty="0"/>
              <a:t>These two steps have the effect of multiplying by </a:t>
            </a:r>
            <a:r>
              <a:rPr sz="2800" dirty="0">
                <a:latin typeface="Cambria Math"/>
              </a:rPr>
              <a:t>100</a:t>
            </a:r>
            <a:r>
              <a:rPr sz="2800" dirty="0"/>
              <a:t> and then dividing by </a:t>
            </a:r>
            <a:r>
              <a:rPr sz="2800" dirty="0">
                <a:latin typeface="Cambria Math"/>
              </a:rPr>
              <a:t>100</a:t>
            </a:r>
            <a:r>
              <a:rPr sz="2800" dirty="0"/>
              <a:t>. Thus, the number is not changed. Just the form is changed.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12: Changing Decimal Numbers to Percents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Change each decimal to an equivalent percent.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0.254        </a:t>
                </a:r>
                <a:r>
                  <a:rPr lang="en-US" sz="2800" i="0" dirty="0">
                    <a:latin typeface="+mj-lt"/>
                  </a:rPr>
                  <a:t>b.     </a:t>
                </a: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0.005        </a:t>
                </a:r>
                <a:r>
                  <a:rPr lang="en-US" sz="2800" i="0" dirty="0">
                    <a:latin typeface="+mj-lt"/>
                  </a:rPr>
                  <a:t>c.     </a:t>
                </a: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1.5        </a:t>
                </a:r>
                <a:r>
                  <a:rPr lang="en-US" sz="2800" i="0" dirty="0">
                    <a:latin typeface="+mj-lt"/>
                  </a:rPr>
                  <a:t>d.     </a:t>
                </a:r>
                <a:r>
                  <a:rPr lang="en-US" dirty="0"/>
                  <a:t>​</a:t>
                </a:r>
                <a:r>
                  <a:rPr lang="en-US" sz="2800" dirty="0">
                    <a:latin typeface="Cambria Math"/>
                  </a:rPr>
                  <a:t>0.6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1D773E7-2A56-BC46-4459-83E5F78AB0FF}"/>
              </a:ext>
            </a:extLst>
          </p:cNvPr>
          <p:cNvSpPr txBox="1"/>
          <p:nvPr/>
        </p:nvSpPr>
        <p:spPr>
          <a:xfrm>
            <a:off x="4350833" y="2667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 symbol added.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7B349-CE68-A25F-4886-EA4860290FC6}"/>
              </a:ext>
            </a:extLst>
          </p:cNvPr>
          <p:cNvSpPr txBox="1"/>
          <p:nvPr/>
        </p:nvSpPr>
        <p:spPr>
          <a:xfrm>
            <a:off x="838200" y="3392015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Decimal point moved two places to the right</a:t>
            </a:r>
            <a:endParaRPr lang="en-IN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6DF937-67DD-1F01-5F12-51A2DAE282C6}"/>
              </a:ext>
            </a:extLst>
          </p:cNvPr>
          <p:cNvCxnSpPr>
            <a:cxnSpLocks/>
          </p:cNvCxnSpPr>
          <p:nvPr/>
        </p:nvCxnSpPr>
        <p:spPr>
          <a:xfrm flipV="1">
            <a:off x="1752600" y="3070302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5B30D6-0864-56A2-4F05-6DD8732BCDFF}"/>
              </a:ext>
            </a:extLst>
          </p:cNvPr>
          <p:cNvCxnSpPr/>
          <p:nvPr/>
        </p:nvCxnSpPr>
        <p:spPr>
          <a:xfrm flipH="1">
            <a:off x="3626005" y="2828693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9A70D01-45B0-E659-5829-B7BFC2338ADD}"/>
                  </a:ext>
                </a:extLst>
              </p:cNvPr>
              <p:cNvSpPr txBox="1"/>
              <p:nvPr/>
            </p:nvSpPr>
            <p:spPr>
              <a:xfrm>
                <a:off x="4083205" y="4162975"/>
                <a:ext cx="46035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% symbol added. Note that this is less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9A70D01-45B0-E659-5829-B7BFC2338A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205" y="4162975"/>
                <a:ext cx="4603595" cy="369332"/>
              </a:xfrm>
              <a:prstGeom prst="rect">
                <a:avLst/>
              </a:prstGeom>
              <a:blipFill>
                <a:blip r:embed="rId3"/>
                <a:stretch>
                  <a:fillRect l="-1192" t="-10000" r="-106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97C00A-A76A-E6C9-E555-02C3D3610A57}"/>
              </a:ext>
            </a:extLst>
          </p:cNvPr>
          <p:cNvCxnSpPr>
            <a:cxnSpLocks/>
          </p:cNvCxnSpPr>
          <p:nvPr/>
        </p:nvCxnSpPr>
        <p:spPr>
          <a:xfrm flipH="1">
            <a:off x="3642732" y="4324668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1929FF6-C89E-F7A9-8961-7D2576A8DBE7}"/>
              </a:ext>
            </a:extLst>
          </p:cNvPr>
          <p:cNvSpPr txBox="1"/>
          <p:nvPr/>
        </p:nvSpPr>
        <p:spPr>
          <a:xfrm>
            <a:off x="838200" y="489743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Decimal point moved two places to the right</a:t>
            </a:r>
            <a:endParaRPr lang="en-IN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6A2C804-DFDF-1C1D-E3DD-695C0FBE960D}"/>
              </a:ext>
            </a:extLst>
          </p:cNvPr>
          <p:cNvCxnSpPr>
            <a:cxnSpLocks/>
          </p:cNvCxnSpPr>
          <p:nvPr/>
        </p:nvCxnSpPr>
        <p:spPr>
          <a:xfrm flipV="1">
            <a:off x="1676400" y="4575717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12: Changing Decimal Numbers to Percents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c.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d.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1D773E7-2A56-BC46-4459-83E5F78AB0FF}"/>
                  </a:ext>
                </a:extLst>
              </p:cNvPr>
              <p:cNvSpPr txBox="1"/>
              <p:nvPr/>
            </p:nvSpPr>
            <p:spPr>
              <a:xfrm>
                <a:off x="3962399" y="1629937"/>
                <a:ext cx="50291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% symbol added. Note that this is more than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1D773E7-2A56-BC46-4459-83E5F78AB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399" y="1629937"/>
                <a:ext cx="5029199" cy="369332"/>
              </a:xfrm>
              <a:prstGeom prst="rect">
                <a:avLst/>
              </a:prstGeom>
              <a:blipFill>
                <a:blip r:embed="rId3"/>
                <a:stretch>
                  <a:fillRect l="-970" t="-8197" r="-60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07B349-CE68-A25F-4886-EA4860290FC6}"/>
                  </a:ext>
                </a:extLst>
              </p:cNvPr>
              <p:cNvSpPr txBox="1"/>
              <p:nvPr/>
            </p:nvSpPr>
            <p:spPr>
              <a:xfrm>
                <a:off x="860502" y="2354952"/>
                <a:ext cx="60736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Decimal point moved two places to the right (a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inserted)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07B349-CE68-A25F-4886-EA4860290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02" y="2354952"/>
                <a:ext cx="6073698" cy="369332"/>
              </a:xfrm>
              <a:prstGeom prst="rect">
                <a:avLst/>
              </a:prstGeom>
              <a:blipFill>
                <a:blip r:embed="rId4"/>
                <a:stretch>
                  <a:fillRect l="-80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6DF937-67DD-1F01-5F12-51A2DAE282C6}"/>
              </a:ext>
            </a:extLst>
          </p:cNvPr>
          <p:cNvCxnSpPr>
            <a:cxnSpLocks/>
          </p:cNvCxnSpPr>
          <p:nvPr/>
        </p:nvCxnSpPr>
        <p:spPr>
          <a:xfrm flipV="1">
            <a:off x="1752600" y="2022088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5B30D6-0864-56A2-4F05-6DD8732BCDFF}"/>
              </a:ext>
            </a:extLst>
          </p:cNvPr>
          <p:cNvCxnSpPr/>
          <p:nvPr/>
        </p:nvCxnSpPr>
        <p:spPr>
          <a:xfrm flipH="1">
            <a:off x="3505200" y="1828800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9A70D01-45B0-E659-5829-B7BFC2338ADD}"/>
              </a:ext>
            </a:extLst>
          </p:cNvPr>
          <p:cNvSpPr txBox="1"/>
          <p:nvPr/>
        </p:nvSpPr>
        <p:spPr>
          <a:xfrm>
            <a:off x="4289502" y="3125912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 symbol added.</a:t>
            </a:r>
            <a:endParaRPr lang="en-IN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197C00A-A76A-E6C9-E555-02C3D3610A57}"/>
              </a:ext>
            </a:extLst>
          </p:cNvPr>
          <p:cNvCxnSpPr>
            <a:cxnSpLocks/>
          </p:cNvCxnSpPr>
          <p:nvPr/>
        </p:nvCxnSpPr>
        <p:spPr>
          <a:xfrm flipH="1">
            <a:off x="3665034" y="3287605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929FF6-C89E-F7A9-8961-7D2576A8DBE7}"/>
                  </a:ext>
                </a:extLst>
              </p:cNvPr>
              <p:cNvSpPr txBox="1"/>
              <p:nvPr/>
            </p:nvSpPr>
            <p:spPr>
              <a:xfrm>
                <a:off x="860502" y="3860367"/>
                <a:ext cx="63022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Decimal point moved two places to the right (a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is inserted)</a:t>
                </a:r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929FF6-C89E-F7A9-8961-7D2576A8D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502" y="3860367"/>
                <a:ext cx="6302298" cy="369332"/>
              </a:xfrm>
              <a:prstGeom prst="rect">
                <a:avLst/>
              </a:prstGeom>
              <a:blipFill>
                <a:blip r:embed="rId5"/>
                <a:stretch>
                  <a:fillRect l="-77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6A2C804-DFDF-1C1D-E3DD-695C0FBE960D}"/>
              </a:ext>
            </a:extLst>
          </p:cNvPr>
          <p:cNvCxnSpPr>
            <a:cxnSpLocks/>
          </p:cNvCxnSpPr>
          <p:nvPr/>
        </p:nvCxnSpPr>
        <p:spPr>
          <a:xfrm flipV="1">
            <a:off x="1655955" y="3549805"/>
            <a:ext cx="0" cy="3586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224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Change a Percent to a Decimal Number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040285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Move the decimal point two places to the left.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Delete the </a:t>
            </a:r>
            <a:r>
              <a:rPr sz="2800" dirty="0">
                <a:latin typeface="Cambria Math"/>
              </a:rPr>
              <a:t>%</a:t>
            </a:r>
            <a:r>
              <a:rPr sz="2800" dirty="0"/>
              <a:t> s</a:t>
            </a:r>
            <a:r>
              <a:rPr lang="en-US" sz="2800" dirty="0"/>
              <a:t>ign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1: Writing in Decimal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Write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9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latin typeface="Cambria Math" panose="02040503050406030204" pitchFamily="18" charset="0"/>
                          </a:rPr>
                          <m:t>63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sz="2800" dirty="0"/>
                  <a:t>in decimal notation and in words.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  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     .       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063</m:t>
                    </m:r>
                  </m:oMath>
                </a14:m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r>
                  <a:rPr lang="en-IN" dirty="0"/>
                  <a:t>nine </a:t>
                </a:r>
                <a:r>
                  <a:rPr lang="en-IN" b="1" dirty="0"/>
                  <a:t>and</a:t>
                </a:r>
                <a:r>
                  <a:rPr lang="en-IN" dirty="0"/>
                  <a:t> sixty-three thousandths</a:t>
                </a:r>
              </a:p>
              <a:p>
                <a:pPr>
                  <a:defRPr sz="2800"/>
                </a:pPr>
                <a:r>
                  <a:rPr lang="en-IN" b="1" dirty="0"/>
                  <a:t>And</a:t>
                </a:r>
                <a:r>
                  <a:rPr lang="en-IN" dirty="0"/>
                  <a:t> indicates the decimal point; the digit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IN" dirty="0"/>
                  <a:t> is in the thousandths position.</a:t>
                </a:r>
                <a:endParaRPr lang="en-IN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CE0FEEE-4F09-5AFC-3F12-D2CFAC42C6C0}"/>
              </a:ext>
            </a:extLst>
          </p:cNvPr>
          <p:cNvCxnSpPr>
            <a:cxnSpLocks/>
          </p:cNvCxnSpPr>
          <p:nvPr/>
        </p:nvCxnSpPr>
        <p:spPr>
          <a:xfrm>
            <a:off x="882805" y="2743200"/>
            <a:ext cx="0" cy="5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6EBFFC-65A5-1416-3A41-D954DA443152}"/>
              </a:ext>
            </a:extLst>
          </p:cNvPr>
          <p:cNvCxnSpPr>
            <a:cxnSpLocks/>
          </p:cNvCxnSpPr>
          <p:nvPr/>
        </p:nvCxnSpPr>
        <p:spPr>
          <a:xfrm>
            <a:off x="1507273" y="2720897"/>
            <a:ext cx="0" cy="5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CAAE458-3A66-0670-3695-25FEF223965C}"/>
              </a:ext>
            </a:extLst>
          </p:cNvPr>
          <p:cNvCxnSpPr>
            <a:cxnSpLocks/>
          </p:cNvCxnSpPr>
          <p:nvPr/>
        </p:nvCxnSpPr>
        <p:spPr>
          <a:xfrm>
            <a:off x="2399370" y="2732048"/>
            <a:ext cx="0" cy="544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44F76B-A3DE-5B3A-38B0-BC1CFEE348E1}"/>
              </a:ext>
            </a:extLst>
          </p:cNvPr>
          <p:cNvSpPr txBox="1"/>
          <p:nvPr/>
        </p:nvSpPr>
        <p:spPr>
          <a:xfrm>
            <a:off x="3450372" y="2287859"/>
            <a:ext cx="2332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decimal notation</a:t>
            </a:r>
            <a:endParaRPr lang="en-IN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D04C5A-3A65-BDF3-E842-7411AB2F2A34}"/>
              </a:ext>
            </a:extLst>
          </p:cNvPr>
          <p:cNvSpPr txBox="1"/>
          <p:nvPr/>
        </p:nvSpPr>
        <p:spPr>
          <a:xfrm>
            <a:off x="6019800" y="3312765"/>
            <a:ext cx="1485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In words</a:t>
            </a:r>
            <a:endParaRPr lang="en-IN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13: Changing Percents to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Change each percent to an equivalent decimal number.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72%</m:t>
                    </m:r>
                  </m:oMath>
                </a14:m>
                <a:r>
                  <a:rPr lang="en-US" dirty="0"/>
                  <a:t>        b. 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16.2%</m:t>
                    </m:r>
                  </m:oMath>
                </a14:m>
                <a:r>
                  <a:rPr lang="en-US" dirty="0"/>
                  <a:t>        c.   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100%</m:t>
                    </m:r>
                  </m:oMath>
                </a14:m>
                <a:r>
                  <a:rPr lang="en-US" dirty="0"/>
                  <a:t>        d.  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0.25%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72%          =          0.72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16.2%=0.162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100%=1.00=1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0.25% = 0.0025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EEF26CD-FCEE-474E-5B2E-B966B788C816}"/>
              </a:ext>
            </a:extLst>
          </p:cNvPr>
          <p:cNvSpPr txBox="1"/>
          <p:nvPr/>
        </p:nvSpPr>
        <p:spPr>
          <a:xfrm>
            <a:off x="5138854" y="2668858"/>
            <a:ext cx="32542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% symbol deleted</a:t>
            </a:r>
            <a:endParaRPr lang="en-IN" sz="15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41244F3-0EA7-2241-264D-DE247C67EB90}"/>
              </a:ext>
            </a:extLst>
          </p:cNvPr>
          <p:cNvCxnSpPr>
            <a:cxnSpLocks/>
          </p:cNvCxnSpPr>
          <p:nvPr/>
        </p:nvCxnSpPr>
        <p:spPr>
          <a:xfrm flipH="1">
            <a:off x="4579434" y="2830405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8D6B4E-5ECB-A72B-4834-D1C0DBEE8F45}"/>
              </a:ext>
            </a:extLst>
          </p:cNvPr>
          <p:cNvSpPr txBox="1"/>
          <p:nvPr/>
        </p:nvSpPr>
        <p:spPr>
          <a:xfrm>
            <a:off x="748990" y="3423425"/>
            <a:ext cx="1676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Understood decimal point</a:t>
            </a:r>
            <a:endParaRPr lang="en-IN" sz="1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172EE6-3DE5-5510-A5D6-0AE83871F048}"/>
              </a:ext>
            </a:extLst>
          </p:cNvPr>
          <p:cNvSpPr txBox="1"/>
          <p:nvPr/>
        </p:nvSpPr>
        <p:spPr>
          <a:xfrm>
            <a:off x="3449444" y="3443883"/>
            <a:ext cx="44753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Decimal point moved two places to the left</a:t>
            </a:r>
            <a:endParaRPr lang="en-IN" sz="15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EB5EFC-B95A-2D61-B0E9-3D366976BBB2}"/>
              </a:ext>
            </a:extLst>
          </p:cNvPr>
          <p:cNvCxnSpPr/>
          <p:nvPr/>
        </p:nvCxnSpPr>
        <p:spPr>
          <a:xfrm flipV="1">
            <a:off x="1371600" y="3038190"/>
            <a:ext cx="0" cy="385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527A81B-E481-E7F0-C947-3358F56B2E91}"/>
              </a:ext>
            </a:extLst>
          </p:cNvPr>
          <p:cNvCxnSpPr/>
          <p:nvPr/>
        </p:nvCxnSpPr>
        <p:spPr>
          <a:xfrm flipV="1">
            <a:off x="3962400" y="3038190"/>
            <a:ext cx="0" cy="3852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0A0B58E-8759-F26C-0D91-E0D22D7774CE}"/>
              </a:ext>
            </a:extLst>
          </p:cNvPr>
          <p:cNvSpPr txBox="1"/>
          <p:nvPr/>
        </p:nvSpPr>
        <p:spPr>
          <a:xfrm>
            <a:off x="3581400" y="5247662"/>
            <a:ext cx="5486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Note that when moving the decimal point two places to the left,</a:t>
            </a:r>
            <a:endParaRPr lang="en-IN" sz="15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67C1F91-85A3-9859-18BA-D93A4BF2BA54}"/>
              </a:ext>
            </a:extLst>
          </p:cNvPr>
          <p:cNvSpPr txBox="1"/>
          <p:nvPr/>
        </p:nvSpPr>
        <p:spPr>
          <a:xfrm>
            <a:off x="3585117" y="5625675"/>
            <a:ext cx="38824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two zeros were added as placeholders.</a:t>
            </a:r>
            <a:endParaRPr lang="en-IN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2: Reading and Writing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Write </a:t>
                </a:r>
                <a:r>
                  <a:rPr lang="en-US" sz="2800" b="1" dirty="0"/>
                  <a:t>four hundred and two thousandths</a:t>
                </a:r>
                <a:r>
                  <a:rPr lang="en-US" sz="2800" dirty="0"/>
                  <a:t> in decimal notation. (Note how </a:t>
                </a:r>
                <a:r>
                  <a:rPr lang="en-US" sz="2800" b="1" dirty="0"/>
                  <a:t>and</a:t>
                </a:r>
                <a:r>
                  <a:rPr lang="en-US" sz="2800" dirty="0"/>
                  <a:t> indicates the decimal point.)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 four hundred and two thousandths</a:t>
                </a:r>
              </a:p>
              <a:p>
                <a:endParaRPr lang="en-US" dirty="0"/>
              </a:p>
              <a:p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002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F66DB2A-7DF2-865E-11C0-C9025BAD4C11}"/>
              </a:ext>
            </a:extLst>
          </p:cNvPr>
          <p:cNvCxnSpPr/>
          <p:nvPr/>
        </p:nvCxnSpPr>
        <p:spPr>
          <a:xfrm>
            <a:off x="1730297" y="2927195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A1D5464-AC17-B277-69C8-333403262A8D}"/>
              </a:ext>
            </a:extLst>
          </p:cNvPr>
          <p:cNvCxnSpPr/>
          <p:nvPr/>
        </p:nvCxnSpPr>
        <p:spPr>
          <a:xfrm>
            <a:off x="2722756" y="2938347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DE235CD-9CB6-E9FB-E709-1DAF66F0602C}"/>
              </a:ext>
            </a:extLst>
          </p:cNvPr>
          <p:cNvCxnSpPr/>
          <p:nvPr/>
        </p:nvCxnSpPr>
        <p:spPr>
          <a:xfrm>
            <a:off x="4343400" y="2971800"/>
            <a:ext cx="0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A5B6DE1-10E4-F383-2DB4-E71242260F72}"/>
                  </a:ext>
                </a:extLst>
              </p:cNvPr>
              <p:cNvSpPr txBox="1"/>
              <p:nvPr/>
            </p:nvSpPr>
            <p:spPr>
              <a:xfrm>
                <a:off x="4876805" y="3299832"/>
                <a:ext cx="388619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The digit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in the thousandths position. </a:t>
                </a:r>
              </a:p>
              <a:p>
                <a:r>
                  <a:rPr lang="en-US" dirty="0"/>
                  <a:t>Two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s must be inserted as placeholders.</a:t>
                </a:r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A5B6DE1-10E4-F383-2DB4-E71242260F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5" y="3299832"/>
                <a:ext cx="3886194" cy="1200329"/>
              </a:xfrm>
              <a:prstGeom prst="rect">
                <a:avLst/>
              </a:prstGeom>
              <a:blipFill>
                <a:blip r:embed="rId3"/>
                <a:stretch>
                  <a:fillRect l="-1256" t="-2538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1DC4345C-DBC1-04AB-E4A6-D0FE70CF7889}"/>
              </a:ext>
            </a:extLst>
          </p:cNvPr>
          <p:cNvCxnSpPr>
            <a:cxnSpLocks/>
          </p:cNvCxnSpPr>
          <p:nvPr/>
        </p:nvCxnSpPr>
        <p:spPr>
          <a:xfrm rot="10800000">
            <a:off x="4077624" y="4017586"/>
            <a:ext cx="474863" cy="138669"/>
          </a:xfrm>
          <a:prstGeom prst="bentConnector3">
            <a:avLst>
              <a:gd name="adj1" fmla="val 1016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7B902A85-C0AB-368D-D66C-EE372D336B8B}"/>
              </a:ext>
            </a:extLst>
          </p:cNvPr>
          <p:cNvCxnSpPr>
            <a:cxnSpLocks/>
          </p:cNvCxnSpPr>
          <p:nvPr/>
        </p:nvCxnSpPr>
        <p:spPr>
          <a:xfrm rot="10800000">
            <a:off x="3910349" y="4017586"/>
            <a:ext cx="474863" cy="138669"/>
          </a:xfrm>
          <a:prstGeom prst="bentConnector3">
            <a:avLst>
              <a:gd name="adj1" fmla="val 10166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3: Reading and Writing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Write </a:t>
                </a:r>
                <a:r>
                  <a:rPr lang="en-US" sz="2800" b="1" dirty="0"/>
                  <a:t>four hundred two thousandths</a:t>
                </a:r>
                <a:r>
                  <a:rPr lang="en-US" sz="2800" dirty="0"/>
                  <a:t> in decimal notation.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b="1" dirty="0"/>
                  <a:t>	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         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	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.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	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402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504AE0E-87CA-2A15-3822-B1E1AFCDB098}"/>
              </a:ext>
            </a:extLst>
          </p:cNvPr>
          <p:cNvCxnSpPr>
            <a:cxnSpLocks/>
          </p:cNvCxnSpPr>
          <p:nvPr/>
        </p:nvCxnSpPr>
        <p:spPr>
          <a:xfrm>
            <a:off x="3886200" y="3048000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9BC5360-2490-239A-47D3-83E1735947AC}"/>
              </a:ext>
            </a:extLst>
          </p:cNvPr>
          <p:cNvSpPr txBox="1"/>
          <p:nvPr/>
        </p:nvSpPr>
        <p:spPr>
          <a:xfrm>
            <a:off x="3124200" y="2565039"/>
            <a:ext cx="3200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four hundred two thousandths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To Compare Two Decimal Numbers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332946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 sz="2800"/>
            </a:pPr>
            <a:r>
              <a:rPr dirty="0"/>
              <a:t>​</a:t>
            </a:r>
            <a:r>
              <a:rPr sz="2800" dirty="0"/>
              <a:t>Moving </a:t>
            </a:r>
            <a:r>
              <a:rPr sz="2800" b="1" dirty="0"/>
              <a:t>left to right</a:t>
            </a:r>
            <a:r>
              <a:rPr sz="2800" dirty="0"/>
              <a:t>, compare digits with the same place value. (Insert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s to the right to continue comparison if necessary.)</a:t>
            </a:r>
          </a:p>
          <a:p>
            <a:pPr marL="514350" indent="-514350">
              <a:buFont typeface="+mj-lt"/>
              <a:buAutoNum type="arabicPeriod" startAt="2"/>
              <a:defRPr sz="2800"/>
            </a:pPr>
            <a:r>
              <a:rPr dirty="0"/>
              <a:t>​</a:t>
            </a:r>
            <a:r>
              <a:rPr sz="2800" dirty="0"/>
              <a:t>When one compared digit is larger, then the corresponding number is larger.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4: Comparing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Which number is larger</a:t>
                </a:r>
                <a:r>
                  <a:rPr lang="en-US" sz="2800" dirty="0"/>
                  <a:t>: </a:t>
                </a:r>
                <a:r>
                  <a:rPr sz="2800" dirty="0">
                    <a:latin typeface="Cambria Math"/>
                  </a:rPr>
                  <a:t>3.126</a:t>
                </a:r>
                <a:r>
                  <a:rPr sz="2800" dirty="0"/>
                  <a:t> or </a:t>
                </a:r>
                <a:r>
                  <a:rPr sz="2800" dirty="0">
                    <a:latin typeface="Cambria Math"/>
                  </a:rPr>
                  <a:t>3.14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US" sz="2800" dirty="0"/>
                  <a:t>Comparing digits with the same place value from left to right (until we find a mismatch) gives the following.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			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Because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, the number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800" dirty="0"/>
                  <a:t> is greater than 3.126. That is, 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126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FE71A8F-0690-B67A-EDBD-B394A8464771}"/>
              </a:ext>
            </a:extLst>
          </p:cNvPr>
          <p:cNvCxnSpPr>
            <a:cxnSpLocks/>
          </p:cNvCxnSpPr>
          <p:nvPr/>
        </p:nvCxnSpPr>
        <p:spPr>
          <a:xfrm>
            <a:off x="4005147" y="3380677"/>
            <a:ext cx="0" cy="3865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F03C0D5-C6DD-9459-8C1F-62BCC4E3A059}"/>
              </a:ext>
            </a:extLst>
          </p:cNvPr>
          <p:cNvSpPr txBox="1"/>
          <p:nvPr/>
        </p:nvSpPr>
        <p:spPr>
          <a:xfrm>
            <a:off x="4586869" y="335651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Mismatch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Comparing Decimal Numbers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Graphing these values on a number line, we have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126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sz="2800" dirty="0"/>
                  <a:t> lies to the right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126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dirty="0"/>
                  <a:t>			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E0BAF6E4-00D0-0E4C-2862-14DE477A5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438400"/>
            <a:ext cx="5153744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5: Comparing Decimal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Which number is larger</a:t>
                </a:r>
                <a:r>
                  <a:rPr lang="en-US" sz="2800" dirty="0"/>
                  <a:t>:</a:t>
                </a:r>
                <a:r>
                  <a:rPr sz="2800" dirty="0"/>
                  <a:t> </a:t>
                </a:r>
                <a:r>
                  <a:rPr sz="2800" dirty="0">
                    <a:latin typeface="Cambria Math"/>
                  </a:rPr>
                  <a:t>0.08</a:t>
                </a:r>
                <a:r>
                  <a:rPr sz="2800" dirty="0"/>
                  <a:t> or </a:t>
                </a:r>
                <a:r>
                  <a:rPr sz="2800" dirty="0">
                    <a:latin typeface="Cambria Math"/>
                  </a:rPr>
                  <a:t>0.085</a:t>
                </a:r>
                <a:r>
                  <a:rPr sz="2800" dirty="0"/>
                  <a:t>?</a:t>
                </a:r>
                <a:endParaRPr lang="en-US" sz="2800" dirty="0"/>
              </a:p>
              <a:p>
                <a:r>
                  <a:rPr lang="en-IN" b="1" dirty="0"/>
                  <a:t>Solution</a:t>
                </a:r>
              </a:p>
              <a:p>
                <a:r>
                  <a:rPr lang="en-IN" sz="2800" dirty="0"/>
                  <a:t>Comparing digits with the same place value from left to right (until we find a mismatch) gives the following.</a:t>
                </a:r>
              </a:p>
              <a:p>
                <a:r>
                  <a:rPr lang="en-IN" dirty="0"/>
                  <a:t>			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0. 0 8 0</m:t>
                    </m:r>
                    <m:r>
                      <a:rPr lang="en-IN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IN" sz="2800" dirty="0"/>
              </a:p>
              <a:p>
                <a:endParaRPr lang="en-IN" dirty="0"/>
              </a:p>
              <a:p>
                <a:r>
                  <a:rPr lang="en-IN" sz="2800" dirty="0"/>
                  <a:t>			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0. 0 8 5</m:t>
                    </m:r>
                  </m:oMath>
                </a14:m>
                <a:endParaRPr lang="en-IN" sz="2800" dirty="0"/>
              </a:p>
              <a:p>
                <a:r>
                  <a:rPr lang="en-IN" dirty="0"/>
                  <a:t>Because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5&gt;0</m:t>
                    </m:r>
                  </m:oMath>
                </a14:m>
                <a:r>
                  <a:rPr lang="en-IN" dirty="0"/>
                  <a:t>, we know that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0.085&gt;0.08</m:t>
                    </m:r>
                  </m:oMath>
                </a14:m>
                <a:r>
                  <a:rPr lang="en-IN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8090230-5274-0CAB-083F-839222173329}"/>
              </a:ext>
            </a:extLst>
          </p:cNvPr>
          <p:cNvCxnSpPr/>
          <p:nvPr/>
        </p:nvCxnSpPr>
        <p:spPr>
          <a:xfrm>
            <a:off x="4267200" y="3505200"/>
            <a:ext cx="0" cy="457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BB82703-4E60-1342-8CC8-775F1AF795D2}"/>
              </a:ext>
            </a:extLst>
          </p:cNvPr>
          <p:cNvSpPr txBox="1"/>
          <p:nvPr/>
        </p:nvSpPr>
        <p:spPr>
          <a:xfrm>
            <a:off x="4495800" y="3544229"/>
            <a:ext cx="1295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Mismatch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1777</Words>
  <Application>Microsoft Office PowerPoint</Application>
  <PresentationFormat>On-screen Show (4:3)</PresentationFormat>
  <Paragraphs>235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Cambria Math</vt:lpstr>
      <vt:lpstr>Courier New</vt:lpstr>
      <vt:lpstr>Arial</vt:lpstr>
      <vt:lpstr>Calibri</vt:lpstr>
      <vt:lpstr>Office Theme</vt:lpstr>
      <vt:lpstr>Section R.4</vt:lpstr>
      <vt:lpstr>Procedure: To Read or Write a Decimal Number</vt:lpstr>
      <vt:lpstr>Example 1: Writing in Decimal Notation</vt:lpstr>
      <vt:lpstr>Example 2: Reading and Writing Decimal Numbers</vt:lpstr>
      <vt:lpstr>Example 3: Reading and Writing Decimal Numbers</vt:lpstr>
      <vt:lpstr>Procedure: To Compare Two Decimal Numbers</vt:lpstr>
      <vt:lpstr>Example 4: Comparing Decimal Numbers</vt:lpstr>
      <vt:lpstr>Example 4: Comparing Decimal Numbers (cont.)</vt:lpstr>
      <vt:lpstr>Example 5: Comparing Decimal Numbers</vt:lpstr>
      <vt:lpstr>Example 5: Comparing Decimal Numbers (cont.)</vt:lpstr>
      <vt:lpstr>Procedure: To Add Decimal Numbers</vt:lpstr>
      <vt:lpstr>Example 6: Adding Decimal Numbers</vt:lpstr>
      <vt:lpstr>Procedure: To Subtract Decimal Numbers</vt:lpstr>
      <vt:lpstr>Example 7: Subtracting Decimal Numbers</vt:lpstr>
      <vt:lpstr>Example 8: Application: Adding and Subtracting Decimal Numbers</vt:lpstr>
      <vt:lpstr>Example 8: Application: Adding and Subtracting Decimal Numbers (cont.)</vt:lpstr>
      <vt:lpstr>Procedure: To Multiply Decimal Numbers</vt:lpstr>
      <vt:lpstr>Example 9: Multiplying Decimal Numbers</vt:lpstr>
      <vt:lpstr>Procedure: To Divide Decimal Numbers</vt:lpstr>
      <vt:lpstr>Example 10: Dividing Decimal Numbers</vt:lpstr>
      <vt:lpstr>Example 10: Dividing Decimal Numbers (cont.)</vt:lpstr>
      <vt:lpstr>Procedure: Rounding Rule for Decimal Numbers</vt:lpstr>
      <vt:lpstr>Procedure: Rounding Rule for Decimal Numbers (cont.)</vt:lpstr>
      <vt:lpstr>Example 11: Dividing Decimal Numbers</vt:lpstr>
      <vt:lpstr>Example 11: Dividing Decimal Numbers (cont.)</vt:lpstr>
      <vt:lpstr>Procedure: To Change a Decimal Number to a Percent</vt:lpstr>
      <vt:lpstr>Example 12: Changing Decimal Numbers to Percents</vt:lpstr>
      <vt:lpstr>Example 12: Changing Decimal Numbers to Percents (cont.)</vt:lpstr>
      <vt:lpstr>Procedure: To Change a Percent to a Decimal Number</vt:lpstr>
      <vt:lpstr>Example 13: Changing Percents to Decimal Numbers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127</cp:revision>
  <dcterms:created xsi:type="dcterms:W3CDTF">2013-04-26T14:43:13Z</dcterms:created>
  <dcterms:modified xsi:type="dcterms:W3CDTF">2024-07-18T15:46:23Z</dcterms:modified>
</cp:coreProperties>
</file>