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72" r:id="rId5"/>
    <p:sldId id="273" r:id="rId6"/>
    <p:sldId id="303" r:id="rId7"/>
    <p:sldId id="304" r:id="rId8"/>
    <p:sldId id="305" r:id="rId9"/>
    <p:sldId id="279" r:id="rId10"/>
    <p:sldId id="306" r:id="rId11"/>
    <p:sldId id="307" r:id="rId12"/>
    <p:sldId id="308" r:id="rId13"/>
    <p:sldId id="309" r:id="rId14"/>
    <p:sldId id="265" r:id="rId15"/>
    <p:sldId id="311" r:id="rId16"/>
    <p:sldId id="310" r:id="rId17"/>
    <p:sldId id="288" r:id="rId18"/>
    <p:sldId id="312" r:id="rId19"/>
    <p:sldId id="313" r:id="rId20"/>
    <p:sldId id="314" r:id="rId21"/>
    <p:sldId id="315"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9"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Bar Graphs, Pictographs, Circle Graphs, and Line Graphs</a:t>
            </a:r>
          </a:p>
        </p:txBody>
      </p:sp>
      <p:sp>
        <p:nvSpPr>
          <p:cNvPr id="3" name="Title 2"/>
          <p:cNvSpPr>
            <a:spLocks noGrp="1"/>
          </p:cNvSpPr>
          <p:nvPr>
            <p:ph type="title"/>
          </p:nvPr>
        </p:nvSpPr>
        <p:spPr/>
        <p:txBody>
          <a:bodyPr/>
          <a:lstStyle/>
          <a:p>
            <a:r>
              <a:rPr dirty="0"/>
              <a:t>Section R.5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a:t>
            </a:r>
            <a:r>
              <a:rPr lang="en-US" dirty="0"/>
              <a:t>h (cont.)</a:t>
            </a:r>
            <a:endParaRPr dirty="0"/>
          </a:p>
        </p:txBody>
      </p:sp>
      <p:sp>
        <p:nvSpPr>
          <p:cNvPr id="3" name="Text Placeholder 2"/>
          <p:cNvSpPr>
            <a:spLocks noGrp="1"/>
          </p:cNvSpPr>
          <p:nvPr>
            <p:ph type="body" sz="quarter" idx="10"/>
          </p:nvPr>
        </p:nvSpPr>
        <p:spPr/>
        <p:txBody>
          <a:bodyPr>
            <a:normAutofit/>
          </a:bodyPr>
          <a:lstStyle/>
          <a:p>
            <a:pPr>
              <a:defRPr sz="2800"/>
            </a:pPr>
            <a:r>
              <a:rPr lang="en-US" dirty="0"/>
              <a:t>Of the colleges shown here,</a:t>
            </a:r>
          </a:p>
          <a:p>
            <a:pPr marL="514350" indent="-514350">
              <a:buAutoNum type="alphaLcPeriod"/>
              <a:defRPr sz="2800"/>
            </a:pPr>
            <a:r>
              <a:rPr lang="en-US" sz="2800" dirty="0"/>
              <a:t>Which college had the lowest average attendance?</a:t>
            </a:r>
          </a:p>
          <a:p>
            <a:pPr marL="514350" indent="-514350">
              <a:buAutoNum type="alphaLcPeriod"/>
              <a:defRPr sz="2800"/>
            </a:pPr>
            <a:r>
              <a:rPr lang="en-US" sz="2800" dirty="0"/>
              <a:t>Which college had the highest average attendance?</a:t>
            </a:r>
            <a:endParaRPr lang="en-US" dirty="0"/>
          </a:p>
          <a:p>
            <a:pPr marL="514350" indent="-514350">
              <a:buAutoNum type="alphaLcPeriod"/>
              <a:defRPr sz="2800"/>
            </a:pPr>
            <a:r>
              <a:rPr lang="en-US" sz="2800" dirty="0"/>
              <a:t>What was the average attendance for Nebraska?</a:t>
            </a:r>
          </a:p>
          <a:p>
            <a:pPr marL="514350" indent="-514350">
              <a:buAutoNum type="alphaLcPeriod"/>
              <a:defRPr sz="2800"/>
            </a:pPr>
            <a:r>
              <a:rPr lang="en-US" sz="2800" dirty="0"/>
              <a:t>Handson Foods is supplying hot dogs to Clemson, Alabama, and Florida State football games on Saturday. If they are supplying one hot dog for each attendee based on the 2017 average attendance, how many hot dogs will they be supplying?</a:t>
            </a:r>
            <a:endParaRPr sz="2800" dirty="0"/>
          </a:p>
        </p:txBody>
      </p:sp>
    </p:spTree>
    <p:extLst>
      <p:ext uri="{BB962C8B-B14F-4D97-AF65-F5344CB8AC3E}">
        <p14:creationId xmlns:p14="http://schemas.microsoft.com/office/powerpoint/2010/main" val="3723912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a:t>
            </a:r>
            <a:r>
              <a:rPr lang="en-US" dirty="0"/>
              <a:t>h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b="1" dirty="0"/>
                  <a:t>Solution</a:t>
                </a:r>
              </a:p>
              <a:p>
                <a:pPr marL="514350" indent="-514350">
                  <a:buAutoNum type="alphaLcPeriod"/>
                  <a:defRPr sz="2800"/>
                </a:pPr>
                <a:r>
                  <a:rPr lang="en-US" dirty="0"/>
                  <a:t>To determine which college had the lowest average attendance, look for the college with the fewest number of footballs. North Carolina has the lowest average attendance with </a:t>
                </a:r>
                <a14:m>
                  <m:oMath xmlns:m="http://schemas.openxmlformats.org/officeDocument/2006/math">
                    <m:r>
                      <a:rPr lang="en-US" i="1" dirty="0" smtClean="0">
                        <a:latin typeface="Cambria Math" panose="02040503050406030204" pitchFamily="18" charset="0"/>
                      </a:rPr>
                      <m:t>2.5</m:t>
                    </m:r>
                  </m:oMath>
                </a14:m>
                <a:r>
                  <a:rPr lang="en-US" dirty="0"/>
                  <a:t> footballs.</a:t>
                </a:r>
              </a:p>
              <a:p>
                <a:pPr marL="514350" indent="-514350">
                  <a:buAutoNum type="alphaLcPeriod"/>
                  <a:defRPr sz="2800"/>
                </a:pPr>
                <a:r>
                  <a:rPr lang="en-US" dirty="0"/>
                  <a:t>To determine which college had the highest average attendance, look for the college with the most number of footballs. Michigan has the highest average attendance with </a:t>
                </a:r>
                <a14:m>
                  <m:oMath xmlns:m="http://schemas.openxmlformats.org/officeDocument/2006/math">
                    <m:r>
                      <a:rPr lang="en-US" i="1" dirty="0" smtClean="0">
                        <a:latin typeface="Cambria Math" panose="02040503050406030204" pitchFamily="18" charset="0"/>
                      </a:rPr>
                      <m:t>5.5</m:t>
                    </m:r>
                  </m:oMath>
                </a14:m>
                <a:r>
                  <a:rPr lang="en-US" dirty="0"/>
                  <a:t> footballs.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778"/>
                </a:stretch>
              </a:blipFill>
            </p:spPr>
            <p:txBody>
              <a:bodyPr/>
              <a:lstStyle/>
              <a:p>
                <a:r>
                  <a:rPr lang="en-US">
                    <a:noFill/>
                  </a:rPr>
                  <a:t> </a:t>
                </a:r>
              </a:p>
            </p:txBody>
          </p:sp>
        </mc:Fallback>
      </mc:AlternateContent>
    </p:spTree>
    <p:extLst>
      <p:ext uri="{BB962C8B-B14F-4D97-AF65-F5344CB8AC3E}">
        <p14:creationId xmlns:p14="http://schemas.microsoft.com/office/powerpoint/2010/main" val="3296970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a:t>
            </a:r>
            <a:r>
              <a:rPr lang="en-US" dirty="0"/>
              <a:t>h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lang="en-US" dirty="0"/>
                  <a:t>Nebraska has </a:t>
                </a:r>
                <a14:m>
                  <m:oMath xmlns:m="http://schemas.openxmlformats.org/officeDocument/2006/math">
                    <m:r>
                      <a:rPr lang="en-US" i="1" dirty="0" smtClean="0">
                        <a:latin typeface="Cambria Math" panose="02040503050406030204" pitchFamily="18" charset="0"/>
                      </a:rPr>
                      <m:t>4.5</m:t>
                    </m:r>
                  </m:oMath>
                </a14:m>
                <a:r>
                  <a:rPr lang="en-US" dirty="0"/>
                  <a:t> footballs. Each football represents </a:t>
                </a:r>
                <a14:m>
                  <m:oMath xmlns:m="http://schemas.openxmlformats.org/officeDocument/2006/math">
                    <m:r>
                      <a:rPr lang="en-US" i="1" dirty="0" smtClean="0">
                        <a:latin typeface="Cambria Math" panose="02040503050406030204" pitchFamily="18" charset="0"/>
                      </a:rPr>
                      <m:t>20,000</m:t>
                    </m:r>
                  </m:oMath>
                </a14:m>
                <a:r>
                  <a:rPr lang="en-US" dirty="0"/>
                  <a:t> people, which means </a:t>
                </a:r>
                <a14:m>
                  <m:oMath xmlns:m="http://schemas.openxmlformats.org/officeDocument/2006/math">
                    <m:r>
                      <a:rPr lang="en-US" i="1" dirty="0" smtClean="0">
                        <a:latin typeface="Cambria Math" panose="02040503050406030204" pitchFamily="18" charset="0"/>
                      </a:rPr>
                      <m:t>0.5</m:t>
                    </m:r>
                  </m:oMath>
                </a14:m>
                <a:r>
                  <a:rPr lang="en-US" dirty="0"/>
                  <a:t> footballs represents </a:t>
                </a:r>
                <a14:m>
                  <m:oMath xmlns:m="http://schemas.openxmlformats.org/officeDocument/2006/math">
                    <m:r>
                      <a:rPr lang="en-US" i="1" dirty="0" smtClean="0">
                        <a:latin typeface="Cambria Math" panose="02040503050406030204" pitchFamily="18" charset="0"/>
                      </a:rPr>
                      <m:t>10,000</m:t>
                    </m:r>
                  </m:oMath>
                </a14:m>
                <a:r>
                  <a:rPr lang="en-US" dirty="0"/>
                  <a:t> people. This gives the following.</a:t>
                </a:r>
              </a:p>
              <a:p>
                <a:pPr>
                  <a:defRPr sz="2800"/>
                </a:pPr>
                <a:r>
                  <a:rPr lang="en-US" dirty="0"/>
                  <a:t>        </a:t>
                </a:r>
                <a14:m>
                  <m:oMath xmlns:m="http://schemas.openxmlformats.org/officeDocument/2006/math">
                    <m:r>
                      <a:rPr lang="en-US" b="0" i="1" smtClean="0">
                        <a:latin typeface="Cambria Math" panose="02040503050406030204" pitchFamily="18" charset="0"/>
                      </a:rPr>
                      <m:t>4</m:t>
                    </m:r>
                    <m:d>
                      <m:dPr>
                        <m:ctrlPr>
                          <a:rPr lang="en-US" b="0" i="1" smtClean="0">
                            <a:latin typeface="Cambria Math" panose="02040503050406030204" pitchFamily="18" charset="0"/>
                          </a:rPr>
                        </m:ctrlPr>
                      </m:dPr>
                      <m:e>
                        <m:r>
                          <a:rPr lang="en-US" b="0" i="1" smtClean="0">
                            <a:latin typeface="Cambria Math" panose="02040503050406030204" pitchFamily="18" charset="0"/>
                          </a:rPr>
                          <m:t>20,000</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10,000</m:t>
                        </m:r>
                      </m:e>
                    </m:d>
                    <m:r>
                      <a:rPr lang="en-US" b="0" i="1" smtClean="0">
                        <a:latin typeface="Cambria Math" panose="02040503050406030204" pitchFamily="18" charset="0"/>
                      </a:rPr>
                      <m:t>=90,000</m:t>
                    </m:r>
                  </m:oMath>
                </a14:m>
                <a:endParaRPr lang="en-US" dirty="0"/>
              </a:p>
              <a:p>
                <a:pPr>
                  <a:defRPr sz="2800"/>
                </a:pPr>
                <a:r>
                  <a:rPr lang="en-US" dirty="0"/>
                  <a:t>       Nebraska’s average attendance is </a:t>
                </a:r>
                <a14:m>
                  <m:oMath xmlns:m="http://schemas.openxmlformats.org/officeDocument/2006/math">
                    <m:r>
                      <a:rPr lang="en-US" i="1" dirty="0" smtClean="0">
                        <a:latin typeface="Cambria Math" panose="02040503050406030204" pitchFamily="18" charset="0"/>
                      </a:rPr>
                      <m:t>90,000</m:t>
                    </m:r>
                  </m:oMath>
                </a14:m>
                <a:r>
                  <a:rPr lang="en-US" dirty="0"/>
                  <a:t> people.</a:t>
                </a:r>
              </a:p>
              <a:p>
                <a:pPr marL="514350" indent="-514350">
                  <a:buFont typeface="+mj-lt"/>
                  <a:buAutoNum type="alphaLcPeriod" startAt="4"/>
                  <a:defRPr sz="2800"/>
                </a:pPr>
                <a:r>
                  <a:rPr lang="en-US" dirty="0"/>
                  <a:t>Start by counting the number of footballs Clemson, Alabama, and Florida State each have. Then use these amounts to find the average 2017 attendance for each school.</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1630"/>
                </a:stretch>
              </a:blipFill>
            </p:spPr>
            <p:txBody>
              <a:bodyPr/>
              <a:lstStyle/>
              <a:p>
                <a:r>
                  <a:rPr lang="en-US">
                    <a:noFill/>
                  </a:rPr>
                  <a:t> </a:t>
                </a:r>
              </a:p>
            </p:txBody>
          </p:sp>
        </mc:Fallback>
      </mc:AlternateContent>
    </p:spTree>
    <p:extLst>
      <p:ext uri="{BB962C8B-B14F-4D97-AF65-F5344CB8AC3E}">
        <p14:creationId xmlns:p14="http://schemas.microsoft.com/office/powerpoint/2010/main" val="1435931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a:t>
            </a:r>
            <a:r>
              <a:rPr lang="en-US" dirty="0"/>
              <a:t>h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34988">
                  <a:defRPr sz="2800"/>
                </a:pPr>
                <a:r>
                  <a:rPr lang="en-US" dirty="0"/>
                  <a:t>Clemson: </a:t>
                </a:r>
                <a14:m>
                  <m:oMath xmlns:m="http://schemas.openxmlformats.org/officeDocument/2006/math">
                    <m:r>
                      <a:rPr lang="en-US" b="0" i="1" smtClean="0">
                        <a:latin typeface="Cambria Math" panose="02040503050406030204" pitchFamily="18" charset="0"/>
                      </a:rPr>
                      <m:t>4</m:t>
                    </m:r>
                    <m:d>
                      <m:dPr>
                        <m:ctrlPr>
                          <a:rPr lang="en-US" b="0" i="1" smtClean="0">
                            <a:latin typeface="Cambria Math" panose="02040503050406030204" pitchFamily="18" charset="0"/>
                          </a:rPr>
                        </m:ctrlPr>
                      </m:dPr>
                      <m:e>
                        <m:r>
                          <a:rPr lang="en-US" b="0" i="1" smtClean="0">
                            <a:latin typeface="Cambria Math" panose="02040503050406030204" pitchFamily="18" charset="0"/>
                          </a:rPr>
                          <m:t>20,000</m:t>
                        </m:r>
                      </m:e>
                    </m:d>
                    <m:r>
                      <a:rPr lang="en-US" b="0" i="1" smtClean="0">
                        <a:latin typeface="Cambria Math" panose="02040503050406030204" pitchFamily="18" charset="0"/>
                      </a:rPr>
                      <m:t>=80,000</m:t>
                    </m:r>
                  </m:oMath>
                </a14:m>
                <a:endParaRPr lang="en-US" dirty="0"/>
              </a:p>
              <a:p>
                <a:pPr marL="534988">
                  <a:defRPr sz="2800"/>
                </a:pPr>
                <a:r>
                  <a:rPr lang="en-US" dirty="0"/>
                  <a:t>Alabama: </a:t>
                </a:r>
                <a14:m>
                  <m:oMath xmlns:m="http://schemas.openxmlformats.org/officeDocument/2006/math">
                    <m:r>
                      <a:rPr lang="en-US" b="0" i="1" smtClean="0">
                        <a:latin typeface="Cambria Math" panose="02040503050406030204" pitchFamily="18" charset="0"/>
                      </a:rPr>
                      <m:t>5</m:t>
                    </m:r>
                    <m:d>
                      <m:dPr>
                        <m:ctrlPr>
                          <a:rPr lang="en-US" b="0" i="1" smtClean="0">
                            <a:latin typeface="Cambria Math" panose="02040503050406030204" pitchFamily="18" charset="0"/>
                          </a:rPr>
                        </m:ctrlPr>
                      </m:dPr>
                      <m:e>
                        <m:r>
                          <a:rPr lang="en-US" b="0" i="1" smtClean="0">
                            <a:latin typeface="Cambria Math" panose="02040503050406030204" pitchFamily="18" charset="0"/>
                          </a:rPr>
                          <m:t>20,000</m:t>
                        </m:r>
                      </m:e>
                    </m:d>
                    <m:r>
                      <a:rPr lang="en-US" b="0" i="1" smtClean="0">
                        <a:latin typeface="Cambria Math" panose="02040503050406030204" pitchFamily="18" charset="0"/>
                      </a:rPr>
                      <m:t>=100,000</m:t>
                    </m:r>
                  </m:oMath>
                </a14:m>
                <a:endParaRPr lang="en-US" b="0" dirty="0"/>
              </a:p>
              <a:p>
                <a:pPr marL="534988">
                  <a:defRPr sz="2800"/>
                </a:pPr>
                <a:r>
                  <a:rPr lang="en-US" dirty="0"/>
                  <a:t>Florida State: </a:t>
                </a:r>
                <a14:m>
                  <m:oMath xmlns:m="http://schemas.openxmlformats.org/officeDocument/2006/math">
                    <m:r>
                      <a:rPr lang="en-US" b="0" i="1" smtClean="0">
                        <a:latin typeface="Cambria Math" panose="02040503050406030204" pitchFamily="18" charset="0"/>
                      </a:rPr>
                      <m:t>3</m:t>
                    </m:r>
                    <m:d>
                      <m:dPr>
                        <m:ctrlPr>
                          <a:rPr lang="en-US" b="0" i="1" smtClean="0">
                            <a:latin typeface="Cambria Math" panose="02040503050406030204" pitchFamily="18" charset="0"/>
                          </a:rPr>
                        </m:ctrlPr>
                      </m:dPr>
                      <m:e>
                        <m:r>
                          <a:rPr lang="en-US" b="0" i="1" smtClean="0">
                            <a:latin typeface="Cambria Math" panose="02040503050406030204" pitchFamily="18" charset="0"/>
                          </a:rPr>
                          <m:t>20,000</m:t>
                        </m:r>
                      </m:e>
                    </m:d>
                    <m:r>
                      <a:rPr lang="en-US" b="0" i="1" smtClean="0">
                        <a:latin typeface="Cambria Math" panose="02040503050406030204" pitchFamily="18" charset="0"/>
                      </a:rPr>
                      <m:t>+10,000=70,000</m:t>
                    </m:r>
                  </m:oMath>
                </a14:m>
                <a:endParaRPr lang="en-US" b="0" dirty="0"/>
              </a:p>
              <a:p>
                <a:pPr marL="534988">
                  <a:defRPr sz="2800"/>
                </a:pPr>
                <a:r>
                  <a:rPr lang="en-US" dirty="0"/>
                  <a:t>Now add the average attendance for the three schools to find the total average attendance. This will be the number of hot dogs being supplied.</a:t>
                </a:r>
              </a:p>
              <a:p>
                <a:pPr marL="534988">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80,000+100,000+70,000=250,000</m:t>
                      </m:r>
                    </m:oMath>
                  </m:oMathPara>
                </a14:m>
                <a:endParaRPr lang="en-US" b="0" dirty="0"/>
              </a:p>
              <a:p>
                <a:pPr marL="534988">
                  <a:defRPr sz="2800"/>
                </a:pPr>
                <a:r>
                  <a:rPr lang="en-US" dirty="0"/>
                  <a:t>Handson Foods will be supplying </a:t>
                </a:r>
                <a14:m>
                  <m:oMath xmlns:m="http://schemas.openxmlformats.org/officeDocument/2006/math">
                    <m:r>
                      <a:rPr lang="en-US" i="1" dirty="0" smtClean="0">
                        <a:latin typeface="Cambria Math" panose="02040503050406030204" pitchFamily="18" charset="0"/>
                      </a:rPr>
                      <m:t>250,000</m:t>
                    </m:r>
                  </m:oMath>
                </a14:m>
                <a:r>
                  <a:rPr lang="en-US" dirty="0"/>
                  <a:t> hot dogs.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1227" r="-889"/>
                </a:stretch>
              </a:blipFill>
            </p:spPr>
            <p:txBody>
              <a:bodyPr/>
              <a:lstStyle/>
              <a:p>
                <a:r>
                  <a:rPr lang="en-US">
                    <a:noFill/>
                  </a:rPr>
                  <a:t> </a:t>
                </a:r>
              </a:p>
            </p:txBody>
          </p:sp>
        </mc:Fallback>
      </mc:AlternateContent>
    </p:spTree>
    <p:extLst>
      <p:ext uri="{BB962C8B-B14F-4D97-AF65-F5344CB8AC3E}">
        <p14:creationId xmlns:p14="http://schemas.microsoft.com/office/powerpoint/2010/main" val="361822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Reading a Circle Graph</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Examine the circle graph. This graph shows the percent of a household’s annual income they plan to budget for various expenses. Suppose the household has an annual income of </a:t>
                </a:r>
                <a14:m>
                  <m:oMath xmlns:m="http://schemas.openxmlformats.org/officeDocument/2006/math">
                    <m:r>
                      <a:rPr lang="en-US" sz="2800" i="1" dirty="0" smtClean="0">
                        <a:latin typeface="Cambria Math" panose="02040503050406030204" pitchFamily="18" charset="0"/>
                      </a:rPr>
                      <m:t>$45,000</m:t>
                    </m:r>
                  </m:oMath>
                </a14:m>
                <a:r>
                  <a:rPr lang="en-US" sz="2800" dirty="0"/>
                  <a:t>. Use the information in the graph to calculate how much money will be budgeted for each expense.</a:t>
                </a:r>
                <a:r>
                  <a:rPr sz="2800" dirty="0"/>
                  <a:t> </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51D8566D-2DC5-FD20-B356-1F00134E9936}"/>
              </a:ext>
            </a:extLst>
          </p:cNvPr>
          <p:cNvPicPr>
            <a:picLocks noChangeAspect="1"/>
          </p:cNvPicPr>
          <p:nvPr/>
        </p:nvPicPr>
        <p:blipFill>
          <a:blip r:embed="rId3"/>
          <a:stretch>
            <a:fillRect/>
          </a:stretch>
        </p:blipFill>
        <p:spPr>
          <a:xfrm>
            <a:off x="3429000" y="3240389"/>
            <a:ext cx="3657600" cy="258832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Reading a Circle Graph</a:t>
            </a:r>
            <a:r>
              <a:rPr lang="en-US" dirty="0"/>
              <a:t> (cont.)</a:t>
            </a:r>
            <a:endParaRPr dirty="0"/>
          </a:p>
        </p:txBody>
      </p:sp>
      <p:sp>
        <p:nvSpPr>
          <p:cNvPr id="3" name="Text Placeholder 2"/>
          <p:cNvSpPr>
            <a:spLocks noGrp="1"/>
          </p:cNvSpPr>
          <p:nvPr>
            <p:ph type="body" sz="quarter" idx="10"/>
          </p:nvPr>
        </p:nvSpPr>
        <p:spPr/>
        <p:txBody>
          <a:bodyPr>
            <a:normAutofit/>
          </a:bodyPr>
          <a:lstStyle/>
          <a:p>
            <a:pPr>
              <a:spcBef>
                <a:spcPts val="600"/>
              </a:spcBef>
              <a:defRPr sz="2800"/>
            </a:pPr>
            <a:r>
              <a:rPr lang="en-US" sz="2800" b="1" dirty="0"/>
              <a:t>Solution</a:t>
            </a:r>
          </a:p>
          <a:p>
            <a:pPr>
              <a:spcBef>
                <a:spcPts val="600"/>
              </a:spcBef>
              <a:defRPr sz="2800"/>
            </a:pPr>
            <a:r>
              <a:rPr lang="en-US" sz="2800" dirty="0"/>
              <a:t>To calculate the budget expense for each item, multiply the corresponding percent by the total household income.</a:t>
            </a:r>
            <a:endParaRPr sz="2800" dirty="0"/>
          </a:p>
        </p:txBody>
      </p:sp>
    </p:spTree>
    <p:extLst>
      <p:ext uri="{BB962C8B-B14F-4D97-AF65-F5344CB8AC3E}">
        <p14:creationId xmlns:p14="http://schemas.microsoft.com/office/powerpoint/2010/main" val="2034470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Reading a Circle Graph</a:t>
            </a:r>
            <a:r>
              <a:rPr lang="en-US" dirty="0"/>
              <a:t> (cont.)</a:t>
            </a:r>
            <a:endParaRPr dirty="0"/>
          </a:p>
        </p:txBody>
      </p:sp>
      <p:sp>
        <p:nvSpPr>
          <p:cNvPr id="3" name="Text Placeholder 2"/>
          <p:cNvSpPr>
            <a:spLocks noGrp="1"/>
          </p:cNvSpPr>
          <p:nvPr>
            <p:ph type="body" sz="quarter" idx="10"/>
          </p:nvPr>
        </p:nvSpPr>
        <p:spPr/>
        <p:txBody>
          <a:bodyPr>
            <a:normAutofit/>
          </a:bodyPr>
          <a:lstStyle/>
          <a:p>
            <a:pPr>
              <a:spcBef>
                <a:spcPts val="0"/>
              </a:spcBef>
              <a:defRPr sz="2800"/>
            </a:pPr>
            <a:r>
              <a:rPr lang="en-US" sz="2800" dirty="0"/>
              <a:t> </a:t>
            </a:r>
            <a:endParaRPr sz="2800" dirty="0"/>
          </a:p>
        </p:txBody>
      </p:sp>
      <mc:AlternateContent xmlns:mc="http://schemas.openxmlformats.org/markup-compatibility/2006">
        <mc:Choice xmlns:a14="http://schemas.microsoft.com/office/drawing/2010/main" Requires="a14">
          <p:graphicFrame>
            <p:nvGraphicFramePr>
              <p:cNvPr id="4" name="Table 3">
                <a:extLst>
                  <a:ext uri="{FF2B5EF4-FFF2-40B4-BE49-F238E27FC236}">
                    <a16:creationId xmlns:a16="http://schemas.microsoft.com/office/drawing/2014/main" id="{56A68441-B5F1-5CD2-7C51-97D34894C97B}"/>
                  </a:ext>
                </a:extLst>
              </p:cNvPr>
              <p:cNvGraphicFramePr>
                <a:graphicFrameLocks noGrp="1"/>
              </p:cNvGraphicFramePr>
              <p:nvPr>
                <p:extLst>
                  <p:ext uri="{D42A27DB-BD31-4B8C-83A1-F6EECF244321}">
                    <p14:modId xmlns:p14="http://schemas.microsoft.com/office/powerpoint/2010/main" val="1090414211"/>
                  </p:ext>
                </p:extLst>
              </p:nvPr>
            </p:nvGraphicFramePr>
            <p:xfrm>
              <a:off x="589156" y="1274802"/>
              <a:ext cx="8077200" cy="3657600"/>
            </p:xfrm>
            <a:graphic>
              <a:graphicData uri="http://schemas.openxmlformats.org/drawingml/2006/table">
                <a:tbl>
                  <a:tblPr firstRow="1" bandRow="1">
                    <a:tableStyleId>{5C22544A-7EE6-4342-B048-85BDC9FD1C3A}</a:tableStyleId>
                  </a:tblPr>
                  <a:tblGrid>
                    <a:gridCol w="4495800">
                      <a:extLst>
                        <a:ext uri="{9D8B030D-6E8A-4147-A177-3AD203B41FA5}">
                          <a16:colId xmlns:a16="http://schemas.microsoft.com/office/drawing/2014/main" val="1831170186"/>
                        </a:ext>
                      </a:extLst>
                    </a:gridCol>
                    <a:gridCol w="1752600">
                      <a:extLst>
                        <a:ext uri="{9D8B030D-6E8A-4147-A177-3AD203B41FA5}">
                          <a16:colId xmlns:a16="http://schemas.microsoft.com/office/drawing/2014/main" val="3217806019"/>
                        </a:ext>
                      </a:extLst>
                    </a:gridCol>
                    <a:gridCol w="457200">
                      <a:extLst>
                        <a:ext uri="{9D8B030D-6E8A-4147-A177-3AD203B41FA5}">
                          <a16:colId xmlns:a16="http://schemas.microsoft.com/office/drawing/2014/main" val="3218220373"/>
                        </a:ext>
                      </a:extLst>
                    </a:gridCol>
                    <a:gridCol w="1371600">
                      <a:extLst>
                        <a:ext uri="{9D8B030D-6E8A-4147-A177-3AD203B41FA5}">
                          <a16:colId xmlns:a16="http://schemas.microsoft.com/office/drawing/2014/main" val="1561041088"/>
                        </a:ext>
                      </a:extLst>
                    </a:gridCol>
                  </a:tblGrid>
                  <a:tr h="302959">
                    <a:tc>
                      <a:txBody>
                        <a:bodyPr/>
                        <a:lstStyle/>
                        <a:p>
                          <a:r>
                            <a:rPr lang="en-US" dirty="0"/>
                            <a:t>Item</a:t>
                          </a:r>
                          <a:endParaRPr lang="en-IN" dirty="0"/>
                        </a:p>
                      </a:txBody>
                      <a:tcPr/>
                    </a:tc>
                    <a:tc>
                      <a:txBody>
                        <a:bodyPr/>
                        <a:lstStyle/>
                        <a:p>
                          <a:endParaRPr lang="en-IN" dirty="0"/>
                        </a:p>
                      </a:txBody>
                      <a:tcPr/>
                    </a:tc>
                    <a:tc>
                      <a:txBody>
                        <a:bodyPr/>
                        <a:lstStyle/>
                        <a:p>
                          <a:endParaRPr lang="en-IN" dirty="0"/>
                        </a:p>
                      </a:txBody>
                      <a:tcPr/>
                    </a:tc>
                    <a:tc>
                      <a:txBody>
                        <a:bodyPr/>
                        <a:lstStyle/>
                        <a:p>
                          <a:r>
                            <a:rPr lang="en-US" dirty="0"/>
                            <a:t>Amount</a:t>
                          </a:r>
                          <a:endParaRPr lang="en-IN" dirty="0"/>
                        </a:p>
                      </a:txBody>
                      <a:tcPr/>
                    </a:tc>
                    <a:extLst>
                      <a:ext uri="{0D108BD9-81ED-4DB2-BD59-A6C34878D82A}">
                        <a16:rowId xmlns:a16="http://schemas.microsoft.com/office/drawing/2014/main" val="2305541200"/>
                      </a:ext>
                    </a:extLst>
                  </a:tr>
                  <a:tr h="302959">
                    <a:tc>
                      <a:txBody>
                        <a:bodyPr/>
                        <a:lstStyle/>
                        <a:p>
                          <a:r>
                            <a:rPr lang="en-US" dirty="0"/>
                            <a:t>Housing</a:t>
                          </a:r>
                          <a:endParaRPr lang="en-IN" dirty="0"/>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0.25</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IN" dirty="0"/>
                        </a:p>
                      </a:txBody>
                      <a:tcPr/>
                    </a:tc>
                    <a:tc>
                      <a:txBody>
                        <a:bodyPr/>
                        <a:lstStyle/>
                        <a:p>
                          <a:pPr algn="r"/>
                          <a:r>
                            <a:rPr lang="en-US" dirty="0"/>
                            <a:t> </a:t>
                          </a:r>
                          <a14:m>
                            <m:oMath xmlns:m="http://schemas.openxmlformats.org/officeDocument/2006/math">
                              <m:r>
                                <a:rPr lang="en-US" i="1" dirty="0" smtClean="0">
                                  <a:latin typeface="Cambria Math" panose="02040503050406030204" pitchFamily="18" charset="0"/>
                                </a:rPr>
                                <m:t>$11,250</m:t>
                              </m:r>
                            </m:oMath>
                          </a14:m>
                          <a:endParaRPr lang="en-IN" dirty="0"/>
                        </a:p>
                      </a:txBody>
                      <a:tcPr/>
                    </a:tc>
                    <a:extLst>
                      <a:ext uri="{0D108BD9-81ED-4DB2-BD59-A6C34878D82A}">
                        <a16:rowId xmlns:a16="http://schemas.microsoft.com/office/drawing/2014/main" val="2806316619"/>
                      </a:ext>
                    </a:extLst>
                  </a:tr>
                  <a:tr h="302959">
                    <a:tc>
                      <a:txBody>
                        <a:bodyPr/>
                        <a:lstStyle/>
                        <a:p>
                          <a:r>
                            <a:rPr lang="en-IN" dirty="0"/>
                            <a:t>Food</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0.20</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$9000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4153717966"/>
                      </a:ext>
                    </a:extLst>
                  </a:tr>
                  <a:tr h="302959">
                    <a:tc>
                      <a:txBody>
                        <a:bodyPr/>
                        <a:lstStyle/>
                        <a:p>
                          <a:r>
                            <a:rPr lang="en-IN" dirty="0"/>
                            <a:t>Taxes</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0.05</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$2250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3632268341"/>
                      </a:ext>
                    </a:extLst>
                  </a:tr>
                  <a:tr h="302959">
                    <a:tc>
                      <a:txBody>
                        <a:bodyPr/>
                        <a:lstStyle/>
                        <a:p>
                          <a:r>
                            <a:rPr lang="en-IN" dirty="0"/>
                            <a:t>Clothing</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0.07</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$3150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4237014850"/>
                      </a:ext>
                    </a:extLst>
                  </a:tr>
                  <a:tr h="302959">
                    <a:tc>
                      <a:txBody>
                        <a:bodyPr/>
                        <a:lstStyle/>
                        <a:p>
                          <a:r>
                            <a:rPr lang="en-IN" dirty="0"/>
                            <a:t>Savings</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0.10</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$4500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3162722037"/>
                      </a:ext>
                    </a:extLst>
                  </a:tr>
                  <a:tr h="302959">
                    <a:tc>
                      <a:txBody>
                        <a:bodyPr/>
                        <a:lstStyle/>
                        <a:p>
                          <a:r>
                            <a:rPr lang="en-IN" dirty="0"/>
                            <a:t>Education</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0.15</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$6750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3516018338"/>
                      </a:ext>
                    </a:extLst>
                  </a:tr>
                  <a:tr h="302959">
                    <a:tc>
                      <a:txBody>
                        <a:bodyPr/>
                        <a:lstStyle/>
                        <a:p>
                          <a:r>
                            <a:rPr lang="en-IN" dirty="0"/>
                            <a:t>Entertainment</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0.05</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$2250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1764730070"/>
                      </a:ext>
                    </a:extLst>
                  </a:tr>
                  <a:tr h="302959">
                    <a:tc>
                      <a:txBody>
                        <a:bodyPr/>
                        <a:lstStyle/>
                        <a:p>
                          <a:r>
                            <a:rPr lang="en-IN" dirty="0"/>
                            <a:t>Transportation &amp; Maintenance</a:t>
                          </a:r>
                        </a:p>
                      </a:txBody>
                      <a:tcPr/>
                    </a:tc>
                    <a:tc>
                      <a:txBody>
                        <a:bodyPr/>
                        <a:lstStyle/>
                        <a:p>
                          <a:pPr/>
                          <a14:m>
                            <m:oMathPara xmlns:m="http://schemas.openxmlformats.org/officeDocument/2006/math">
                              <m:oMathParaPr>
                                <m:jc m:val="right"/>
                              </m:oMathParaPr>
                              <m:oMath xmlns:m="http://schemas.openxmlformats.org/officeDocument/2006/math">
                                <m:r>
                                  <a:rPr lang="en-US" b="0" i="1" smtClean="0">
                                    <a:latin typeface="Cambria Math" panose="02040503050406030204" pitchFamily="18" charset="0"/>
                                  </a:rPr>
                                  <m:t>0.13</m:t>
                                </m:r>
                                <m:r>
                                  <a:rPr lang="en-US" b="0" i="1" smtClean="0">
                                    <a:latin typeface="Cambria Math" panose="02040503050406030204" pitchFamily="18" charset="0"/>
                                    <a:ea typeface="Cambria Math" panose="02040503050406030204" pitchFamily="18" charset="0"/>
                                  </a:rPr>
                                  <m:t>×$45,000</m:t>
                                </m:r>
                              </m:oMath>
                            </m:oMathPara>
                          </a14:m>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$5850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tc>
                    <a:extLst>
                      <a:ext uri="{0D108BD9-81ED-4DB2-BD59-A6C34878D82A}">
                        <a16:rowId xmlns:a16="http://schemas.microsoft.com/office/drawing/2014/main" val="3218125075"/>
                      </a:ext>
                    </a:extLst>
                  </a:tr>
                  <a:tr h="302959">
                    <a:tc gridSpan="2">
                      <a:txBody>
                        <a:bodyPr/>
                        <a:lstStyle/>
                        <a:p>
                          <a:pPr algn="r"/>
                          <a:r>
                            <a:rPr lang="en-US" dirty="0"/>
                            <a:t>What is the total of all expenses?</a:t>
                          </a:r>
                          <a:endParaRPr lang="en-IN" dirty="0"/>
                        </a:p>
                      </a:txBody>
                      <a:tcPr>
                        <a:lnB w="12700" cap="flat" cmpd="sng" algn="ctr">
                          <a:solidFill>
                            <a:schemeClr val="tx1"/>
                          </a:solidFill>
                          <a:prstDash val="solid"/>
                          <a:round/>
                          <a:headEnd type="none" w="med" len="med"/>
                          <a:tailEnd type="none" w="med" len="med"/>
                        </a:lnB>
                      </a:tcPr>
                    </a:tc>
                    <a:tc hMerge="1">
                      <a:txBody>
                        <a:bodyPr/>
                        <a:lstStyle/>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366092"/>
                              </a:solidFill>
                              <a:effectLst/>
                              <a:uLnTx/>
                              <a:uFillTx/>
                              <a:ea typeface="+mn-ea"/>
                              <a:cs typeface="+mn-cs"/>
                            </a:rPr>
                            <a:t> </a:t>
                          </a:r>
                          <a14:m>
                            <m:oMath xmlns:m="http://schemas.openxmlformats.org/officeDocument/2006/math">
                              <m:r>
                                <a:rPr kumimoji="0" lang="en-US" sz="1800" b="0" i="1" u="none" strike="noStrike" kern="1200" cap="none" spc="0" normalizeH="0" baseline="0" noProof="0" dirty="0" smtClean="0">
                                  <a:ln>
                                    <a:noFill/>
                                  </a:ln>
                                  <a:solidFill>
                                    <a:srgbClr val="366092"/>
                                  </a:solidFill>
                                  <a:effectLst/>
                                  <a:uLnTx/>
                                  <a:uFillTx/>
                                  <a:latin typeface="Cambria Math" panose="02040503050406030204" pitchFamily="18" charset="0"/>
                                  <a:ea typeface="+mn-ea"/>
                                  <a:cs typeface="+mn-cs"/>
                                </a:rPr>
                                <m:t>$45,000</m:t>
                              </m:r>
                            </m:oMath>
                          </a14:m>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8442593"/>
                      </a:ext>
                    </a:extLst>
                  </a:tr>
                </a:tbl>
              </a:graphicData>
            </a:graphic>
          </p:graphicFrame>
        </mc:Choice>
        <mc:Fallback>
          <p:graphicFrame>
            <p:nvGraphicFramePr>
              <p:cNvPr id="4" name="Table 3">
                <a:extLst>
                  <a:ext uri="{FF2B5EF4-FFF2-40B4-BE49-F238E27FC236}">
                    <a16:creationId xmlns:a16="http://schemas.microsoft.com/office/drawing/2014/main" id="{56A68441-B5F1-5CD2-7C51-97D34894C97B}"/>
                  </a:ext>
                </a:extLst>
              </p:cNvPr>
              <p:cNvGraphicFramePr>
                <a:graphicFrameLocks noGrp="1"/>
              </p:cNvGraphicFramePr>
              <p:nvPr>
                <p:extLst>
                  <p:ext uri="{D42A27DB-BD31-4B8C-83A1-F6EECF244321}">
                    <p14:modId xmlns:p14="http://schemas.microsoft.com/office/powerpoint/2010/main" val="1090414211"/>
                  </p:ext>
                </p:extLst>
              </p:nvPr>
            </p:nvGraphicFramePr>
            <p:xfrm>
              <a:off x="589156" y="1274802"/>
              <a:ext cx="8077200" cy="3657600"/>
            </p:xfrm>
            <a:graphic>
              <a:graphicData uri="http://schemas.openxmlformats.org/drawingml/2006/table">
                <a:tbl>
                  <a:tblPr firstRow="1" bandRow="1">
                    <a:tableStyleId>{5C22544A-7EE6-4342-B048-85BDC9FD1C3A}</a:tableStyleId>
                  </a:tblPr>
                  <a:tblGrid>
                    <a:gridCol w="4495800">
                      <a:extLst>
                        <a:ext uri="{9D8B030D-6E8A-4147-A177-3AD203B41FA5}">
                          <a16:colId xmlns:a16="http://schemas.microsoft.com/office/drawing/2014/main" val="1831170186"/>
                        </a:ext>
                      </a:extLst>
                    </a:gridCol>
                    <a:gridCol w="1752600">
                      <a:extLst>
                        <a:ext uri="{9D8B030D-6E8A-4147-A177-3AD203B41FA5}">
                          <a16:colId xmlns:a16="http://schemas.microsoft.com/office/drawing/2014/main" val="3217806019"/>
                        </a:ext>
                      </a:extLst>
                    </a:gridCol>
                    <a:gridCol w="457200">
                      <a:extLst>
                        <a:ext uri="{9D8B030D-6E8A-4147-A177-3AD203B41FA5}">
                          <a16:colId xmlns:a16="http://schemas.microsoft.com/office/drawing/2014/main" val="3218220373"/>
                        </a:ext>
                      </a:extLst>
                    </a:gridCol>
                    <a:gridCol w="1371600">
                      <a:extLst>
                        <a:ext uri="{9D8B030D-6E8A-4147-A177-3AD203B41FA5}">
                          <a16:colId xmlns:a16="http://schemas.microsoft.com/office/drawing/2014/main" val="1561041088"/>
                        </a:ext>
                      </a:extLst>
                    </a:gridCol>
                  </a:tblGrid>
                  <a:tr h="365760">
                    <a:tc>
                      <a:txBody>
                        <a:bodyPr/>
                        <a:lstStyle/>
                        <a:p>
                          <a:r>
                            <a:rPr lang="en-US" dirty="0"/>
                            <a:t>Item</a:t>
                          </a:r>
                          <a:endParaRPr lang="en-IN" dirty="0"/>
                        </a:p>
                      </a:txBody>
                      <a:tcPr/>
                    </a:tc>
                    <a:tc>
                      <a:txBody>
                        <a:bodyPr/>
                        <a:lstStyle/>
                        <a:p>
                          <a:endParaRPr lang="en-IN" dirty="0"/>
                        </a:p>
                      </a:txBody>
                      <a:tcPr/>
                    </a:tc>
                    <a:tc>
                      <a:txBody>
                        <a:bodyPr/>
                        <a:lstStyle/>
                        <a:p>
                          <a:endParaRPr lang="en-IN" dirty="0"/>
                        </a:p>
                      </a:txBody>
                      <a:tcPr/>
                    </a:tc>
                    <a:tc>
                      <a:txBody>
                        <a:bodyPr/>
                        <a:lstStyle/>
                        <a:p>
                          <a:r>
                            <a:rPr lang="en-US" dirty="0"/>
                            <a:t>Amount</a:t>
                          </a:r>
                          <a:endParaRPr lang="en-IN" dirty="0"/>
                        </a:p>
                      </a:txBody>
                      <a:tcPr/>
                    </a:tc>
                    <a:extLst>
                      <a:ext uri="{0D108BD9-81ED-4DB2-BD59-A6C34878D82A}">
                        <a16:rowId xmlns:a16="http://schemas.microsoft.com/office/drawing/2014/main" val="2305541200"/>
                      </a:ext>
                    </a:extLst>
                  </a:tr>
                  <a:tr h="365760">
                    <a:tc>
                      <a:txBody>
                        <a:bodyPr/>
                        <a:lstStyle/>
                        <a:p>
                          <a:r>
                            <a:rPr lang="en-US" dirty="0"/>
                            <a:t>Housing</a:t>
                          </a:r>
                          <a:endParaRPr lang="en-IN" dirty="0"/>
                        </a:p>
                      </a:txBody>
                      <a:tcPr/>
                    </a:tc>
                    <a:tc>
                      <a:txBody>
                        <a:bodyPr/>
                        <a:lstStyle/>
                        <a:p>
                          <a:endParaRPr lang="en-US"/>
                        </a:p>
                      </a:txBody>
                      <a:tcPr>
                        <a:blipFill>
                          <a:blip r:embed="rId2"/>
                          <a:stretch>
                            <a:fillRect l="-256597" t="-108333" r="-105556" b="-826667"/>
                          </a:stretch>
                        </a:blipFill>
                      </a:tcPr>
                    </a:tc>
                    <a:tc>
                      <a:txBody>
                        <a:bodyPr/>
                        <a:lstStyle/>
                        <a:p>
                          <a:endParaRPr lang="en-US"/>
                        </a:p>
                      </a:txBody>
                      <a:tcPr>
                        <a:blipFill>
                          <a:blip r:embed="rId2"/>
                          <a:stretch>
                            <a:fillRect l="-1369333" t="-108333" r="-305333" b="-826667"/>
                          </a:stretch>
                        </a:blipFill>
                      </a:tcPr>
                    </a:tc>
                    <a:tc>
                      <a:txBody>
                        <a:bodyPr/>
                        <a:lstStyle/>
                        <a:p>
                          <a:endParaRPr lang="en-US"/>
                        </a:p>
                      </a:txBody>
                      <a:tcPr>
                        <a:blipFill>
                          <a:blip r:embed="rId2"/>
                          <a:stretch>
                            <a:fillRect l="-489778" t="-108333" r="-1778" b="-826667"/>
                          </a:stretch>
                        </a:blipFill>
                      </a:tcPr>
                    </a:tc>
                    <a:extLst>
                      <a:ext uri="{0D108BD9-81ED-4DB2-BD59-A6C34878D82A}">
                        <a16:rowId xmlns:a16="http://schemas.microsoft.com/office/drawing/2014/main" val="2806316619"/>
                      </a:ext>
                    </a:extLst>
                  </a:tr>
                  <a:tr h="365760">
                    <a:tc>
                      <a:txBody>
                        <a:bodyPr/>
                        <a:lstStyle/>
                        <a:p>
                          <a:r>
                            <a:rPr lang="en-IN" dirty="0"/>
                            <a:t>Food</a:t>
                          </a:r>
                        </a:p>
                      </a:txBody>
                      <a:tcPr/>
                    </a:tc>
                    <a:tc>
                      <a:txBody>
                        <a:bodyPr/>
                        <a:lstStyle/>
                        <a:p>
                          <a:endParaRPr lang="en-US"/>
                        </a:p>
                      </a:txBody>
                      <a:tcPr>
                        <a:blipFill>
                          <a:blip r:embed="rId2"/>
                          <a:stretch>
                            <a:fillRect l="-256597" t="-208333" r="-105556" b="-726667"/>
                          </a:stretch>
                        </a:blipFill>
                      </a:tcPr>
                    </a:tc>
                    <a:tc>
                      <a:txBody>
                        <a:bodyPr/>
                        <a:lstStyle/>
                        <a:p>
                          <a:endParaRPr lang="en-US"/>
                        </a:p>
                      </a:txBody>
                      <a:tcPr>
                        <a:blipFill>
                          <a:blip r:embed="rId2"/>
                          <a:stretch>
                            <a:fillRect l="-1369333" t="-208333" r="-305333" b="-726667"/>
                          </a:stretch>
                        </a:blipFill>
                      </a:tcPr>
                    </a:tc>
                    <a:tc>
                      <a:txBody>
                        <a:bodyPr/>
                        <a:lstStyle/>
                        <a:p>
                          <a:endParaRPr lang="en-US"/>
                        </a:p>
                      </a:txBody>
                      <a:tcPr>
                        <a:blipFill>
                          <a:blip r:embed="rId2"/>
                          <a:stretch>
                            <a:fillRect l="-489778" t="-208333" r="-1778" b="-726667"/>
                          </a:stretch>
                        </a:blipFill>
                      </a:tcPr>
                    </a:tc>
                    <a:extLst>
                      <a:ext uri="{0D108BD9-81ED-4DB2-BD59-A6C34878D82A}">
                        <a16:rowId xmlns:a16="http://schemas.microsoft.com/office/drawing/2014/main" val="4153717966"/>
                      </a:ext>
                    </a:extLst>
                  </a:tr>
                  <a:tr h="365760">
                    <a:tc>
                      <a:txBody>
                        <a:bodyPr/>
                        <a:lstStyle/>
                        <a:p>
                          <a:r>
                            <a:rPr lang="en-IN" dirty="0"/>
                            <a:t>Taxes</a:t>
                          </a:r>
                        </a:p>
                      </a:txBody>
                      <a:tcPr/>
                    </a:tc>
                    <a:tc>
                      <a:txBody>
                        <a:bodyPr/>
                        <a:lstStyle/>
                        <a:p>
                          <a:endParaRPr lang="en-US"/>
                        </a:p>
                      </a:txBody>
                      <a:tcPr>
                        <a:blipFill>
                          <a:blip r:embed="rId2"/>
                          <a:stretch>
                            <a:fillRect l="-256597" t="-308333" r="-105556" b="-626667"/>
                          </a:stretch>
                        </a:blipFill>
                      </a:tcPr>
                    </a:tc>
                    <a:tc>
                      <a:txBody>
                        <a:bodyPr/>
                        <a:lstStyle/>
                        <a:p>
                          <a:endParaRPr lang="en-US"/>
                        </a:p>
                      </a:txBody>
                      <a:tcPr>
                        <a:blipFill>
                          <a:blip r:embed="rId2"/>
                          <a:stretch>
                            <a:fillRect l="-1369333" t="-308333" r="-305333" b="-626667"/>
                          </a:stretch>
                        </a:blipFill>
                      </a:tcPr>
                    </a:tc>
                    <a:tc>
                      <a:txBody>
                        <a:bodyPr/>
                        <a:lstStyle/>
                        <a:p>
                          <a:endParaRPr lang="en-US"/>
                        </a:p>
                      </a:txBody>
                      <a:tcPr>
                        <a:blipFill>
                          <a:blip r:embed="rId2"/>
                          <a:stretch>
                            <a:fillRect l="-489778" t="-308333" r="-1778" b="-626667"/>
                          </a:stretch>
                        </a:blipFill>
                      </a:tcPr>
                    </a:tc>
                    <a:extLst>
                      <a:ext uri="{0D108BD9-81ED-4DB2-BD59-A6C34878D82A}">
                        <a16:rowId xmlns:a16="http://schemas.microsoft.com/office/drawing/2014/main" val="3632268341"/>
                      </a:ext>
                    </a:extLst>
                  </a:tr>
                  <a:tr h="365760">
                    <a:tc>
                      <a:txBody>
                        <a:bodyPr/>
                        <a:lstStyle/>
                        <a:p>
                          <a:r>
                            <a:rPr lang="en-IN" dirty="0"/>
                            <a:t>Clothing</a:t>
                          </a:r>
                        </a:p>
                      </a:txBody>
                      <a:tcPr/>
                    </a:tc>
                    <a:tc>
                      <a:txBody>
                        <a:bodyPr/>
                        <a:lstStyle/>
                        <a:p>
                          <a:endParaRPr lang="en-US"/>
                        </a:p>
                      </a:txBody>
                      <a:tcPr>
                        <a:blipFill>
                          <a:blip r:embed="rId2"/>
                          <a:stretch>
                            <a:fillRect l="-256597" t="-401639" r="-105556" b="-516393"/>
                          </a:stretch>
                        </a:blipFill>
                      </a:tcPr>
                    </a:tc>
                    <a:tc>
                      <a:txBody>
                        <a:bodyPr/>
                        <a:lstStyle/>
                        <a:p>
                          <a:endParaRPr lang="en-US"/>
                        </a:p>
                      </a:txBody>
                      <a:tcPr>
                        <a:blipFill>
                          <a:blip r:embed="rId2"/>
                          <a:stretch>
                            <a:fillRect l="-1369333" t="-401639" r="-305333" b="-516393"/>
                          </a:stretch>
                        </a:blipFill>
                      </a:tcPr>
                    </a:tc>
                    <a:tc>
                      <a:txBody>
                        <a:bodyPr/>
                        <a:lstStyle/>
                        <a:p>
                          <a:endParaRPr lang="en-US"/>
                        </a:p>
                      </a:txBody>
                      <a:tcPr>
                        <a:blipFill>
                          <a:blip r:embed="rId2"/>
                          <a:stretch>
                            <a:fillRect l="-489778" t="-401639" r="-1778" b="-516393"/>
                          </a:stretch>
                        </a:blipFill>
                      </a:tcPr>
                    </a:tc>
                    <a:extLst>
                      <a:ext uri="{0D108BD9-81ED-4DB2-BD59-A6C34878D82A}">
                        <a16:rowId xmlns:a16="http://schemas.microsoft.com/office/drawing/2014/main" val="4237014850"/>
                      </a:ext>
                    </a:extLst>
                  </a:tr>
                  <a:tr h="365760">
                    <a:tc>
                      <a:txBody>
                        <a:bodyPr/>
                        <a:lstStyle/>
                        <a:p>
                          <a:r>
                            <a:rPr lang="en-IN" dirty="0"/>
                            <a:t>Savings</a:t>
                          </a:r>
                        </a:p>
                      </a:txBody>
                      <a:tcPr/>
                    </a:tc>
                    <a:tc>
                      <a:txBody>
                        <a:bodyPr/>
                        <a:lstStyle/>
                        <a:p>
                          <a:endParaRPr lang="en-US"/>
                        </a:p>
                      </a:txBody>
                      <a:tcPr>
                        <a:blipFill>
                          <a:blip r:embed="rId2"/>
                          <a:stretch>
                            <a:fillRect l="-256597" t="-510000" r="-105556" b="-425000"/>
                          </a:stretch>
                        </a:blipFill>
                      </a:tcPr>
                    </a:tc>
                    <a:tc>
                      <a:txBody>
                        <a:bodyPr/>
                        <a:lstStyle/>
                        <a:p>
                          <a:endParaRPr lang="en-US"/>
                        </a:p>
                      </a:txBody>
                      <a:tcPr>
                        <a:blipFill>
                          <a:blip r:embed="rId2"/>
                          <a:stretch>
                            <a:fillRect l="-1369333" t="-510000" r="-305333" b="-425000"/>
                          </a:stretch>
                        </a:blipFill>
                      </a:tcPr>
                    </a:tc>
                    <a:tc>
                      <a:txBody>
                        <a:bodyPr/>
                        <a:lstStyle/>
                        <a:p>
                          <a:endParaRPr lang="en-US"/>
                        </a:p>
                      </a:txBody>
                      <a:tcPr>
                        <a:blipFill>
                          <a:blip r:embed="rId2"/>
                          <a:stretch>
                            <a:fillRect l="-489778" t="-510000" r="-1778" b="-425000"/>
                          </a:stretch>
                        </a:blipFill>
                      </a:tcPr>
                    </a:tc>
                    <a:extLst>
                      <a:ext uri="{0D108BD9-81ED-4DB2-BD59-A6C34878D82A}">
                        <a16:rowId xmlns:a16="http://schemas.microsoft.com/office/drawing/2014/main" val="3162722037"/>
                      </a:ext>
                    </a:extLst>
                  </a:tr>
                  <a:tr h="365760">
                    <a:tc>
                      <a:txBody>
                        <a:bodyPr/>
                        <a:lstStyle/>
                        <a:p>
                          <a:r>
                            <a:rPr lang="en-IN" dirty="0"/>
                            <a:t>Education</a:t>
                          </a:r>
                        </a:p>
                      </a:txBody>
                      <a:tcPr/>
                    </a:tc>
                    <a:tc>
                      <a:txBody>
                        <a:bodyPr/>
                        <a:lstStyle/>
                        <a:p>
                          <a:endParaRPr lang="en-US"/>
                        </a:p>
                      </a:txBody>
                      <a:tcPr>
                        <a:blipFill>
                          <a:blip r:embed="rId2"/>
                          <a:stretch>
                            <a:fillRect l="-256597" t="-610000" r="-105556" b="-325000"/>
                          </a:stretch>
                        </a:blipFill>
                      </a:tcPr>
                    </a:tc>
                    <a:tc>
                      <a:txBody>
                        <a:bodyPr/>
                        <a:lstStyle/>
                        <a:p>
                          <a:endParaRPr lang="en-US"/>
                        </a:p>
                      </a:txBody>
                      <a:tcPr>
                        <a:blipFill>
                          <a:blip r:embed="rId2"/>
                          <a:stretch>
                            <a:fillRect l="-1369333" t="-610000" r="-305333" b="-325000"/>
                          </a:stretch>
                        </a:blipFill>
                      </a:tcPr>
                    </a:tc>
                    <a:tc>
                      <a:txBody>
                        <a:bodyPr/>
                        <a:lstStyle/>
                        <a:p>
                          <a:endParaRPr lang="en-US"/>
                        </a:p>
                      </a:txBody>
                      <a:tcPr>
                        <a:blipFill>
                          <a:blip r:embed="rId2"/>
                          <a:stretch>
                            <a:fillRect l="-489778" t="-610000" r="-1778" b="-325000"/>
                          </a:stretch>
                        </a:blipFill>
                      </a:tcPr>
                    </a:tc>
                    <a:extLst>
                      <a:ext uri="{0D108BD9-81ED-4DB2-BD59-A6C34878D82A}">
                        <a16:rowId xmlns:a16="http://schemas.microsoft.com/office/drawing/2014/main" val="3516018338"/>
                      </a:ext>
                    </a:extLst>
                  </a:tr>
                  <a:tr h="365760">
                    <a:tc>
                      <a:txBody>
                        <a:bodyPr/>
                        <a:lstStyle/>
                        <a:p>
                          <a:r>
                            <a:rPr lang="en-IN" dirty="0"/>
                            <a:t>Entertainment</a:t>
                          </a:r>
                        </a:p>
                      </a:txBody>
                      <a:tcPr/>
                    </a:tc>
                    <a:tc>
                      <a:txBody>
                        <a:bodyPr/>
                        <a:lstStyle/>
                        <a:p>
                          <a:endParaRPr lang="en-US"/>
                        </a:p>
                      </a:txBody>
                      <a:tcPr>
                        <a:blipFill>
                          <a:blip r:embed="rId2"/>
                          <a:stretch>
                            <a:fillRect l="-256597" t="-710000" r="-105556" b="-225000"/>
                          </a:stretch>
                        </a:blipFill>
                      </a:tcPr>
                    </a:tc>
                    <a:tc>
                      <a:txBody>
                        <a:bodyPr/>
                        <a:lstStyle/>
                        <a:p>
                          <a:endParaRPr lang="en-US"/>
                        </a:p>
                      </a:txBody>
                      <a:tcPr>
                        <a:blipFill>
                          <a:blip r:embed="rId2"/>
                          <a:stretch>
                            <a:fillRect l="-1369333" t="-710000" r="-305333" b="-225000"/>
                          </a:stretch>
                        </a:blipFill>
                      </a:tcPr>
                    </a:tc>
                    <a:tc>
                      <a:txBody>
                        <a:bodyPr/>
                        <a:lstStyle/>
                        <a:p>
                          <a:endParaRPr lang="en-US"/>
                        </a:p>
                      </a:txBody>
                      <a:tcPr>
                        <a:blipFill>
                          <a:blip r:embed="rId2"/>
                          <a:stretch>
                            <a:fillRect l="-489778" t="-710000" r="-1778" b="-225000"/>
                          </a:stretch>
                        </a:blipFill>
                      </a:tcPr>
                    </a:tc>
                    <a:extLst>
                      <a:ext uri="{0D108BD9-81ED-4DB2-BD59-A6C34878D82A}">
                        <a16:rowId xmlns:a16="http://schemas.microsoft.com/office/drawing/2014/main" val="1764730070"/>
                      </a:ext>
                    </a:extLst>
                  </a:tr>
                  <a:tr h="365760">
                    <a:tc>
                      <a:txBody>
                        <a:bodyPr/>
                        <a:lstStyle/>
                        <a:p>
                          <a:r>
                            <a:rPr lang="en-IN" dirty="0"/>
                            <a:t>Transportation &amp; Maintenance</a:t>
                          </a:r>
                        </a:p>
                      </a:txBody>
                      <a:tcPr/>
                    </a:tc>
                    <a:tc>
                      <a:txBody>
                        <a:bodyPr/>
                        <a:lstStyle/>
                        <a:p>
                          <a:endParaRPr lang="en-US"/>
                        </a:p>
                      </a:txBody>
                      <a:tcPr>
                        <a:blipFill>
                          <a:blip r:embed="rId2"/>
                          <a:stretch>
                            <a:fillRect l="-256597" t="-810000" r="-105556" b="-125000"/>
                          </a:stretch>
                        </a:blipFill>
                      </a:tcPr>
                    </a:tc>
                    <a:tc>
                      <a:txBody>
                        <a:bodyPr/>
                        <a:lstStyle/>
                        <a:p>
                          <a:endParaRPr lang="en-US"/>
                        </a:p>
                      </a:txBody>
                      <a:tcPr>
                        <a:blipFill>
                          <a:blip r:embed="rId2"/>
                          <a:stretch>
                            <a:fillRect l="-1369333" t="-810000" r="-305333" b="-125000"/>
                          </a:stretch>
                        </a:blipFill>
                      </a:tcPr>
                    </a:tc>
                    <a:tc>
                      <a:txBody>
                        <a:bodyPr/>
                        <a:lstStyle/>
                        <a:p>
                          <a:endParaRPr lang="en-US"/>
                        </a:p>
                      </a:txBody>
                      <a:tcPr>
                        <a:blipFill>
                          <a:blip r:embed="rId2"/>
                          <a:stretch>
                            <a:fillRect l="-489778" t="-810000" r="-1778" b="-125000"/>
                          </a:stretch>
                        </a:blipFill>
                      </a:tcPr>
                    </a:tc>
                    <a:extLst>
                      <a:ext uri="{0D108BD9-81ED-4DB2-BD59-A6C34878D82A}">
                        <a16:rowId xmlns:a16="http://schemas.microsoft.com/office/drawing/2014/main" val="3218125075"/>
                      </a:ext>
                    </a:extLst>
                  </a:tr>
                  <a:tr h="365760">
                    <a:tc gridSpan="2">
                      <a:txBody>
                        <a:bodyPr/>
                        <a:lstStyle/>
                        <a:p>
                          <a:pPr algn="r"/>
                          <a:r>
                            <a:rPr lang="en-US" dirty="0"/>
                            <a:t>What is the total of all expenses?</a:t>
                          </a:r>
                          <a:endParaRPr lang="en-IN" dirty="0"/>
                        </a:p>
                      </a:txBody>
                      <a:tcPr>
                        <a:lnB w="12700" cap="flat" cmpd="sng" algn="ctr">
                          <a:solidFill>
                            <a:schemeClr val="tx1"/>
                          </a:solidFill>
                          <a:prstDash val="solid"/>
                          <a:round/>
                          <a:headEnd type="none" w="med" len="med"/>
                          <a:tailEnd type="none" w="med" len="med"/>
                        </a:lnB>
                      </a:tcPr>
                    </a:tc>
                    <a:tc hMerge="1">
                      <a:txBody>
                        <a:bodyPr/>
                        <a:lstStyle/>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blipFill>
                          <a:blip r:embed="rId2"/>
                          <a:stretch>
                            <a:fillRect l="-489778" t="-910000" r="-1778" b="-25000"/>
                          </a:stretch>
                        </a:blipFill>
                      </a:tcPr>
                    </a:tc>
                    <a:extLst>
                      <a:ext uri="{0D108BD9-81ED-4DB2-BD59-A6C34878D82A}">
                        <a16:rowId xmlns:a16="http://schemas.microsoft.com/office/drawing/2014/main" val="1708442593"/>
                      </a:ext>
                    </a:extLst>
                  </a:tr>
                </a:tbl>
              </a:graphicData>
            </a:graphic>
          </p:graphicFrame>
        </mc:Fallback>
      </mc:AlternateContent>
    </p:spTree>
    <p:extLst>
      <p:ext uri="{BB962C8B-B14F-4D97-AF65-F5344CB8AC3E}">
        <p14:creationId xmlns:p14="http://schemas.microsoft.com/office/powerpoint/2010/main" val="611720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600" dirty="0"/>
                  <a:t>Examine the line graph. This graph shows the relationships between daily high and low temperatures. You can see that temperatures tended to rise during the week but fell sharply on Saturday.</a:t>
                </a:r>
                <a:endParaRPr sz="2600" dirty="0"/>
              </a:p>
              <a:p>
                <a:pPr>
                  <a:defRPr sz="2800"/>
                </a:pPr>
                <a:r>
                  <a:rPr lang="en-US" sz="2800" dirty="0"/>
                  <a:t>(Note that the temperature scale on the left does not start at </a:t>
                </a:r>
                <a14:m>
                  <m:oMath xmlns:m="http://schemas.openxmlformats.org/officeDocument/2006/math">
                    <m:r>
                      <a:rPr lang="en-US" sz="2800" i="1" dirty="0" smtClean="0">
                        <a:latin typeface="Cambria Math" panose="02040503050406030204" pitchFamily="18" charset="0"/>
                      </a:rPr>
                      <m:t>0</m:t>
                    </m:r>
                  </m:oMath>
                </a14:m>
                <a:r>
                  <a:rPr lang="en-US" sz="2800" dirty="0"/>
                  <a:t> °F. There is a break indicated in that scale).</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982" r="-667"/>
                </a:stretch>
              </a:blipFill>
            </p:spPr>
            <p:txBody>
              <a:bodyPr/>
              <a:lstStyle/>
              <a:p>
                <a:r>
                  <a:rPr lang="en-US">
                    <a:noFill/>
                  </a:rPr>
                  <a:t> </a:t>
                </a:r>
              </a:p>
            </p:txBody>
          </p:sp>
        </mc:Fallback>
      </mc:AlternateContent>
    </p:spTree>
    <p:extLst>
      <p:ext uri="{BB962C8B-B14F-4D97-AF65-F5344CB8AC3E}">
        <p14:creationId xmlns:p14="http://schemas.microsoft.com/office/powerpoint/2010/main" val="60601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600" dirty="0"/>
              <a:t> </a:t>
            </a:r>
            <a:endParaRPr sz="2800" dirty="0"/>
          </a:p>
        </p:txBody>
      </p:sp>
      <p:pic>
        <p:nvPicPr>
          <p:cNvPr id="5" name="Picture 4">
            <a:extLst>
              <a:ext uri="{FF2B5EF4-FFF2-40B4-BE49-F238E27FC236}">
                <a16:creationId xmlns:a16="http://schemas.microsoft.com/office/drawing/2014/main" id="{D3D6C6A8-8486-0B7A-D1D1-123CDF55C263}"/>
              </a:ext>
            </a:extLst>
          </p:cNvPr>
          <p:cNvPicPr>
            <a:picLocks noChangeAspect="1"/>
          </p:cNvPicPr>
          <p:nvPr/>
        </p:nvPicPr>
        <p:blipFill>
          <a:blip r:embed="rId2"/>
          <a:stretch>
            <a:fillRect/>
          </a:stretch>
        </p:blipFill>
        <p:spPr>
          <a:xfrm>
            <a:off x="1676400" y="1600200"/>
            <a:ext cx="5478731" cy="3276600"/>
          </a:xfrm>
          <a:prstGeom prst="rect">
            <a:avLst/>
          </a:prstGeom>
        </p:spPr>
      </p:pic>
    </p:spTree>
    <p:extLst>
      <p:ext uri="{BB962C8B-B14F-4D97-AF65-F5344CB8AC3E}">
        <p14:creationId xmlns:p14="http://schemas.microsoft.com/office/powerpoint/2010/main" val="3962087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AutoNum type="alphaLcPeriod"/>
            </a:pPr>
            <a:r>
              <a:rPr lang="en-US" sz="2600" dirty="0"/>
              <a:t>What was the lowest high temperature?</a:t>
            </a:r>
          </a:p>
          <a:p>
            <a:pPr marL="514350" indent="-514350">
              <a:buAutoNum type="alphaLcPeriod"/>
            </a:pPr>
            <a:r>
              <a:rPr lang="en-US" sz="2800" dirty="0"/>
              <a:t>On what day did the lowest high temperature occur?</a:t>
            </a:r>
            <a:endParaRPr lang="en-US" sz="2600" dirty="0"/>
          </a:p>
          <a:p>
            <a:pPr marL="514350" indent="-514350">
              <a:buAutoNum type="alphaLcPeriod"/>
            </a:pPr>
            <a:r>
              <a:rPr lang="en-US" sz="2800" dirty="0"/>
              <a:t>What was the highest low temperature?</a:t>
            </a:r>
            <a:endParaRPr lang="en-US" sz="2600" dirty="0"/>
          </a:p>
          <a:p>
            <a:pPr marL="514350" indent="-514350">
              <a:buAutoNum type="alphaLcPeriod"/>
            </a:pPr>
            <a:r>
              <a:rPr lang="en-US" sz="2800" dirty="0"/>
              <a:t>On what day did the highest low temperature occur?</a:t>
            </a:r>
            <a:endParaRPr lang="en-US" sz="2600" dirty="0"/>
          </a:p>
          <a:p>
            <a:pPr marL="514350" indent="-514350">
              <a:buAutoNum type="alphaLcPeriod"/>
            </a:pPr>
            <a:r>
              <a:rPr lang="en-US" sz="2800" dirty="0"/>
              <a:t>Find the mean difference between the daily high and low temperatures on Tuesday for the week shown.</a:t>
            </a:r>
            <a:endParaRPr sz="2800" dirty="0"/>
          </a:p>
        </p:txBody>
      </p:sp>
    </p:spTree>
    <p:extLst>
      <p:ext uri="{BB962C8B-B14F-4D97-AF65-F5344CB8AC3E}">
        <p14:creationId xmlns:p14="http://schemas.microsoft.com/office/powerpoint/2010/main" val="3175322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Four Types of Graphs and Their Purposes</a:t>
            </a:r>
          </a:p>
        </p:txBody>
      </p:sp>
      <p:sp>
        <p:nvSpPr>
          <p:cNvPr id="3" name="Text Placeholder 2"/>
          <p:cNvSpPr>
            <a:spLocks noGrp="1"/>
          </p:cNvSpPr>
          <p:nvPr>
            <p:ph type="body" sz="quarter" idx="10"/>
          </p:nvPr>
        </p:nvSpPr>
        <p:spPr>
          <a:xfrm>
            <a:off x="457200" y="1082078"/>
            <a:ext cx="8229600" cy="3884140"/>
          </a:xfrm>
        </p:spPr>
        <p:txBody>
          <a:bodyPr>
            <a:spAutoFit/>
          </a:bodyPr>
          <a:lstStyle/>
          <a:p>
            <a:pPr marL="514350" indent="-514350">
              <a:buFont typeface="+mj-lt"/>
              <a:buAutoNum type="arabicPeriod"/>
              <a:defRPr sz="2800"/>
            </a:pPr>
            <a:r>
              <a:rPr dirty="0"/>
              <a:t>​</a:t>
            </a:r>
            <a:r>
              <a:rPr sz="2800" b="1" dirty="0"/>
              <a:t>Bar Graphs:</a:t>
            </a:r>
            <a:r>
              <a:rPr sz="2800" dirty="0"/>
              <a:t> To emphasize comparative amounts</a:t>
            </a:r>
          </a:p>
          <a:p>
            <a:pPr marL="514350" indent="-514350">
              <a:buFont typeface="+mj-lt"/>
              <a:buAutoNum type="arabicPeriod" startAt="2"/>
              <a:defRPr sz="2800"/>
            </a:pPr>
            <a:r>
              <a:rPr dirty="0"/>
              <a:t>​</a:t>
            </a:r>
            <a:r>
              <a:rPr sz="2800" b="1" dirty="0"/>
              <a:t>Pictographs:</a:t>
            </a:r>
            <a:r>
              <a:rPr sz="2800" dirty="0"/>
              <a:t> To emphasize the topic being related as well as the quantities</a:t>
            </a:r>
          </a:p>
          <a:p>
            <a:pPr marL="514350" indent="-514350">
              <a:buFont typeface="+mj-lt"/>
              <a:buAutoNum type="arabicPeriod" startAt="3"/>
              <a:defRPr sz="2800"/>
            </a:pPr>
            <a:r>
              <a:rPr dirty="0"/>
              <a:t>​</a:t>
            </a:r>
            <a:r>
              <a:rPr sz="2800" b="1" dirty="0"/>
              <a:t>Circle Graphs:</a:t>
            </a:r>
            <a:r>
              <a:rPr sz="2800" dirty="0"/>
              <a:t> To help in understanding percent</a:t>
            </a:r>
            <a:r>
              <a:rPr lang="en-US" sz="2800" dirty="0"/>
              <a:t>s</a:t>
            </a:r>
            <a:r>
              <a:rPr sz="2800" dirty="0"/>
              <a:t> or parts of a whole (Circle graphs are also called </a:t>
            </a:r>
            <a:r>
              <a:rPr sz="2800" b="1" dirty="0"/>
              <a:t>pie charts</a:t>
            </a:r>
            <a:r>
              <a:rPr sz="2800" dirty="0"/>
              <a:t>.)</a:t>
            </a:r>
          </a:p>
          <a:p>
            <a:pPr marL="514350" indent="-514350">
              <a:buFont typeface="+mj-lt"/>
              <a:buAutoNum type="arabicPeriod" startAt="4"/>
              <a:defRPr sz="2800"/>
            </a:pPr>
            <a:r>
              <a:rPr dirty="0"/>
              <a:t>​</a:t>
            </a:r>
            <a:r>
              <a:rPr sz="2800" b="1" dirty="0"/>
              <a:t>Line Graphs:</a:t>
            </a:r>
            <a:r>
              <a:rPr sz="2800" dirty="0"/>
              <a:t> To indicate tendencies or trends over a period of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r>
                  <a:rPr lang="en-US" sz="2600" b="1" dirty="0"/>
                  <a:t>Solution</a:t>
                </a:r>
              </a:p>
              <a:p>
                <a:pPr marL="514350" indent="-514350">
                  <a:buAutoNum type="alphaLcPeriod"/>
                </a:pPr>
                <a:r>
                  <a:rPr lang="en-US" sz="2600" dirty="0"/>
                  <a:t>To find the lowest high temperature, look at the red line (labeled “High”) and find the lowest point on that line graph. This shows that the lowest high temperature is </a:t>
                </a:r>
                <a14:m>
                  <m:oMath xmlns:m="http://schemas.openxmlformats.org/officeDocument/2006/math">
                    <m:r>
                      <a:rPr lang="en-US" sz="2600" i="1" dirty="0" smtClean="0">
                        <a:latin typeface="Cambria Math" panose="02040503050406030204" pitchFamily="18" charset="0"/>
                      </a:rPr>
                      <m:t>66</m:t>
                    </m:r>
                  </m:oMath>
                </a14:m>
                <a:r>
                  <a:rPr lang="en-US" sz="2600" dirty="0"/>
                  <a:t> °F.</a:t>
                </a:r>
              </a:p>
              <a:p>
                <a:pPr marL="514350" indent="-514350">
                  <a:buAutoNum type="alphaLcPeriod"/>
                </a:pPr>
                <a:r>
                  <a:rPr lang="en-US" sz="2800" dirty="0"/>
                  <a:t>Looking directly down from the point located in Part a., we see that the lowest high temperature occurred on Sunday.</a:t>
                </a:r>
              </a:p>
              <a:p>
                <a:pPr marL="514350" indent="-514350">
                  <a:buAutoNum type="alphaLcPeriod"/>
                </a:pPr>
                <a:r>
                  <a:rPr lang="en-US" sz="2800" dirty="0"/>
                  <a:t>To find the highest low temperature, look at the blue line (labeled “Low”) and find the highest point on that line graph. This shows that the highest low temperature is </a:t>
                </a:r>
                <a14:m>
                  <m:oMath xmlns:m="http://schemas.openxmlformats.org/officeDocument/2006/math">
                    <m:r>
                      <a:rPr lang="en-US" sz="2800" i="1" dirty="0" smtClean="0">
                        <a:latin typeface="Cambria Math" panose="02040503050406030204" pitchFamily="18" charset="0"/>
                      </a:rPr>
                      <m:t>70</m:t>
                    </m:r>
                  </m:oMath>
                </a14:m>
                <a:r>
                  <a:rPr lang="en-US" sz="2800" dirty="0"/>
                  <a:t> °F.</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840" r="-2222" b="-368"/>
                </a:stretch>
              </a:blipFill>
            </p:spPr>
            <p:txBody>
              <a:bodyPr/>
              <a:lstStyle/>
              <a:p>
                <a:r>
                  <a:rPr lang="en-US">
                    <a:noFill/>
                  </a:rPr>
                  <a:t> </a:t>
                </a:r>
              </a:p>
            </p:txBody>
          </p:sp>
        </mc:Fallback>
      </mc:AlternateContent>
    </p:spTree>
    <p:extLst>
      <p:ext uri="{BB962C8B-B14F-4D97-AF65-F5344CB8AC3E}">
        <p14:creationId xmlns:p14="http://schemas.microsoft.com/office/powerpoint/2010/main" val="1198391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4"/>
                </a:pPr>
                <a:r>
                  <a:rPr lang="en-US" sz="2800" dirty="0"/>
                  <a:t>Looking directly down from the point located in Part c., we see that the highest low temperature occurred on Friday.</a:t>
                </a:r>
              </a:p>
              <a:p>
                <a:pPr marL="514350" indent="-514350">
                  <a:buAutoNum type="alphaLcPeriod" startAt="4"/>
                </a:pPr>
                <a:r>
                  <a:rPr lang="en-US" sz="2800" dirty="0"/>
                  <a:t>The high temperature on Tuesday for the week shown was </a:t>
                </a:r>
                <a14:m>
                  <m:oMath xmlns:m="http://schemas.openxmlformats.org/officeDocument/2006/math">
                    <m:r>
                      <a:rPr lang="en-US" sz="2800" i="1" dirty="0" smtClean="0">
                        <a:latin typeface="Cambria Math" panose="02040503050406030204" pitchFamily="18" charset="0"/>
                      </a:rPr>
                      <m:t>76</m:t>
                    </m:r>
                  </m:oMath>
                </a14:m>
                <a:r>
                  <a:rPr lang="en-US" sz="2800" dirty="0"/>
                  <a:t> °F and the low temperature was </a:t>
                </a:r>
                <a14:m>
                  <m:oMath xmlns:m="http://schemas.openxmlformats.org/officeDocument/2006/math">
                    <m:r>
                      <a:rPr lang="en-US" sz="2800" i="1" dirty="0" smtClean="0">
                        <a:latin typeface="Cambria Math" panose="02040503050406030204" pitchFamily="18" charset="0"/>
                      </a:rPr>
                      <m:t>66</m:t>
                    </m:r>
                  </m:oMath>
                </a14:m>
                <a:r>
                  <a:rPr lang="en-US" sz="2800" dirty="0"/>
                  <a:t> °F. Thus, the difference between the two temperatures is </a:t>
                </a:r>
                <a14:m>
                  <m:oMath xmlns:m="http://schemas.openxmlformats.org/officeDocument/2006/math">
                    <m:r>
                      <a:rPr lang="en-US" sz="2800" i="1" dirty="0" smtClean="0">
                        <a:latin typeface="Cambria Math" panose="02040503050406030204" pitchFamily="18" charset="0"/>
                      </a:rPr>
                      <m:t>76−66=10</m:t>
                    </m:r>
                  </m:oMath>
                </a14:m>
                <a:r>
                  <a:rPr lang="en-US" sz="2800" dirty="0"/>
                  <a:t> °F.</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2222"/>
                </a:stretch>
              </a:blipFill>
            </p:spPr>
            <p:txBody>
              <a:bodyPr/>
              <a:lstStyle/>
              <a:p>
                <a:r>
                  <a:rPr lang="en-US">
                    <a:noFill/>
                  </a:rPr>
                  <a:t> </a:t>
                </a:r>
              </a:p>
            </p:txBody>
          </p:sp>
        </mc:Fallback>
      </mc:AlternateContent>
    </p:spTree>
    <p:extLst>
      <p:ext uri="{BB962C8B-B14F-4D97-AF65-F5344CB8AC3E}">
        <p14:creationId xmlns:p14="http://schemas.microsoft.com/office/powerpoint/2010/main" val="3777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Properties of Graphs</a:t>
            </a:r>
          </a:p>
        </p:txBody>
      </p:sp>
      <p:sp>
        <p:nvSpPr>
          <p:cNvPr id="3" name="Text Placeholder 2"/>
          <p:cNvSpPr>
            <a:spLocks noGrp="1"/>
          </p:cNvSpPr>
          <p:nvPr>
            <p:ph type="body" sz="quarter" idx="10"/>
          </p:nvPr>
        </p:nvSpPr>
        <p:spPr>
          <a:xfrm>
            <a:off x="457200" y="1082078"/>
            <a:ext cx="8229600" cy="1557349"/>
          </a:xfrm>
        </p:spPr>
        <p:txBody>
          <a:bodyPr>
            <a:spAutoFit/>
          </a:bodyPr>
          <a:lstStyle/>
          <a:p>
            <a:pPr marL="514350" indent="-514350">
              <a:buFont typeface="+mj-lt"/>
              <a:buAutoNum type="arabicPeriod"/>
              <a:defRPr sz="2800"/>
            </a:pPr>
            <a:r>
              <a:rPr dirty="0"/>
              <a:t>​</a:t>
            </a:r>
            <a:r>
              <a:rPr sz="2800" dirty="0"/>
              <a:t>They should be clearly labeled.</a:t>
            </a:r>
          </a:p>
          <a:p>
            <a:pPr marL="514350" indent="-514350">
              <a:buFont typeface="+mj-lt"/>
              <a:buAutoNum type="arabicPeriod" startAt="2"/>
              <a:defRPr sz="2800"/>
            </a:pPr>
            <a:r>
              <a:rPr dirty="0"/>
              <a:t>​</a:t>
            </a:r>
            <a:r>
              <a:rPr sz="2800" dirty="0"/>
              <a:t>They should be easy to read.</a:t>
            </a:r>
          </a:p>
          <a:p>
            <a:pPr marL="514350" indent="-514350">
              <a:buFont typeface="+mj-lt"/>
              <a:buAutoNum type="arabicPeriod" startAt="3"/>
              <a:defRPr sz="2800"/>
            </a:pPr>
            <a:r>
              <a:rPr dirty="0"/>
              <a:t>​</a:t>
            </a:r>
            <a:r>
              <a:rPr sz="2800" dirty="0"/>
              <a:t>They should have </a:t>
            </a:r>
            <a:r>
              <a:rPr lang="en-US" sz="2800" dirty="0"/>
              <a:t>an </a:t>
            </a:r>
            <a:r>
              <a:rPr sz="2800" dirty="0"/>
              <a:t>appropriate title.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p>
        </p:txBody>
      </p:sp>
      <p:sp>
        <p:nvSpPr>
          <p:cNvPr id="3" name="Text Placeholder 2"/>
          <p:cNvSpPr>
            <a:spLocks noGrp="1"/>
          </p:cNvSpPr>
          <p:nvPr>
            <p:ph type="body" sz="quarter" idx="10"/>
          </p:nvPr>
        </p:nvSpPr>
        <p:spPr/>
        <p:txBody>
          <a:bodyPr>
            <a:normAutofit/>
          </a:bodyPr>
          <a:lstStyle/>
          <a:p>
            <a:r>
              <a:rPr sz="2800" dirty="0"/>
              <a:t>Examine the bar graph and answer the questions given. Note that the scale on the left (sales) and the categories at the bottom (months) are clearly labeled and the graph itself has a title.</a:t>
            </a:r>
          </a:p>
          <a:p>
            <a:pPr>
              <a:defRPr sz="2800"/>
            </a:pPr>
            <a:endParaRPr sz="2800" dirty="0"/>
          </a:p>
        </p:txBody>
      </p:sp>
      <p:pic>
        <p:nvPicPr>
          <p:cNvPr id="5" name="Picture 4">
            <a:extLst>
              <a:ext uri="{FF2B5EF4-FFF2-40B4-BE49-F238E27FC236}">
                <a16:creationId xmlns:a16="http://schemas.microsoft.com/office/drawing/2014/main" id="{F0788AB6-E902-7EA7-A10A-617D997AA73B}"/>
              </a:ext>
            </a:extLst>
          </p:cNvPr>
          <p:cNvPicPr>
            <a:picLocks noChangeAspect="1"/>
          </p:cNvPicPr>
          <p:nvPr/>
        </p:nvPicPr>
        <p:blipFill>
          <a:blip r:embed="rId2"/>
          <a:stretch>
            <a:fillRect/>
          </a:stretch>
        </p:blipFill>
        <p:spPr>
          <a:xfrm>
            <a:off x="2590799" y="2738586"/>
            <a:ext cx="3454357" cy="3257768"/>
          </a:xfrm>
          <a:prstGeom prst="rect">
            <a:avLst/>
          </a:prstGeom>
        </p:spPr>
      </p:pic>
    </p:spTree>
    <p:extLst>
      <p:ext uri="{BB962C8B-B14F-4D97-AF65-F5344CB8AC3E}">
        <p14:creationId xmlns:p14="http://schemas.microsoft.com/office/powerpoint/2010/main" val="4234115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​What were the sales in February?</a:t>
            </a:r>
          </a:p>
          <a:p>
            <a:pPr marL="514350" indent="-514350">
              <a:buFont typeface="+mj-lt"/>
              <a:buAutoNum type="alphaLcPeriod" startAt="2"/>
              <a:defRPr sz="2800"/>
            </a:pPr>
            <a:r>
              <a:rPr lang="en-US" dirty="0"/>
              <a:t>​During what month were sales lowest?</a:t>
            </a:r>
          </a:p>
          <a:p>
            <a:pPr marL="514350" indent="-514350">
              <a:buFont typeface="+mj-lt"/>
              <a:buAutoNum type="alphaLcPeriod" startAt="2"/>
              <a:defRPr sz="2800"/>
            </a:pPr>
            <a:r>
              <a:rPr lang="en-US" dirty="0"/>
              <a:t>During what month were sales highest?</a:t>
            </a:r>
          </a:p>
          <a:p>
            <a:pPr marL="514350" indent="-514350">
              <a:buFont typeface="+mj-lt"/>
              <a:buAutoNum type="alphaLcPeriod" startAt="2"/>
              <a:defRPr sz="2800"/>
            </a:pPr>
            <a:r>
              <a:rPr lang="en-US" dirty="0"/>
              <a:t>What were sales during the highest-sales month?</a:t>
            </a:r>
          </a:p>
          <a:p>
            <a:pPr marL="514350" indent="-514350">
              <a:buFont typeface="+mj-lt"/>
              <a:buAutoNum type="alphaLcPeriod" startAt="2"/>
              <a:defRPr sz="2800"/>
            </a:pPr>
            <a:r>
              <a:rPr lang="en-US" dirty="0"/>
              <a:t>What were the sales in June?</a:t>
            </a:r>
          </a:p>
          <a:p>
            <a:pPr marL="514350" indent="-514350">
              <a:buFont typeface="+mj-lt"/>
              <a:buAutoNum type="alphaLcPeriod" startAt="2"/>
              <a:defRPr sz="2800"/>
            </a:pPr>
            <a:r>
              <a:rPr lang="en-US" dirty="0"/>
              <a:t>What was the amount of increase in sales between April and May?</a:t>
            </a:r>
          </a:p>
          <a:p>
            <a:pPr>
              <a:defRPr sz="2800"/>
            </a:pPr>
            <a:endParaRPr sz="2800" dirty="0"/>
          </a:p>
        </p:txBody>
      </p:sp>
    </p:spTree>
    <p:extLst>
      <p:ext uri="{BB962C8B-B14F-4D97-AF65-F5344CB8AC3E}">
        <p14:creationId xmlns:p14="http://schemas.microsoft.com/office/powerpoint/2010/main" val="1621287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b="1" dirty="0"/>
                  <a:t>Solution</a:t>
                </a:r>
              </a:p>
              <a:p>
                <a:pPr marL="514350" indent="-514350">
                  <a:buFont typeface="+mj-lt"/>
                  <a:buAutoNum type="alphaLcPeriod"/>
                  <a:defRPr sz="2800"/>
                </a:pPr>
                <a:r>
                  <a:rPr lang="en-US" dirty="0"/>
                  <a:t>​Look at the bar for February and read to the left to find the amount in sales (or read the number at the top of the bar). Note that the scale on the left of the graph says that sales are in millions of dollars. This gives an answer of </a:t>
                </a:r>
                <a14:m>
                  <m:oMath xmlns:m="http://schemas.openxmlformats.org/officeDocument/2006/math">
                    <m:r>
                      <a:rPr lang="en-US" i="1" dirty="0" smtClean="0">
                        <a:latin typeface="Cambria Math" panose="02040503050406030204" pitchFamily="18" charset="0"/>
                      </a:rPr>
                      <m:t>$1013 </m:t>
                    </m:r>
                  </m:oMath>
                </a14:m>
                <a:r>
                  <a:rPr lang="en-US" dirty="0"/>
                  <a:t>million</a:t>
                </a:r>
              </a:p>
              <a:p>
                <a:pPr marL="514350" indent="-514350">
                  <a:buFont typeface="+mj-lt"/>
                  <a:buAutoNum type="alphaLcPeriod"/>
                  <a:defRPr sz="2800"/>
                </a:pPr>
                <a:r>
                  <a:rPr lang="en-US" dirty="0"/>
                  <a:t>To determine which month had the lowest amount of sales, look for the shortest bar. The month that sales were lowest is April.</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185"/>
                </a:stretch>
              </a:blipFill>
            </p:spPr>
            <p:txBody>
              <a:bodyPr/>
              <a:lstStyle/>
              <a:p>
                <a:r>
                  <a:rPr lang="en-IN">
                    <a:noFill/>
                  </a:rPr>
                  <a:t> </a:t>
                </a:r>
              </a:p>
            </p:txBody>
          </p:sp>
        </mc:Fallback>
      </mc:AlternateContent>
    </p:spTree>
    <p:extLst>
      <p:ext uri="{BB962C8B-B14F-4D97-AF65-F5344CB8AC3E}">
        <p14:creationId xmlns:p14="http://schemas.microsoft.com/office/powerpoint/2010/main" val="265125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lang="en-US" dirty="0"/>
                  <a:t>To determine which month had the highest amount of sales, look for the tallest bar. The month that sales were highest is January.</a:t>
                </a:r>
              </a:p>
              <a:p>
                <a:pPr marL="514350" indent="-514350">
                  <a:buFont typeface="+mj-lt"/>
                  <a:buAutoNum type="alphaLcPeriod" startAt="3"/>
                  <a:defRPr sz="2800"/>
                </a:pPr>
                <a:r>
                  <a:rPr lang="en-US" dirty="0"/>
                  <a:t>Sales were highest in January. Looking at the top of the bar and reading to the left gives sales of </a:t>
                </a:r>
                <a14:m>
                  <m:oMath xmlns:m="http://schemas.openxmlformats.org/officeDocument/2006/math">
                    <m:r>
                      <a:rPr lang="en-US" i="1" dirty="0" smtClean="0">
                        <a:latin typeface="Cambria Math" panose="02040503050406030204" pitchFamily="18" charset="0"/>
                      </a:rPr>
                      <m:t>$2294 </m:t>
                    </m:r>
                  </m:oMath>
                </a14:m>
                <a:r>
                  <a:rPr lang="en-US" dirty="0"/>
                  <a:t>million.</a:t>
                </a:r>
              </a:p>
              <a:p>
                <a:pPr marL="514350" indent="-514350">
                  <a:buFont typeface="+mj-lt"/>
                  <a:buAutoNum type="alphaLcPeriod" startAt="3"/>
                  <a:defRPr sz="2800"/>
                </a:pPr>
                <a:r>
                  <a:rPr lang="en-US" dirty="0"/>
                  <a:t>To find the sales in June, look at the bar for June and read over to the left. Doing this gives an answer of </a:t>
                </a:r>
                <a14:m>
                  <m:oMath xmlns:m="http://schemas.openxmlformats.org/officeDocument/2006/math">
                    <m:r>
                      <a:rPr lang="en-US" i="1" dirty="0" smtClean="0">
                        <a:latin typeface="Cambria Math" panose="02040503050406030204" pitchFamily="18" charset="0"/>
                      </a:rPr>
                      <m:t>$1095 </m:t>
                    </m:r>
                  </m:oMath>
                </a14:m>
                <a:r>
                  <a:rPr lang="en-US" dirty="0"/>
                  <a:t>million.</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2000"/>
                </a:stretch>
              </a:blipFill>
            </p:spPr>
            <p:txBody>
              <a:bodyPr/>
              <a:lstStyle/>
              <a:p>
                <a:r>
                  <a:rPr lang="en-US">
                    <a:noFill/>
                  </a:rPr>
                  <a:t> </a:t>
                </a:r>
              </a:p>
            </p:txBody>
          </p:sp>
        </mc:Fallback>
      </mc:AlternateContent>
    </p:spTree>
    <p:extLst>
      <p:ext uri="{BB962C8B-B14F-4D97-AF65-F5344CB8AC3E}">
        <p14:creationId xmlns:p14="http://schemas.microsoft.com/office/powerpoint/2010/main" val="4227170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6"/>
                  <a:defRPr sz="2800"/>
                </a:pPr>
                <a:r>
                  <a:rPr lang="en-US" dirty="0"/>
                  <a:t>To determine the amount of increase in sales from April to May, first read the sales for April </a:t>
                </a:r>
                <a14:m>
                  <m:oMath xmlns:m="http://schemas.openxmlformats.org/officeDocument/2006/math">
                    <m:r>
                      <a:rPr lang="en-US" i="1" dirty="0" smtClean="0">
                        <a:latin typeface="Cambria Math" panose="02040503050406030204" pitchFamily="18" charset="0"/>
                      </a:rPr>
                      <m:t>($918</m:t>
                    </m:r>
                  </m:oMath>
                </a14:m>
                <a:r>
                  <a:rPr lang="en-US" dirty="0"/>
                  <a:t> million). Then read the sales for May </a:t>
                </a:r>
                <a14:m>
                  <m:oMath xmlns:m="http://schemas.openxmlformats.org/officeDocument/2006/math">
                    <m:r>
                      <a:rPr lang="en-US" i="1" dirty="0" smtClean="0">
                        <a:latin typeface="Cambria Math" panose="02040503050406030204" pitchFamily="18" charset="0"/>
                      </a:rPr>
                      <m:t>($1087</m:t>
                    </m:r>
                  </m:oMath>
                </a14:m>
                <a:r>
                  <a:rPr lang="en-US" dirty="0"/>
                  <a:t> million). Subtracting April sales from May sales gives a difference of </a:t>
                </a:r>
                <a14:m>
                  <m:oMath xmlns:m="http://schemas.openxmlformats.org/officeDocument/2006/math">
                    <m:r>
                      <a:rPr lang="en-US" i="1" dirty="0" smtClean="0">
                        <a:latin typeface="Cambria Math" panose="02040503050406030204" pitchFamily="18" charset="0"/>
                      </a:rPr>
                      <m:t>$169 </m:t>
                    </m:r>
                  </m:oMath>
                </a14:m>
                <a:r>
                  <a:rPr lang="en-US" dirty="0"/>
                  <a:t>million.</a:t>
                </a:r>
              </a:p>
              <a:p>
                <a:pPr>
                  <a:defRPr sz="2800"/>
                </a:pPr>
                <a:r>
                  <a:rPr lang="en-US" dirty="0"/>
                  <a:t> </a:t>
                </a:r>
                <a14:m>
                  <m:oMath xmlns:m="http://schemas.openxmlformats.org/officeDocument/2006/math">
                    <m:r>
                      <a:rPr lang="en-US" b="0" i="1" smtClean="0">
                        <a:latin typeface="Cambria Math" panose="02040503050406030204" pitchFamily="18" charset="0"/>
                      </a:rPr>
                      <m:t>            $ 1 0 8 7</m:t>
                    </m:r>
                  </m:oMath>
                </a14:m>
                <a:endParaRPr lang="en-US" b="0"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bar>
                        <m:barPr>
                          <m:ctrlPr>
                            <a:rPr lang="en-US" b="0" i="1" smtClean="0">
                              <a:latin typeface="Cambria Math" panose="02040503050406030204" pitchFamily="18" charset="0"/>
                            </a:rPr>
                          </m:ctrlPr>
                        </m:barPr>
                        <m:e>
                          <m:r>
                            <a:rPr lang="en-US" b="0" i="1" smtClean="0">
                              <a:latin typeface="Cambria Math" panose="02040503050406030204" pitchFamily="18" charset="0"/>
                            </a:rPr>
                            <m:t>−   $ 9 1 8</m:t>
                          </m:r>
                        </m:e>
                      </m:bar>
                    </m:oMath>
                  </m:oMathPara>
                </a14:m>
                <a:endParaRPr lang="en-US" b="0"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$ 1 6 9</m:t>
                      </m:r>
                    </m:oMath>
                  </m:oMathPara>
                </a14:m>
                <a:endParaRPr lang="en-US" b="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7F600F1B-3A5A-EAAD-3E55-6B16F46B1631}"/>
              </a:ext>
            </a:extLst>
          </p:cNvPr>
          <p:cNvSpPr txBox="1"/>
          <p:nvPr/>
        </p:nvSpPr>
        <p:spPr>
          <a:xfrm>
            <a:off x="3384396" y="3288939"/>
            <a:ext cx="1143000" cy="323165"/>
          </a:xfrm>
          <a:prstGeom prst="rect">
            <a:avLst/>
          </a:prstGeom>
          <a:noFill/>
        </p:spPr>
        <p:txBody>
          <a:bodyPr wrap="square" rtlCol="0">
            <a:spAutoFit/>
          </a:bodyPr>
          <a:lstStyle/>
          <a:p>
            <a:r>
              <a:rPr lang="en-US" sz="1500" dirty="0"/>
              <a:t>May sales</a:t>
            </a:r>
            <a:endParaRPr lang="en-IN" sz="1500" dirty="0"/>
          </a:p>
        </p:txBody>
      </p:sp>
      <p:sp>
        <p:nvSpPr>
          <p:cNvPr id="5" name="TextBox 4">
            <a:extLst>
              <a:ext uri="{FF2B5EF4-FFF2-40B4-BE49-F238E27FC236}">
                <a16:creationId xmlns:a16="http://schemas.microsoft.com/office/drawing/2014/main" id="{58005F99-C36A-C18B-F2EE-29DD45D23159}"/>
              </a:ext>
            </a:extLst>
          </p:cNvPr>
          <p:cNvSpPr txBox="1"/>
          <p:nvPr/>
        </p:nvSpPr>
        <p:spPr>
          <a:xfrm>
            <a:off x="3384396" y="3684883"/>
            <a:ext cx="1143000" cy="323165"/>
          </a:xfrm>
          <a:prstGeom prst="rect">
            <a:avLst/>
          </a:prstGeom>
          <a:noFill/>
        </p:spPr>
        <p:txBody>
          <a:bodyPr wrap="square" rtlCol="0">
            <a:spAutoFit/>
          </a:bodyPr>
          <a:lstStyle/>
          <a:p>
            <a:r>
              <a:rPr lang="en-US" sz="1500" dirty="0"/>
              <a:t>April sales</a:t>
            </a:r>
            <a:endParaRPr lang="en-IN" sz="1500" dirty="0"/>
          </a:p>
        </p:txBody>
      </p:sp>
      <p:sp>
        <p:nvSpPr>
          <p:cNvPr id="6" name="TextBox 5">
            <a:extLst>
              <a:ext uri="{FF2B5EF4-FFF2-40B4-BE49-F238E27FC236}">
                <a16:creationId xmlns:a16="http://schemas.microsoft.com/office/drawing/2014/main" id="{ADD16D33-B5DA-70B1-0B2D-91590BDA7A5C}"/>
              </a:ext>
            </a:extLst>
          </p:cNvPr>
          <p:cNvSpPr txBox="1"/>
          <p:nvPr/>
        </p:nvSpPr>
        <p:spPr>
          <a:xfrm>
            <a:off x="3404840" y="4148792"/>
            <a:ext cx="1471960" cy="323165"/>
          </a:xfrm>
          <a:prstGeom prst="rect">
            <a:avLst/>
          </a:prstGeom>
          <a:noFill/>
        </p:spPr>
        <p:txBody>
          <a:bodyPr wrap="square" rtlCol="0">
            <a:spAutoFit/>
          </a:bodyPr>
          <a:lstStyle/>
          <a:p>
            <a:r>
              <a:rPr lang="en-US" sz="1500" dirty="0"/>
              <a:t>Increase in sales</a:t>
            </a:r>
            <a:endParaRPr lang="en-IN" sz="1500" dirty="0"/>
          </a:p>
        </p:txBody>
      </p:sp>
    </p:spTree>
    <p:extLst>
      <p:ext uri="{BB962C8B-B14F-4D97-AF65-F5344CB8AC3E}">
        <p14:creationId xmlns:p14="http://schemas.microsoft.com/office/powerpoint/2010/main" val="2922864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Pictograph</a:t>
            </a:r>
          </a:p>
        </p:txBody>
      </p:sp>
      <p:sp>
        <p:nvSpPr>
          <p:cNvPr id="3" name="Text Placeholder 2"/>
          <p:cNvSpPr>
            <a:spLocks noGrp="1"/>
          </p:cNvSpPr>
          <p:nvPr>
            <p:ph type="body" sz="quarter" idx="10"/>
          </p:nvPr>
        </p:nvSpPr>
        <p:spPr/>
        <p:txBody>
          <a:bodyPr>
            <a:normAutofit/>
          </a:bodyPr>
          <a:lstStyle/>
          <a:p>
            <a:pPr>
              <a:defRPr sz="2800"/>
            </a:pPr>
            <a:r>
              <a:rPr lang="en-US" dirty="0"/>
              <a:t>Answer the following questions based on the pictograph.</a:t>
            </a:r>
          </a:p>
          <a:p>
            <a:pPr>
              <a:defRPr sz="2800"/>
            </a:pPr>
            <a:endParaRPr sz="2800" dirty="0"/>
          </a:p>
        </p:txBody>
      </p:sp>
      <p:pic>
        <p:nvPicPr>
          <p:cNvPr id="6" name="Picture 5">
            <a:extLst>
              <a:ext uri="{FF2B5EF4-FFF2-40B4-BE49-F238E27FC236}">
                <a16:creationId xmlns:a16="http://schemas.microsoft.com/office/drawing/2014/main" id="{39649180-1C5B-347C-2655-885FB8684129}"/>
              </a:ext>
            </a:extLst>
          </p:cNvPr>
          <p:cNvPicPr>
            <a:picLocks noChangeAspect="1"/>
          </p:cNvPicPr>
          <p:nvPr/>
        </p:nvPicPr>
        <p:blipFill>
          <a:blip r:embed="rId2"/>
          <a:stretch>
            <a:fillRect/>
          </a:stretch>
        </p:blipFill>
        <p:spPr>
          <a:xfrm>
            <a:off x="2131741" y="1908716"/>
            <a:ext cx="3912220" cy="3949480"/>
          </a:xfrm>
          <a:prstGeom prst="rect">
            <a:avLst/>
          </a:prstGeom>
        </p:spPr>
      </p:pic>
    </p:spTree>
    <p:extLst>
      <p:ext uri="{BB962C8B-B14F-4D97-AF65-F5344CB8AC3E}">
        <p14:creationId xmlns:p14="http://schemas.microsoft.com/office/powerpoint/2010/main" val="281030535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715</TotalTime>
  <Words>1301</Words>
  <Application>Microsoft Office PowerPoint</Application>
  <PresentationFormat>On-screen Show (4:3)</PresentationFormat>
  <Paragraphs>122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Cambria Math</vt:lpstr>
      <vt:lpstr>Courier New</vt:lpstr>
      <vt:lpstr>Calibri</vt:lpstr>
      <vt:lpstr>Arial</vt:lpstr>
      <vt:lpstr>Office Theme</vt:lpstr>
      <vt:lpstr>Section R.5</vt:lpstr>
      <vt:lpstr>Definition: Four Types of Graphs and Their Purposes</vt:lpstr>
      <vt:lpstr>Properties: Properties of Graphs</vt:lpstr>
      <vt:lpstr>Example 1: Reading a Bar Graph</vt:lpstr>
      <vt:lpstr>Example 1: Reading a Bar Graph (cont.)</vt:lpstr>
      <vt:lpstr>Example 1: Reading a Bar Graph (cont.)</vt:lpstr>
      <vt:lpstr>Example 1: Reading a Bar Graph (cont.)</vt:lpstr>
      <vt:lpstr>Example 1: Reading a Bar Graph (cont.)</vt:lpstr>
      <vt:lpstr>Example 2: Reading a Pictograph</vt:lpstr>
      <vt:lpstr>Example 2: Reading a Pictograph (cont.)</vt:lpstr>
      <vt:lpstr>Example 2: Reading a Pictograph (cont.)</vt:lpstr>
      <vt:lpstr>Example 2: Reading a Pictograph (cont.)</vt:lpstr>
      <vt:lpstr>Example 2: Reading a Pictograph (cont.)</vt:lpstr>
      <vt:lpstr>Example 3: Reading a Circle Graph</vt:lpstr>
      <vt:lpstr>Example 3: Reading a Circle Graph (cont.)</vt:lpstr>
      <vt:lpstr>Example 3: Reading a Circle Graph (cont.)</vt:lpstr>
      <vt:lpstr>Example 4: Reading a Line Graph</vt:lpstr>
      <vt:lpstr>Example 4: Reading a Line Graph (cont.)</vt:lpstr>
      <vt:lpstr>Example 4: Reading a Line Graph (cont.)</vt:lpstr>
      <vt:lpstr>Example 4: Reading a Line Graph (cont.)</vt:lpstr>
      <vt:lpstr>Example 4: Reading a Line Graph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129</cp:revision>
  <dcterms:created xsi:type="dcterms:W3CDTF">2013-04-26T14:43:13Z</dcterms:created>
  <dcterms:modified xsi:type="dcterms:W3CDTF">2024-07-18T16:33:16Z</dcterms:modified>
</cp:coreProperties>
</file>