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256" r:id="rId2"/>
    <p:sldId id="259" r:id="rId3"/>
    <p:sldId id="260" r:id="rId4"/>
    <p:sldId id="261" r:id="rId5"/>
    <p:sldId id="263" r:id="rId6"/>
    <p:sldId id="265" r:id="rId7"/>
    <p:sldId id="266" r:id="rId8"/>
    <p:sldId id="306" r:id="rId9"/>
    <p:sldId id="267" r:id="rId10"/>
    <p:sldId id="268" r:id="rId11"/>
    <p:sldId id="269" r:id="rId12"/>
    <p:sldId id="270" r:id="rId13"/>
    <p:sldId id="271" r:id="rId14"/>
    <p:sldId id="272" r:id="rId15"/>
    <p:sldId id="303" r:id="rId16"/>
    <p:sldId id="274" r:id="rId17"/>
    <p:sldId id="275" r:id="rId18"/>
    <p:sldId id="304" r:id="rId19"/>
    <p:sldId id="277" r:id="rId20"/>
    <p:sldId id="278" r:id="rId21"/>
    <p:sldId id="279" r:id="rId22"/>
    <p:sldId id="280" r:id="rId23"/>
    <p:sldId id="281" r:id="rId24"/>
    <p:sldId id="282" r:id="rId25"/>
    <p:sldId id="283" r:id="rId26"/>
    <p:sldId id="310" r:id="rId27"/>
    <p:sldId id="284" r:id="rId28"/>
    <p:sldId id="285" r:id="rId29"/>
    <p:sldId id="286" r:id="rId30"/>
    <p:sldId id="287" r:id="rId31"/>
    <p:sldId id="288" r:id="rId32"/>
    <p:sldId id="289" r:id="rId33"/>
    <p:sldId id="290" r:id="rId34"/>
    <p:sldId id="308" r:id="rId35"/>
    <p:sldId id="291" r:id="rId36"/>
    <p:sldId id="292" r:id="rId37"/>
    <p:sldId id="293" r:id="rId38"/>
    <p:sldId id="294" r:id="rId39"/>
    <p:sldId id="309" r:id="rId40"/>
    <p:sldId id="295" r:id="rId41"/>
    <p:sldId id="296" r:id="rId42"/>
    <p:sldId id="297"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10" name="Belloit, Nicholas G" initials="BNG [10]" lastIdx="1" clrIdx="9">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8080"/>
    <a:srgbClr val="2D7D9F"/>
    <a:srgbClr val="000000"/>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9" autoAdjust="0"/>
    <p:restoredTop sz="94660" autoAdjust="0"/>
  </p:normalViewPr>
  <p:slideViewPr>
    <p:cSldViewPr>
      <p:cViewPr varScale="1">
        <p:scale>
          <a:sx n="105" d="100"/>
          <a:sy n="105" d="100"/>
        </p:scale>
        <p:origin x="570" y="11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10" Type="http://schemas.openxmlformats.org/officeDocument/2006/relationships/image" Target="../media/image51.wmf"/><Relationship Id="rId4" Type="http://schemas.openxmlformats.org/officeDocument/2006/relationships/image" Target="../media/image45.wmf"/><Relationship Id="rId9" Type="http://schemas.openxmlformats.org/officeDocument/2006/relationships/image" Target="../media/image50.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10" Type="http://schemas.openxmlformats.org/officeDocument/2006/relationships/image" Target="../media/image60.wmf"/><Relationship Id="rId4" Type="http://schemas.openxmlformats.org/officeDocument/2006/relationships/image" Target="../media/image55.wmf"/><Relationship Id="rId9" Type="http://schemas.openxmlformats.org/officeDocument/2006/relationships/image" Target="../media/image5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4" Type="http://schemas.openxmlformats.org/officeDocument/2006/relationships/image" Target="../media/image6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2.wmf"/><Relationship Id="rId1" Type="http://schemas.openxmlformats.org/officeDocument/2006/relationships/image" Target="../media/image65.wmf"/><Relationship Id="rId4" Type="http://schemas.openxmlformats.org/officeDocument/2006/relationships/image" Target="../media/image67.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71.wmf"/><Relationship Id="rId2" Type="http://schemas.openxmlformats.org/officeDocument/2006/relationships/image" Target="../media/image70.wmf"/><Relationship Id="rId1" Type="http://schemas.openxmlformats.org/officeDocument/2006/relationships/image" Target="../media/image69.wmf"/><Relationship Id="rId5" Type="http://schemas.openxmlformats.org/officeDocument/2006/relationships/image" Target="../media/image73.wmf"/><Relationship Id="rId4" Type="http://schemas.openxmlformats.org/officeDocument/2006/relationships/image" Target="../media/image72.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5.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 Id="rId9"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9</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4.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oleObject" Target="../embeddings/oleObject10.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5.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oleObject" Target="../embeddings/oleObject16.bin"/><Relationship Id="rId7"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image" Target="../media/image16.wmf"/><Relationship Id="rId9" Type="http://schemas.openxmlformats.org/officeDocument/2006/relationships/image" Target="../media/image18.wmf"/></Relationships>
</file>

<file path=ppt/slides/_rels/slide22.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5.bin"/><Relationship Id="rId18" Type="http://schemas.openxmlformats.org/officeDocument/2006/relationships/image" Target="../media/image26.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3.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5.wmf"/><Relationship Id="rId20" Type="http://schemas.openxmlformats.org/officeDocument/2006/relationships/image" Target="../media/image27.wmf"/><Relationship Id="rId1" Type="http://schemas.openxmlformats.org/officeDocument/2006/relationships/vmlDrawing" Target="../drawings/vmlDrawing9.vml"/><Relationship Id="rId6" Type="http://schemas.openxmlformats.org/officeDocument/2006/relationships/image" Target="../media/image20.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2.wmf"/><Relationship Id="rId19" Type="http://schemas.openxmlformats.org/officeDocument/2006/relationships/oleObject" Target="../embeddings/oleObject28.bin"/><Relationship Id="rId4" Type="http://schemas.openxmlformats.org/officeDocument/2006/relationships/image" Target="../media/image19.wmf"/><Relationship Id="rId9" Type="http://schemas.openxmlformats.org/officeDocument/2006/relationships/oleObject" Target="../embeddings/oleObject23.bin"/><Relationship Id="rId14" Type="http://schemas.openxmlformats.org/officeDocument/2006/relationships/image" Target="../media/image2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2.bin"/><Relationship Id="rId14" Type="http://schemas.openxmlformats.org/officeDocument/2006/relationships/image" Target="../media/image3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5.wmf"/><Relationship Id="rId5" Type="http://schemas.openxmlformats.org/officeDocument/2006/relationships/oleObject" Target="../embeddings/oleObject36.bin"/><Relationship Id="rId4" Type="http://schemas.openxmlformats.org/officeDocument/2006/relationships/image" Target="../media/image34.wmf"/><Relationship Id="rId9" Type="http://schemas.openxmlformats.org/officeDocument/2006/relationships/oleObject" Target="../embeddings/oleObject38.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7.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wmf"/><Relationship Id="rId5" Type="http://schemas.openxmlformats.org/officeDocument/2006/relationships/oleObject" Target="../embeddings/oleObject41.bin"/><Relationship Id="rId4" Type="http://schemas.openxmlformats.org/officeDocument/2006/relationships/image" Target="../media/image38.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1.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44.wmf"/><Relationship Id="rId13" Type="http://schemas.openxmlformats.org/officeDocument/2006/relationships/oleObject" Target="../embeddings/oleObject49.bin"/><Relationship Id="rId18" Type="http://schemas.openxmlformats.org/officeDocument/2006/relationships/image" Target="../media/image49.wmf"/><Relationship Id="rId3" Type="http://schemas.openxmlformats.org/officeDocument/2006/relationships/oleObject" Target="../embeddings/oleObject44.bin"/><Relationship Id="rId21" Type="http://schemas.openxmlformats.org/officeDocument/2006/relationships/oleObject" Target="../embeddings/oleObject53.bin"/><Relationship Id="rId7" Type="http://schemas.openxmlformats.org/officeDocument/2006/relationships/oleObject" Target="../embeddings/oleObject46.bin"/><Relationship Id="rId12" Type="http://schemas.openxmlformats.org/officeDocument/2006/relationships/image" Target="../media/image46.wmf"/><Relationship Id="rId17" Type="http://schemas.openxmlformats.org/officeDocument/2006/relationships/oleObject" Target="../embeddings/oleObject51.bin"/><Relationship Id="rId2" Type="http://schemas.openxmlformats.org/officeDocument/2006/relationships/slideLayout" Target="../slideLayouts/slideLayout2.xml"/><Relationship Id="rId16" Type="http://schemas.openxmlformats.org/officeDocument/2006/relationships/image" Target="../media/image48.wmf"/><Relationship Id="rId20" Type="http://schemas.openxmlformats.org/officeDocument/2006/relationships/image" Target="../media/image50.wmf"/><Relationship Id="rId1" Type="http://schemas.openxmlformats.org/officeDocument/2006/relationships/vmlDrawing" Target="../drawings/vmlDrawing15.vml"/><Relationship Id="rId6" Type="http://schemas.openxmlformats.org/officeDocument/2006/relationships/image" Target="../media/image43.wmf"/><Relationship Id="rId11" Type="http://schemas.openxmlformats.org/officeDocument/2006/relationships/oleObject" Target="../embeddings/oleObject48.bin"/><Relationship Id="rId5" Type="http://schemas.openxmlformats.org/officeDocument/2006/relationships/oleObject" Target="../embeddings/oleObject45.bin"/><Relationship Id="rId15" Type="http://schemas.openxmlformats.org/officeDocument/2006/relationships/oleObject" Target="../embeddings/oleObject50.bin"/><Relationship Id="rId10" Type="http://schemas.openxmlformats.org/officeDocument/2006/relationships/image" Target="../media/image45.wmf"/><Relationship Id="rId19" Type="http://schemas.openxmlformats.org/officeDocument/2006/relationships/oleObject" Target="../embeddings/oleObject52.bin"/><Relationship Id="rId4" Type="http://schemas.openxmlformats.org/officeDocument/2006/relationships/image" Target="../media/image42.wmf"/><Relationship Id="rId9" Type="http://schemas.openxmlformats.org/officeDocument/2006/relationships/oleObject" Target="../embeddings/oleObject47.bin"/><Relationship Id="rId14" Type="http://schemas.openxmlformats.org/officeDocument/2006/relationships/image" Target="../media/image47.wmf"/><Relationship Id="rId22" Type="http://schemas.openxmlformats.org/officeDocument/2006/relationships/image" Target="../media/image51.wmf"/></Relationships>
</file>

<file path=ppt/slides/_rels/slide35.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9.bin"/><Relationship Id="rId18" Type="http://schemas.openxmlformats.org/officeDocument/2006/relationships/image" Target="../media/image59.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56.wmf"/><Relationship Id="rId17" Type="http://schemas.openxmlformats.org/officeDocument/2006/relationships/oleObject" Target="../embeddings/oleObject61.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51.wmf"/><Relationship Id="rId1" Type="http://schemas.openxmlformats.org/officeDocument/2006/relationships/vmlDrawing" Target="../drawings/vmlDrawing16.vml"/><Relationship Id="rId6" Type="http://schemas.openxmlformats.org/officeDocument/2006/relationships/image" Target="../media/image53.wmf"/><Relationship Id="rId11" Type="http://schemas.openxmlformats.org/officeDocument/2006/relationships/oleObject" Target="../embeddings/oleObject58.bin"/><Relationship Id="rId5" Type="http://schemas.openxmlformats.org/officeDocument/2006/relationships/oleObject" Target="../embeddings/oleObject55.bin"/><Relationship Id="rId15" Type="http://schemas.openxmlformats.org/officeDocument/2006/relationships/oleObject" Target="../embeddings/oleObject60.bin"/><Relationship Id="rId10" Type="http://schemas.openxmlformats.org/officeDocument/2006/relationships/image" Target="../media/image55.wmf"/><Relationship Id="rId19" Type="http://schemas.openxmlformats.org/officeDocument/2006/relationships/oleObject" Target="../embeddings/oleObject62.bin"/><Relationship Id="rId4" Type="http://schemas.openxmlformats.org/officeDocument/2006/relationships/image" Target="../media/image52.wmf"/><Relationship Id="rId9" Type="http://schemas.openxmlformats.org/officeDocument/2006/relationships/oleObject" Target="../embeddings/oleObject57.bin"/><Relationship Id="rId14" Type="http://schemas.openxmlformats.org/officeDocument/2006/relationships/image" Target="../media/image57.wmf"/><Relationship Id="rId22" Type="http://schemas.openxmlformats.org/officeDocument/2006/relationships/image" Target="../media/image60.wmf"/></Relationships>
</file>

<file path=ppt/slides/_rels/slide36.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2.wmf"/><Relationship Id="rId5" Type="http://schemas.openxmlformats.org/officeDocument/2006/relationships/oleObject" Target="../embeddings/oleObject65.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7.bin"/></Relationships>
</file>

<file path=ppt/slides/_rels/slide37.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8.bin"/><Relationship Id="rId7"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2.wmf"/><Relationship Id="rId5" Type="http://schemas.openxmlformats.org/officeDocument/2006/relationships/oleObject" Target="../embeddings/oleObject69.bin"/><Relationship Id="rId10" Type="http://schemas.openxmlformats.org/officeDocument/2006/relationships/image" Target="../media/image67.wmf"/><Relationship Id="rId4" Type="http://schemas.openxmlformats.org/officeDocument/2006/relationships/image" Target="../media/image65.wmf"/><Relationship Id="rId9" Type="http://schemas.openxmlformats.org/officeDocument/2006/relationships/oleObject" Target="../embeddings/oleObject71.bin"/></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68.wmf"/></Relationships>
</file>

<file path=ppt/slides/_rels/slide39.x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0.wmf"/><Relationship Id="rId11" Type="http://schemas.openxmlformats.org/officeDocument/2006/relationships/oleObject" Target="../embeddings/oleObject77.bin"/><Relationship Id="rId5" Type="http://schemas.openxmlformats.org/officeDocument/2006/relationships/oleObject" Target="../embeddings/oleObject74.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76.bin"/></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8.bin"/><Relationship Id="rId7" Type="http://schemas.openxmlformats.org/officeDocument/2006/relationships/oleObject" Target="../embeddings/oleObject80.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75.wmf"/><Relationship Id="rId5" Type="http://schemas.openxmlformats.org/officeDocument/2006/relationships/oleObject" Target="../embeddings/oleObject79.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81.bin"/></Relationships>
</file>

<file path=ppt/slides/_rels/slide43.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7.bin"/><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82.wmf"/><Relationship Id="rId2" Type="http://schemas.openxmlformats.org/officeDocument/2006/relationships/slideLayout" Target="../slideLayouts/slideLayout2.xml"/><Relationship Id="rId16" Type="http://schemas.openxmlformats.org/officeDocument/2006/relationships/image" Target="../media/image84.wmf"/><Relationship Id="rId1" Type="http://schemas.openxmlformats.org/officeDocument/2006/relationships/vmlDrawing" Target="../drawings/vmlDrawing22.vml"/><Relationship Id="rId6" Type="http://schemas.openxmlformats.org/officeDocument/2006/relationships/image" Target="../media/image79.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5.bin"/><Relationship Id="rId14" Type="http://schemas.openxmlformats.org/officeDocument/2006/relationships/image" Target="../media/image83.wmf"/></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a:t>
            </a:r>
            <a:r>
              <a:rPr lang="en-US" b="1" i="1">
                <a:solidFill>
                  <a:srgbClr val="1F497D"/>
                </a:solidFill>
              </a:rPr>
              <a:t>Estimating with </a:t>
            </a:r>
            <a:r>
              <a:rPr lang="en-US" b="1" i="1" dirty="0">
                <a:solidFill>
                  <a:srgbClr val="1F497D"/>
                </a:solidFill>
              </a:rPr>
              <a:t>Whole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768946"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(by one)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C00000"/>
                </a:solidFill>
              </a:rPr>
              <a:t>60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xfrm>
            <a:off x="443345" y="219712"/>
            <a:ext cx="8229600" cy="914400"/>
          </a:xfrm>
          <a:prstGeom prst="rect">
            <a:avLst/>
          </a:prstGeom>
        </p:spPr>
        <p:txBody>
          <a:bodyPr/>
          <a:lstStyle/>
          <a:p>
            <a:pPr eaLnBrk="1" hangingPunct="1"/>
            <a:r>
              <a:rPr lang="en-US" sz="320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C00000"/>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of jelly beans at a local candy store is filled with </a:t>
            </a:r>
            <a:r>
              <a:rPr lang="en-US" i="0" dirty="0">
                <a:solidFill>
                  <a:srgbClr val="0000FF"/>
                </a:solidFill>
              </a:rPr>
              <a:t>2709</a:t>
            </a:r>
            <a:r>
              <a:rPr lang="en-US" i="0" dirty="0">
                <a:solidFill>
                  <a:schemeClr val="tx1"/>
                </a:solidFill>
              </a:rPr>
              <a:t> jelly beans and put on display in the store window.  Round this value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(by one)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spid="_x0000_s73749" name="Equation" r:id="rId3" imgW="457677" imgH="793306" progId="Equation.DSMT4">
                  <p:embed/>
                </p:oleObj>
              </mc:Choice>
              <mc:Fallback>
                <p:oleObj name="Equation" r:id="rId3" imgW="457677" imgH="79330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To Estimate a Sum or Difference</a:t>
            </a:r>
          </a:p>
        </p:txBody>
      </p:sp>
      <p:sp>
        <p:nvSpPr>
          <p:cNvPr id="4" name="Content Placeholder 3"/>
          <p:cNvSpPr>
            <a:spLocks noGrp="1"/>
          </p:cNvSpPr>
          <p:nvPr>
            <p:ph idx="1"/>
          </p:nvPr>
        </p:nvSpPr>
        <p:spPr>
          <a:xfrm>
            <a:off x="457200" y="1280160"/>
            <a:ext cx="8229600" cy="2548390"/>
          </a:xfrm>
          <a:solidFill>
            <a:srgbClr val="FFFFCC"/>
          </a:solidFill>
          <a:ln w="28575">
            <a:solidFill>
              <a:srgbClr val="000000"/>
            </a:solidFill>
          </a:ln>
        </p:spPr>
        <p:txBody>
          <a:bodyPr>
            <a:spAutoFit/>
          </a:bodyPr>
          <a:lstStyle/>
          <a:p>
            <a:pPr marL="533400" indent="-533400" algn="ctr"/>
            <a:r>
              <a:rPr lang="en-US" b="1" dirty="0">
                <a:solidFill>
                  <a:srgbClr val="000000"/>
                </a:solidFill>
                <a:latin typeface="Calibri" pitchFamily="34" charset="0"/>
              </a:rPr>
              <a:t>Procedure</a:t>
            </a:r>
          </a:p>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Sums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the leftmost digit is not in the same place for all numbers.</a:t>
            </a: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spid="_x0000_s50198" name="Equation" r:id="rId3" imgW="863600" imgH="1422400" progId="Equation.DSMT4">
                  <p:embed/>
                </p:oleObj>
              </mc:Choice>
              <mc:Fallback>
                <p:oleObj name="Equation" r:id="rId3" imgW="863600" imgH="14224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sz="3200">
                <a:solidFill>
                  <a:schemeClr val="tx1"/>
                </a:solidFill>
              </a:rPr>
              <a:t>Example 4: Estimating a Sum of </a:t>
            </a:r>
            <a:br>
              <a:rPr lang="en-US" sz="3200">
                <a:solidFill>
                  <a:schemeClr val="tx1"/>
                </a:solidFill>
              </a:rPr>
            </a:br>
            <a:r>
              <a:rPr lang="en-US" sz="3200">
                <a:solidFill>
                  <a:schemeClr val="tx1"/>
                </a:solidFill>
              </a:rPr>
              <a:t>Whole Numbers (cont.)</a:t>
            </a:r>
          </a:p>
        </p:txBody>
      </p:sp>
      <p:sp>
        <p:nvSpPr>
          <p:cNvPr id="20483" name="Rectangle 3"/>
          <p:cNvSpPr>
            <a:spLocks noGrp="1"/>
          </p:cNvSpPr>
          <p:nvPr>
            <p:ph idx="1"/>
          </p:nvPr>
        </p:nvSpPr>
        <p:spPr>
          <a:xfrm>
            <a:off x="457200" y="1280160"/>
            <a:ext cx="8229600" cy="1384995"/>
          </a:xfrm>
          <a:prstGeom prst="rect">
            <a:avLst/>
          </a:prstGeom>
          <a:noFill/>
        </p:spPr>
        <p:txBody>
          <a:bodyPr>
            <a:spAutoFit/>
          </a:bodyPr>
          <a:lstStyle/>
          <a:p>
            <a:r>
              <a:rPr lang="en-US" dirty="0"/>
              <a:t>To estimate the sum, round each number to the place of the leftmost digit and then add these rounded numbers.</a:t>
            </a:r>
            <a:endParaRPr lang="en-US" i="0" dirty="0">
              <a:solidFill>
                <a:schemeClr val="tx1"/>
              </a:solidFill>
            </a:endParaRPr>
          </a:p>
        </p:txBody>
      </p:sp>
      <p:graphicFrame>
        <p:nvGraphicFramePr>
          <p:cNvPr id="70657" name="Object 4"/>
          <p:cNvGraphicFramePr>
            <a:graphicFrameLocks noChangeAspect="1"/>
          </p:cNvGraphicFramePr>
          <p:nvPr>
            <p:extLst>
              <p:ext uri="{D42A27DB-BD31-4B8C-83A1-F6EECF244321}">
                <p14:modId xmlns:p14="http://schemas.microsoft.com/office/powerpoint/2010/main" val="890967669"/>
              </p:ext>
            </p:extLst>
          </p:nvPr>
        </p:nvGraphicFramePr>
        <p:xfrm>
          <a:off x="1371600" y="2829580"/>
          <a:ext cx="863600" cy="1422400"/>
        </p:xfrm>
        <a:graphic>
          <a:graphicData uri="http://schemas.openxmlformats.org/presentationml/2006/ole">
            <mc:AlternateContent xmlns:mc="http://schemas.openxmlformats.org/markup-compatibility/2006">
              <mc:Choice xmlns:v="urn:schemas-microsoft-com:vml" Requires="v">
                <p:oleObj spid="_x0000_s70735" name="Equation" r:id="rId3" imgW="863600" imgH="1422400" progId="Equation.DSMT4">
                  <p:embed/>
                </p:oleObj>
              </mc:Choice>
              <mc:Fallback>
                <p:oleObj name="Equation" r:id="rId3" imgW="863600" imgH="1422400"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82958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7" name="Straight Arrow Connector 6"/>
          <p:cNvCxnSpPr/>
          <p:nvPr/>
        </p:nvCxnSpPr>
        <p:spPr>
          <a:xfrm rot="10800000">
            <a:off x="2705100" y="29661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51538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404878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35358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77878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33123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87098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43613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extLst>
              <p:ext uri="{D42A27DB-BD31-4B8C-83A1-F6EECF244321}">
                <p14:modId xmlns:p14="http://schemas.microsoft.com/office/powerpoint/2010/main" val="139829148"/>
              </p:ext>
            </p:extLst>
          </p:nvPr>
        </p:nvGraphicFramePr>
        <p:xfrm>
          <a:off x="4140200" y="2854980"/>
          <a:ext cx="381000" cy="292100"/>
        </p:xfrm>
        <a:graphic>
          <a:graphicData uri="http://schemas.openxmlformats.org/presentationml/2006/ole">
            <mc:AlternateContent xmlns:mc="http://schemas.openxmlformats.org/markup-compatibility/2006">
              <mc:Choice xmlns:v="urn:schemas-microsoft-com:vml" Requires="v">
                <p:oleObj spid="_x0000_s70736"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0200" y="285498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0" name="Object 4"/>
          <p:cNvGraphicFramePr>
            <a:graphicFrameLocks noChangeAspect="1"/>
          </p:cNvGraphicFramePr>
          <p:nvPr>
            <p:extLst>
              <p:ext uri="{D42A27DB-BD31-4B8C-83A1-F6EECF244321}">
                <p14:modId xmlns:p14="http://schemas.microsoft.com/office/powerpoint/2010/main" val="2286552847"/>
              </p:ext>
            </p:extLst>
          </p:nvPr>
        </p:nvGraphicFramePr>
        <p:xfrm>
          <a:off x="3962400" y="3362980"/>
          <a:ext cx="558800" cy="292100"/>
        </p:xfrm>
        <a:graphic>
          <a:graphicData uri="http://schemas.openxmlformats.org/presentationml/2006/ole">
            <mc:AlternateContent xmlns:mc="http://schemas.openxmlformats.org/markup-compatibility/2006">
              <mc:Choice xmlns:v="urn:schemas-microsoft-com:vml" Requires="v">
                <p:oleObj spid="_x0000_s70737" name="Equation" r:id="rId7" imgW="558558" imgH="291973" progId="Equation.DSMT4">
                  <p:embed/>
                </p:oleObj>
              </mc:Choice>
              <mc:Fallback>
                <p:oleObj name="Equation" r:id="rId7" imgW="558558" imgH="291973"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336298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1" name="Object 5"/>
          <p:cNvGraphicFramePr>
            <a:graphicFrameLocks noChangeAspect="1"/>
          </p:cNvGraphicFramePr>
          <p:nvPr>
            <p:extLst>
              <p:ext uri="{D42A27DB-BD31-4B8C-83A1-F6EECF244321}">
                <p14:modId xmlns:p14="http://schemas.microsoft.com/office/powerpoint/2010/main" val="52702060"/>
              </p:ext>
            </p:extLst>
          </p:nvPr>
        </p:nvGraphicFramePr>
        <p:xfrm>
          <a:off x="3657600" y="3858280"/>
          <a:ext cx="863600" cy="406400"/>
        </p:xfrm>
        <a:graphic>
          <a:graphicData uri="http://schemas.openxmlformats.org/presentationml/2006/ole">
            <mc:AlternateContent xmlns:mc="http://schemas.openxmlformats.org/markup-compatibility/2006">
              <mc:Choice xmlns:v="urn:schemas-microsoft-com:vml" Requires="v">
                <p:oleObj spid="_x0000_s70738" name="Equation" r:id="rId9" imgW="863225" imgH="406224" progId="Equation.DSMT4">
                  <p:embed/>
                </p:oleObj>
              </mc:Choice>
              <mc:Fallback>
                <p:oleObj name="Equation" r:id="rId9" imgW="863225" imgH="406224"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385828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knowing that the answer should be </a:t>
            </a:r>
          </a:p>
          <a:p>
            <a:pPr marL="463550" indent="-463550"/>
            <a:r>
              <a:rPr lang="en-US" dirty="0"/>
              <a:t>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sz="3200" dirty="0">
                <a:solidFill>
                  <a:schemeClr val="tx1"/>
                </a:solidFill>
              </a:rPr>
              <a:t>Example 4: Estimating a Sum of </a:t>
            </a:r>
            <a:br>
              <a:rPr lang="en-US" sz="3200" dirty="0">
                <a:solidFill>
                  <a:schemeClr val="tx1"/>
                </a:solidFill>
              </a:rPr>
            </a:br>
            <a:r>
              <a:rPr lang="en-US" sz="3200" dirty="0">
                <a:solidFill>
                  <a:schemeClr val="tx1"/>
                </a:solidFill>
              </a:rPr>
              <a:t>Whole Numbers (cont.)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spid="_x0000_s2147" name="Equation" r:id="rId3" imgW="863600" imgH="1422400" progId="Equation.DSMT4">
                  <p:embed/>
                </p:oleObj>
              </mc:Choice>
              <mc:Fallback>
                <p:oleObj name="Equation" r:id="rId3" imgW="863600" imgH="1422400" progId="Equation.DSMT4">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spid="_x0000_s2148" name="Equation" r:id="rId5" imgW="190500" imgH="279400" progId="Equation.DSMT4">
                  <p:embed/>
                </p:oleObj>
              </mc:Choice>
              <mc:Fallback>
                <p:oleObj name="Equation" r:id="rId5" imgW="190500" imgH="279400" progId="Equation.DSMT4">
                  <p:embed/>
                  <p:pic>
                    <p:nvPicPr>
                      <p:cNvPr id="0"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spid="_x0000_s2149" name="Equation" r:id="rId7" imgW="215806" imgH="279279" progId="Equation.DSMT4">
                  <p:embed/>
                </p:oleObj>
              </mc:Choice>
              <mc:Fallback>
                <p:oleObj name="Equation" r:id="rId7" imgW="215806" imgH="279279" progId="Equation.DSMT4">
                  <p:embed/>
                  <p:pic>
                    <p:nvPicPr>
                      <p:cNvPr id="0" name="Picture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spid="_x0000_s2150" name="Equation" r:id="rId9" imgW="203112" imgH="291973" progId="Equation.DSMT4">
                  <p:embed/>
                </p:oleObj>
              </mc:Choice>
              <mc:Fallback>
                <p:oleObj name="Equation" r:id="rId9" imgW="203112" imgH="291973" progId="Equation.DSMT4">
                  <p:embed/>
                  <p:pic>
                    <p:nvPicPr>
                      <p:cNvPr id="0" name="Picture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spid="_x0000_s2151" name="Equation" r:id="rId11" imgW="215713" imgH="291847" progId="Equation.DSMT4">
                  <p:embed/>
                </p:oleObj>
              </mc:Choice>
              <mc:Fallback>
                <p:oleObj name="Equation" r:id="rId11" imgW="215713" imgH="291847" progId="Equation.DSMT4">
                  <p:embed/>
                  <p:pic>
                    <p:nvPicPr>
                      <p:cNvPr id="0" name="Picture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 </a:t>
            </a:r>
            <a:br>
              <a:rPr lang="en-US" dirty="0">
                <a:solidFill>
                  <a:schemeClr val="tx1"/>
                </a:solidFill>
              </a:rPr>
            </a:br>
            <a:r>
              <a:rPr lang="en-US" dirty="0">
                <a:solidFill>
                  <a:schemeClr val="tx1"/>
                </a:solidFill>
              </a:rPr>
              <a:t>Sum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sum.</a:t>
            </a:r>
          </a:p>
        </p:txBody>
      </p:sp>
      <p:graphicFrame>
        <p:nvGraphicFramePr>
          <p:cNvPr id="51203" name="Object 4"/>
          <p:cNvGraphicFramePr>
            <a:graphicFrameLocks noChangeAspect="1"/>
          </p:cNvGraphicFramePr>
          <p:nvPr>
            <p:extLst>
              <p:ext uri="{D42A27DB-BD31-4B8C-83A1-F6EECF244321}">
                <p14:modId xmlns:p14="http://schemas.microsoft.com/office/powerpoint/2010/main" val="1676485493"/>
              </p:ext>
            </p:extLst>
          </p:nvPr>
        </p:nvGraphicFramePr>
        <p:xfrm>
          <a:off x="4178300" y="2057400"/>
          <a:ext cx="850900" cy="1511300"/>
        </p:xfrm>
        <a:graphic>
          <a:graphicData uri="http://schemas.openxmlformats.org/presentationml/2006/ole">
            <mc:AlternateContent xmlns:mc="http://schemas.openxmlformats.org/markup-compatibility/2006">
              <mc:Choice xmlns:v="urn:schemas-microsoft-com:vml" Requires="v">
                <p:oleObj spid="_x0000_s51223" name="Equation" r:id="rId3" imgW="850900" imgH="1511300" progId="Equation.DSMT4">
                  <p:embed/>
                </p:oleObj>
              </mc:Choice>
              <mc:Fallback>
                <p:oleObj name="Equation" r:id="rId3" imgW="850900" imgH="15113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spid="_x0000_s72744" name="Equation" r:id="rId3" imgW="850900" imgH="1435100" progId="Equation.DSMT4">
                  <p:embed/>
                </p:oleObj>
              </mc:Choice>
              <mc:Fallback>
                <p:oleObj name="Equation" r:id="rId3" imgW="850900" imgH="14351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sp>
        <p:nvSpPr>
          <p:cNvPr id="23555" name="Rectangle 3"/>
          <p:cNvSpPr>
            <a:spLocks noGrp="1"/>
          </p:cNvSpPr>
          <p:nvPr>
            <p:ph idx="1"/>
          </p:nvPr>
        </p:nvSpPr>
        <p:spPr>
          <a:xfrm>
            <a:off x="457200" y="1280160"/>
            <a:ext cx="8229600" cy="1902059"/>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the place of the leftmost digit and adding these rounded numbers.</a:t>
            </a:r>
          </a:p>
        </p:txBody>
      </p:sp>
      <p:sp>
        <p:nvSpPr>
          <p:cNvPr id="223237" name="Rectangle 5"/>
          <p:cNvSpPr>
            <a:spLocks noChangeArrowheads="1"/>
          </p:cNvSpPr>
          <p:nvPr/>
        </p:nvSpPr>
        <p:spPr bwMode="auto">
          <a:xfrm>
            <a:off x="4198932" y="427606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spid="_x0000_s72745" name="Equation" r:id="rId5" imgW="850900" imgH="1511300" progId="Equation.DSMT4">
                  <p:embed/>
                </p:oleObj>
              </mc:Choice>
              <mc:Fallback>
                <p:oleObj name="Equation" r:id="rId5" imgW="850900" imgH="15113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2726900"/>
          </a:xfrm>
          <a:prstGeom prst="rect">
            <a:avLst/>
          </a:prstGeom>
        </p:spPr>
        <p:txBody>
          <a:bodyPr>
            <a:spAutoFit/>
          </a:bodyPr>
          <a:lstStyle/>
          <a:p>
            <a:pPr marL="339725" indent="-339725" eaLnBrk="1" hangingPunct="1">
              <a:spcAft>
                <a:spcPts val="1200"/>
              </a:spcAft>
              <a:buFont typeface="Courier New" pitchFamily="49" charset="0"/>
              <a:buChar char="o"/>
            </a:pPr>
            <a:r>
              <a:rPr lang="en-US" i="0" dirty="0">
                <a:solidFill>
                  <a:schemeClr val="tx1"/>
                </a:solidFill>
              </a:rPr>
              <a:t>Round whole numbers.</a:t>
            </a:r>
          </a:p>
          <a:p>
            <a:pPr marL="339725" indent="-339725" eaLnBrk="1" hangingPunct="1">
              <a:spcAft>
                <a:spcPts val="1200"/>
              </a:spcAft>
              <a:buFont typeface="Courier New" pitchFamily="49" charset="0"/>
              <a:buChar char="o"/>
            </a:pPr>
            <a:r>
              <a:rPr lang="en-US" i="0" dirty="0">
                <a:solidFill>
                  <a:schemeClr val="tx1"/>
                </a:solidFill>
              </a:rPr>
              <a:t>Estimate sums and differences by using rounded numbers.</a:t>
            </a:r>
          </a:p>
          <a:p>
            <a:pPr marL="339725" indent="-339725" eaLnBrk="1" hangingPunct="1">
              <a:spcAft>
                <a:spcPts val="1200"/>
              </a:spcAft>
              <a:buFont typeface="Courier New" pitchFamily="49" charset="0"/>
              <a:buChar char="o"/>
            </a:pPr>
            <a:r>
              <a:rPr lang="en-US" i="0" dirty="0">
                <a:solidFill>
                  <a:schemeClr val="tx1"/>
                </a:solidFill>
              </a:rPr>
              <a:t>Estimate products and quotients by using rounded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5: Estimating a Sum of Whole Numbers (cont.)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spid="_x0000_s4118" name="Equation" r:id="rId3" imgW="825500" imgH="2120900" progId="Equation.DSMT4">
                  <p:embed/>
                </p:oleObj>
              </mc:Choice>
              <mc:Fallback>
                <p:oleObj name="Equation" r:id="rId3" imgW="825500" imgH="2120900" progId="Equation.DSMT4">
                  <p:embed/>
                  <p:pic>
                    <p:nvPicPr>
                      <p:cNvPr id="0" name="Picture 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Round each number to the place of the leftmost digit and subtract using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spid="_x0000_s5201" name="Equation" r:id="rId3" imgW="800100" imgH="876300" progId="Equation.DSMT4">
                  <p:embed/>
                </p:oleObj>
              </mc:Choice>
              <mc:Fallback>
                <p:oleObj name="Equation" r:id="rId3" imgW="800100" imgH="876300" progId="Equation.DSMT4">
                  <p:embed/>
                  <p:pic>
                    <p:nvPicPr>
                      <p:cNvPr id="0" name="Picture 20"/>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4"/>
          <p:cNvGraphicFramePr>
            <a:graphicFrameLocks noChangeAspect="1"/>
          </p:cNvGraphicFramePr>
          <p:nvPr/>
        </p:nvGraphicFramePr>
        <p:xfrm>
          <a:off x="1600200" y="4419600"/>
          <a:ext cx="787400" cy="862013"/>
        </p:xfrm>
        <a:graphic>
          <a:graphicData uri="http://schemas.openxmlformats.org/presentationml/2006/ole">
            <mc:AlternateContent xmlns:mc="http://schemas.openxmlformats.org/markup-compatibility/2006">
              <mc:Choice xmlns:v="urn:schemas-microsoft-com:vml" Requires="v">
                <p:oleObj spid="_x0000_s5202" name="Equation" r:id="rId5" imgW="800100" imgH="876300" progId="Equation.DSMT4">
                  <p:embed/>
                </p:oleObj>
              </mc:Choice>
              <mc:Fallback>
                <p:oleObj name="Equation" r:id="rId5" imgW="800100" imgH="87630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44196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Arrow Connector 8"/>
          <p:cNvCxnSpPr/>
          <p:nvPr/>
        </p:nvCxnSpPr>
        <p:spPr>
          <a:xfrm rot="10800000">
            <a:off x="2659040" y="454094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00827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27208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341542"/>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4876800"/>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352686"/>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nvGraphicFramePr>
        <p:xfrm>
          <a:off x="3759200" y="4445000"/>
          <a:ext cx="736600" cy="292100"/>
        </p:xfrm>
        <a:graphic>
          <a:graphicData uri="http://schemas.openxmlformats.org/presentationml/2006/ole">
            <mc:AlternateContent xmlns:mc="http://schemas.openxmlformats.org/markup-compatibility/2006">
              <mc:Choice xmlns:v="urn:schemas-microsoft-com:vml" Requires="v">
                <p:oleObj spid="_x0000_s5203" name="Equation" r:id="rId6" imgW="736600" imgH="292100" progId="Equation.DSMT4">
                  <p:embed/>
                </p:oleObj>
              </mc:Choice>
              <mc:Fallback>
                <p:oleObj name="Equation" r:id="rId6" imgW="736600" imgH="292100" progId="Equation.DSMT4">
                  <p:embed/>
                  <p:pic>
                    <p:nvPicPr>
                      <p:cNvPr id="0" name="Picture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9200" y="44450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517900" y="4826000"/>
          <a:ext cx="977900" cy="495300"/>
        </p:xfrm>
        <a:graphic>
          <a:graphicData uri="http://schemas.openxmlformats.org/presentationml/2006/ole">
            <mc:AlternateContent xmlns:mc="http://schemas.openxmlformats.org/markup-compatibility/2006">
              <mc:Choice xmlns:v="urn:schemas-microsoft-com:vml" Requires="v">
                <p:oleObj spid="_x0000_s5204" name="Equation" r:id="rId8" imgW="977476" imgH="495085" progId="Equation.DSMT4">
                  <p:embed/>
                </p:oleObj>
              </mc:Choice>
              <mc:Fallback>
                <p:oleObj name="Equation" r:id="rId8" imgW="977476" imgH="495085"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7900" y="48260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2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1"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a:solidFill>
                  <a:schemeClr val="tx1"/>
                </a:solidFill>
              </a:rPr>
              <a:t>Example 6: Estimating a Difference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we find the difference, keeping in mind that the</a:t>
            </a:r>
          </a:p>
          <a:p>
            <a:pPr marL="457200" indent="-457200"/>
            <a:r>
              <a:rPr lang="en-US" sz="2800" dirty="0"/>
              <a:t>difference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spid="_x0000_s6323" name="Equation" r:id="rId3" imgW="2247900" imgH="952500" progId="Equation.DSMT4">
                  <p:embed/>
                </p:oleObj>
              </mc:Choice>
              <mc:Fallback>
                <p:oleObj name="Equation" r:id="rId3" imgW="2247900" imgH="952500"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spid="_x0000_s6324" name="Equation" r:id="rId5" imgW="203112" imgH="291973" progId="Equation.DSMT4">
                  <p:embed/>
                </p:oleObj>
              </mc:Choice>
              <mc:Fallback>
                <p:oleObj name="Equation" r:id="rId5" imgW="203112" imgH="291973"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spid="_x0000_s6325" name="Equation" r:id="rId7" imgW="215713" imgH="291847" progId="Equation.DSMT4">
                  <p:embed/>
                </p:oleObj>
              </mc:Choice>
              <mc:Fallback>
                <p:oleObj name="Equation" r:id="rId7" imgW="215713" imgH="291847"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spid="_x0000_s6326" name="Equation" r:id="rId9" imgW="203112" imgH="291973" progId="Equation.DSMT4">
                  <p:embed/>
                </p:oleObj>
              </mc:Choice>
              <mc:Fallback>
                <p:oleObj name="Equation" r:id="rId9" imgW="203112" imgH="291973" progId="Equation.DSMT4">
                  <p:embed/>
                  <p:pic>
                    <p:nvPicPr>
                      <p:cNvPr id="0" name="Picture 4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spid="_x0000_s6327" name="Equation" r:id="rId11" imgW="190500" imgH="279400" progId="Equation.DSMT4">
                  <p:embed/>
                </p:oleObj>
              </mc:Choice>
              <mc:Fallback>
                <p:oleObj name="Equation" r:id="rId11" imgW="190500" imgH="279400" progId="Equation.DSMT4">
                  <p:embed/>
                  <p:pic>
                    <p:nvPicPr>
                      <p:cNvPr id="0" name="Picture 4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spid="_x0000_s6328" name="Equation" r:id="rId13" imgW="139639" imgH="190417" progId="Equation.DSMT4">
                  <p:embed/>
                </p:oleObj>
              </mc:Choice>
              <mc:Fallback>
                <p:oleObj name="Equation" r:id="rId13" imgW="139639" imgH="190417" progId="Equation.DSMT4">
                  <p:embed/>
                  <p:pic>
                    <p:nvPicPr>
                      <p:cNvPr id="0" name="Picture 4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spid="_x0000_s6329" name="Equation" r:id="rId15" imgW="241200" imgH="190440" progId="Equation.DSMT4">
                  <p:embed/>
                </p:oleObj>
              </mc:Choice>
              <mc:Fallback>
                <p:oleObj name="Equation" r:id="rId15" imgW="241200" imgH="190440" progId="Equation.DSMT4">
                  <p:embed/>
                  <p:pic>
                    <p:nvPicPr>
                      <p:cNvPr id="0" name="Picture 4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spid="_x0000_s6330" name="Equation" r:id="rId17" imgW="139639" imgH="190417" progId="Equation.DSMT4">
                  <p:embed/>
                </p:oleObj>
              </mc:Choice>
              <mc:Fallback>
                <p:oleObj name="Equation" r:id="rId17" imgW="139639" imgH="190417" progId="Equation.DSMT4">
                  <p:embed/>
                  <p:pic>
                    <p:nvPicPr>
                      <p:cNvPr id="0" name="Picture 5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spid="_x0000_s6331" name="Equation" r:id="rId19" imgW="241200" imgH="203040" progId="Equation.DSMT4">
                  <p:embed/>
                </p:oleObj>
              </mc:Choice>
              <mc:Fallback>
                <p:oleObj name="Equation" r:id="rId19" imgW="241200" imgH="203040" progId="Equation.DSMT4">
                  <p:embed/>
                  <p:pic>
                    <p:nvPicPr>
                      <p:cNvPr id="0" name="Picture 5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normAutofit fontScale="90000"/>
          </a:bodyPr>
          <a:lstStyle/>
          <a:p>
            <a:pPr eaLnBrk="1" hangingPunct="1"/>
            <a:r>
              <a:rPr lang="en-US" sz="3200" dirty="0">
                <a:solidFill>
                  <a:schemeClr val="tx1"/>
                </a:solidFill>
              </a:rPr>
              <a:t>Example 7: Application: Estimating Differences of  </a:t>
            </a:r>
            <a:br>
              <a:rPr lang="en-US" sz="3200" dirty="0">
                <a:solidFill>
                  <a:schemeClr val="tx1"/>
                </a:solidFill>
              </a:rPr>
            </a:br>
            <a:r>
              <a:rPr lang="en-US" sz="3200" dirty="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a:solidFill>
                  <a:schemeClr val="tx1"/>
                </a:solidFill>
              </a:rPr>
              <a:t>Example 7: Estimating a Difference of </a:t>
            </a:r>
            <a:br>
              <a:rPr lang="en-US" sz="3200">
                <a:solidFill>
                  <a:schemeClr val="tx1"/>
                </a:solidFill>
              </a:rPr>
            </a:br>
            <a:r>
              <a:rPr lang="en-US" sz="320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spid="_x0000_s7280" name="Equation" r:id="rId3" imgW="888614" imgH="406224" progId="Equation.DSMT4">
                  <p:embed/>
                </p:oleObj>
              </mc:Choice>
              <mc:Fallback>
                <p:oleObj name="Equation" r:id="rId3" imgW="888614" imgH="406224"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spid="_x0000_s7281" name="Equation" r:id="rId5" imgW="952200" imgH="952200" progId="Equation.DSMT4">
                  <p:embed/>
                </p:oleObj>
              </mc:Choice>
              <mc:Fallback>
                <p:oleObj name="Equation" r:id="rId5" imgW="952200" imgH="95220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119957858"/>
              </p:ext>
            </p:extLst>
          </p:nvPr>
        </p:nvGraphicFramePr>
        <p:xfrm>
          <a:off x="1638300" y="1435100"/>
          <a:ext cx="800100" cy="876300"/>
        </p:xfrm>
        <a:graphic>
          <a:graphicData uri="http://schemas.openxmlformats.org/presentationml/2006/ole">
            <mc:AlternateContent xmlns:mc="http://schemas.openxmlformats.org/markup-compatibility/2006">
              <mc:Choice xmlns:v="urn:schemas-microsoft-com:vml" Requires="v">
                <p:oleObj spid="_x0000_s7282" name="Equation" r:id="rId7" imgW="800100" imgH="876300" progId="Equation.DSMT4">
                  <p:embed/>
                </p:oleObj>
              </mc:Choice>
              <mc:Fallback>
                <p:oleObj name="Equation" r:id="rId7" imgW="800100" imgH="87630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8300" y="1435100"/>
                        <a:ext cx="80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spid="_x0000_s7283" name="Equation" r:id="rId9" imgW="748975" imgH="291973" progId="Equation.DSMT4">
                  <p:embed/>
                </p:oleObj>
              </mc:Choice>
              <mc:Fallback>
                <p:oleObj name="Equation" r:id="rId9" imgW="748975" imgH="291973"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spid="_x0000_s7284" name="Equation" r:id="rId11" imgW="241200" imgH="203040" progId="Equation.DSMT4">
                  <p:embed/>
                </p:oleObj>
              </mc:Choice>
              <mc:Fallback>
                <p:oleObj name="Equation" r:id="rId11" imgW="241200" imgH="20304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spid="_x0000_s7285" name="Equation" r:id="rId13" imgW="139680" imgH="203040" progId="Equation.DSMT4">
                  <p:embed/>
                </p:oleObj>
              </mc:Choice>
              <mc:Fallback>
                <p:oleObj name="Equation" r:id="rId13" imgW="139680" imgH="20304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Estimating Sums and Differences</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4056495"/>
          </a:xfrm>
          <a:prstGeom prst="rect">
            <a:avLst/>
          </a:prstGeom>
          <a:noFill/>
          <a:ln w="28575">
            <a:solidFill>
              <a:srgbClr val="FF0000"/>
            </a:solidFill>
          </a:ln>
        </p:spPr>
        <p:txBody>
          <a:bodyPr>
            <a:spAutoFit/>
          </a:bodyPr>
          <a:lstStyle/>
          <a:p>
            <a:pPr marL="533400" indent="-533400" algn="ctr">
              <a:tabLst>
                <a:tab pos="3890963" algn="l"/>
              </a:tabLst>
            </a:pPr>
            <a:r>
              <a:rPr lang="en-US" b="1" dirty="0">
                <a:solidFill>
                  <a:srgbClr val="000000"/>
                </a:solidFill>
              </a:rPr>
              <a:t>CAUTION</a:t>
            </a:r>
            <a:endParaRPr lang="en-US" b="1" i="0" dirty="0">
              <a:solidFill>
                <a:srgbClr val="000000"/>
              </a:solidFill>
            </a:endParaRPr>
          </a:p>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To Estimate a Product</a:t>
            </a:r>
          </a:p>
        </p:txBody>
      </p:sp>
      <p:sp>
        <p:nvSpPr>
          <p:cNvPr id="29699" name="TextBox 3"/>
          <p:cNvSpPr>
            <a:spLocks noGrp="1" noChangeArrowheads="1"/>
          </p:cNvSpPr>
          <p:nvPr>
            <p:ph idx="1"/>
          </p:nvPr>
        </p:nvSpPr>
        <p:spPr>
          <a:xfrm>
            <a:off x="457200" y="1280160"/>
            <a:ext cx="8229600" cy="198823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tabLst>
                <a:tab pos="3890963" algn="l"/>
              </a:tabLst>
            </a:pPr>
            <a:r>
              <a:rPr lang="en-US" b="1" i="0" dirty="0">
                <a:solidFill>
                  <a:srgbClr val="000000"/>
                </a:solidFill>
              </a:rPr>
              <a:t>Procedure</a:t>
            </a:r>
          </a:p>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spid="_x0000_s74831" name="Equation" r:id="rId3" imgW="698197" imgH="901309" progId="Equation.DSMT4">
                  <p:embed/>
                </p:oleObj>
              </mc:Choice>
              <mc:Fallback>
                <p:oleObj name="Equation" r:id="rId3" imgW="698197" imgH="901309"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spid="_x0000_s74832" name="Equation" r:id="rId5" imgW="431613" imgH="291973" progId="Equation.DSMT4">
                  <p:embed/>
                </p:oleObj>
              </mc:Choice>
              <mc:Fallback>
                <p:oleObj name="Equation" r:id="rId5" imgW="431613"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spid="_x0000_s74833" name="Equation" r:id="rId7" imgW="710891" imgH="406224" progId="Equation.DSMT4">
                  <p:embed/>
                </p:oleObj>
              </mc:Choice>
              <mc:Fallback>
                <p:oleObj name="Equation" r:id="rId7" imgW="710891" imgH="406224"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spid="_x0000_s74834" name="Equation" r:id="rId9" imgW="698197" imgH="901309" progId="Equation.DSMT4">
                  <p:embed/>
                </p:oleObj>
              </mc:Choice>
              <mc:Fallback>
                <p:oleObj name="Equation" r:id="rId9" imgW="698197" imgH="901309"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84792" y="3962400"/>
            <a:ext cx="1095172" cy="523220"/>
          </a:xfrm>
          <a:prstGeom prst="rect">
            <a:avLst/>
          </a:prstGeom>
        </p:spPr>
        <p:txBody>
          <a:bodyPr wrap="none">
            <a:spAutoFit/>
          </a:bodyPr>
          <a:lstStyle/>
          <a:p>
            <a:r>
              <a:rPr lang="en-US" sz="2800" dirty="0">
                <a:solidFill>
                  <a:srgbClr val="000099"/>
                </a:solidFill>
                <a:latin typeface="+mj-lt"/>
              </a:rPr>
              <a:t>+</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spid="_x0000_s8216" name="Equation" r:id="rId3" imgW="622030" imgH="977476" progId="Equation.DSMT4">
                  <p:embed/>
                </p:oleObj>
              </mc:Choice>
              <mc:Fallback>
                <p:oleObj name="Equation" r:id="rId3" imgW="622030" imgH="977476"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Rounding </a:t>
            </a:r>
            <a:r>
              <a:rPr lang="en-US" sz="3200" dirty="0">
                <a:solidFill>
                  <a:schemeClr val="accent1"/>
                </a:solidFill>
              </a:rPr>
              <a:t>Numbers</a:t>
            </a:r>
          </a:p>
        </p:txBody>
      </p:sp>
      <p:sp>
        <p:nvSpPr>
          <p:cNvPr id="6147" name="TextBox 3"/>
          <p:cNvSpPr>
            <a:spLocks noGrp="1" noChangeArrowheads="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pPr>
            <a:r>
              <a:rPr lang="en-US" b="1" i="0" dirty="0">
                <a:solidFill>
                  <a:srgbClr val="000000"/>
                </a:solidFill>
              </a:rPr>
              <a:t>Definition</a:t>
            </a:r>
          </a:p>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r>
              <a:rPr lang="en-US" sz="3200" dirty="0">
                <a:solidFill>
                  <a:schemeClr val="tx1"/>
                </a:solidFill>
              </a:rPr>
              <a:t>Example 9: </a:t>
            </a:r>
            <a:r>
              <a:rPr lang="en-US" dirty="0">
                <a:solidFill>
                  <a:schemeClr val="tx1"/>
                </a:solidFill>
              </a:rPr>
              <a:t>Application: Estimating </a:t>
            </a:r>
            <a:r>
              <a:rPr lang="en-US" sz="3200" dirty="0">
                <a:solidFill>
                  <a:schemeClr val="tx1"/>
                </a:solidFill>
              </a:rPr>
              <a:t>Products of </a:t>
            </a:r>
            <a:br>
              <a:rPr lang="en-US" sz="3200" dirty="0">
                <a:solidFill>
                  <a:schemeClr val="tx1"/>
                </a:solidFill>
              </a:rPr>
            </a:br>
            <a:r>
              <a:rPr lang="en-US" sz="3200" dirty="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extLst>
              <p:ext uri="{D42A27DB-BD31-4B8C-83A1-F6EECF244321}">
                <p14:modId xmlns:p14="http://schemas.microsoft.com/office/powerpoint/2010/main" val="977305532"/>
              </p:ext>
            </p:extLst>
          </p:nvPr>
        </p:nvGraphicFramePr>
        <p:xfrm>
          <a:off x="1627188" y="2136775"/>
          <a:ext cx="736600" cy="1000125"/>
        </p:xfrm>
        <a:graphic>
          <a:graphicData uri="http://schemas.openxmlformats.org/presentationml/2006/ole">
            <mc:AlternateContent xmlns:mc="http://schemas.openxmlformats.org/markup-compatibility/2006">
              <mc:Choice xmlns:v="urn:schemas-microsoft-com:vml" Requires="v">
                <p:oleObj spid="_x0000_s76859" name="Equation" r:id="rId3" imgW="749160" imgH="1015920" progId="Equation.DSMT4">
                  <p:embed/>
                </p:oleObj>
              </mc:Choice>
              <mc:Fallback>
                <p:oleObj name="Equation" r:id="rId3" imgW="749160" imgH="1015920" progId="Equation.DSMT4">
                  <p:embed/>
                  <p:pic>
                    <p:nvPicPr>
                      <p:cNvPr id="0" name="Picture 13"/>
                      <p:cNvPicPr>
                        <a:picLocks noChangeAspect="1" noChangeArrowheads="1"/>
                      </p:cNvPicPr>
                      <p:nvPr/>
                    </p:nvPicPr>
                    <p:blipFill>
                      <a:blip r:embed="rId4"/>
                      <a:srcRect/>
                      <a:stretch>
                        <a:fillRect/>
                      </a:stretch>
                    </p:blipFill>
                    <p:spPr bwMode="auto">
                      <a:xfrm>
                        <a:off x="1627188" y="2136775"/>
                        <a:ext cx="7366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486150" y="2647950"/>
          <a:ext cx="1000125" cy="400050"/>
        </p:xfrm>
        <a:graphic>
          <a:graphicData uri="http://schemas.openxmlformats.org/presentationml/2006/ole">
            <mc:AlternateContent xmlns:mc="http://schemas.openxmlformats.org/markup-compatibility/2006">
              <mc:Choice xmlns:v="urn:schemas-microsoft-com:vml" Requires="v">
                <p:oleObj spid="_x0000_s76860" name="Equation" r:id="rId5" imgW="1015559" imgH="406224" progId="Equation.DSMT4">
                  <p:embed/>
                </p:oleObj>
              </mc:Choice>
              <mc:Fallback>
                <p:oleObj name="Equation" r:id="rId5" imgW="1015559" imgH="406224"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86150" y="2647950"/>
                        <a:ext cx="1000125"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218589" y="30581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extLst>
              <p:ext uri="{D42A27DB-BD31-4B8C-83A1-F6EECF244321}">
                <p14:modId xmlns:p14="http://schemas.microsoft.com/office/powerpoint/2010/main" val="1156817037"/>
              </p:ext>
            </p:extLst>
          </p:nvPr>
        </p:nvGraphicFramePr>
        <p:xfrm>
          <a:off x="3692980" y="2117725"/>
          <a:ext cx="825500" cy="419100"/>
        </p:xfrm>
        <a:graphic>
          <a:graphicData uri="http://schemas.openxmlformats.org/presentationml/2006/ole">
            <mc:AlternateContent xmlns:mc="http://schemas.openxmlformats.org/markup-compatibility/2006">
              <mc:Choice xmlns:v="urn:schemas-microsoft-com:vml" Requires="v">
                <p:oleObj spid="_x0000_s76861" name="Equation" r:id="rId7" imgW="825480" imgH="419040" progId="Equation.DSMT4">
                  <p:embed/>
                </p:oleObj>
              </mc:Choice>
              <mc:Fallback>
                <p:oleObj name="Equation" r:id="rId7" imgW="825480" imgH="419040" progId="Equation.DSMT4">
                  <p:embed/>
                  <p:pic>
                    <p:nvPicPr>
                      <p:cNvPr id="0" name="Picture 15"/>
                      <p:cNvPicPr>
                        <a:picLocks noChangeAspect="1" noChangeArrowheads="1"/>
                      </p:cNvPicPr>
                      <p:nvPr/>
                    </p:nvPicPr>
                    <p:blipFill>
                      <a:blip r:embed="rId8"/>
                      <a:srcRect/>
                      <a:stretch>
                        <a:fillRect/>
                      </a:stretch>
                    </p:blipFill>
                    <p:spPr bwMode="auto">
                      <a:xfrm>
                        <a:off x="3692980" y="2117725"/>
                        <a:ext cx="825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a:solidFill>
                  <a:schemeClr val="tx1"/>
                </a:solidFill>
              </a:rPr>
              <a:t>Example 9: Estimating Products of </a:t>
            </a:r>
            <a:br>
              <a:rPr lang="en-US" sz="3200">
                <a:solidFill>
                  <a:schemeClr val="tx1"/>
                </a:solidFill>
              </a:rPr>
            </a:br>
            <a:r>
              <a:rPr lang="en-US" sz="3200">
                <a:solidFill>
                  <a:schemeClr val="tx1"/>
                </a:solidFill>
              </a:rPr>
              <a:t>Whole Numbers (cont.)</a:t>
            </a:r>
          </a:p>
        </p:txBody>
      </p:sp>
      <p:graphicFrame>
        <p:nvGraphicFramePr>
          <p:cNvPr id="6" name="Object 4"/>
          <p:cNvGraphicFramePr>
            <a:graphicFrameLocks noChangeAspect="1"/>
          </p:cNvGraphicFramePr>
          <p:nvPr>
            <p:extLst>
              <p:ext uri="{D42A27DB-BD31-4B8C-83A1-F6EECF244321}">
                <p14:modId xmlns:p14="http://schemas.microsoft.com/office/powerpoint/2010/main" val="426775137"/>
              </p:ext>
            </p:extLst>
          </p:nvPr>
        </p:nvGraphicFramePr>
        <p:xfrm>
          <a:off x="4038600" y="2030413"/>
          <a:ext cx="774700" cy="1000125"/>
        </p:xfrm>
        <a:graphic>
          <a:graphicData uri="http://schemas.openxmlformats.org/presentationml/2006/ole">
            <mc:AlternateContent xmlns:mc="http://schemas.openxmlformats.org/markup-compatibility/2006">
              <mc:Choice xmlns:v="urn:schemas-microsoft-com:vml" Requires="v">
                <p:oleObj spid="_x0000_s9239" name="Equation" r:id="rId3" imgW="787320" imgH="1015920" progId="Equation.DSMT4">
                  <p:embed/>
                </p:oleObj>
              </mc:Choice>
              <mc:Fallback>
                <p:oleObj name="Equation" r:id="rId3" imgW="787320" imgH="1015920" progId="Equation.DSMT4">
                  <p:embed/>
                  <p:pic>
                    <p:nvPicPr>
                      <p:cNvPr id="0" name="Picture 7"/>
                      <p:cNvPicPr>
                        <a:picLocks noChangeAspect="1" noChangeArrowheads="1"/>
                      </p:cNvPicPr>
                      <p:nvPr/>
                    </p:nvPicPr>
                    <p:blipFill>
                      <a:blip r:embed="rId4"/>
                      <a:srcRect/>
                      <a:stretch>
                        <a:fillRect/>
                      </a:stretch>
                    </p:blipFill>
                    <p:spPr bwMode="auto">
                      <a:xfrm>
                        <a:off x="4038600" y="2030413"/>
                        <a:ext cx="7747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4173403"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549788" y="3421972"/>
            <a:ext cx="1359668" cy="523220"/>
          </a:xfrm>
          <a:prstGeom prst="rect">
            <a:avLst/>
          </a:prstGeom>
        </p:spPr>
        <p:txBody>
          <a:bodyPr wrap="none">
            <a:spAutoFit/>
          </a:bodyPr>
          <a:lstStyle/>
          <a:p>
            <a:r>
              <a:rPr lang="en-US" sz="2800" dirty="0">
                <a:solidFill>
                  <a:srgbClr val="000099"/>
                </a:solidFill>
                <a:latin typeface="+mj-lt"/>
              </a:rPr>
              <a:t>+</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581400"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642852" y="3967660"/>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To Estimate a Quotient</a:t>
            </a:r>
          </a:p>
        </p:txBody>
      </p:sp>
      <p:sp>
        <p:nvSpPr>
          <p:cNvPr id="35843" name="Rectangle 3"/>
          <p:cNvSpPr>
            <a:spLocks noGrp="1"/>
          </p:cNvSpPr>
          <p:nvPr>
            <p:ph idx="1"/>
          </p:nvPr>
        </p:nvSpPr>
        <p:spPr>
          <a:xfrm>
            <a:off x="457200" y="1280160"/>
            <a:ext cx="8229600" cy="2979277"/>
          </a:xfrm>
          <a:prstGeom prst="rect">
            <a:avLst/>
          </a:prstGeom>
          <a:solidFill>
            <a:srgbClr val="FFFFCC"/>
          </a:solidFill>
          <a:ln w="28575">
            <a:solidFill>
              <a:srgbClr val="000000"/>
            </a:solidFill>
          </a:ln>
        </p:spPr>
        <p:txBody>
          <a:bodyPr>
            <a:spAutoFit/>
          </a:bodyPr>
          <a:lstStyle/>
          <a:p>
            <a:pPr marL="533400" indent="-533400" algn="ctr" eaLnBrk="1" hangingPunct="1">
              <a:buFont typeface="Courier New" pitchFamily="49" charset="0"/>
              <a:buNone/>
            </a:pPr>
            <a:r>
              <a:rPr lang="en-US" b="1" i="0" dirty="0">
                <a:solidFill>
                  <a:srgbClr val="000000"/>
                </a:solidFill>
              </a:rPr>
              <a:t>Procedure</a:t>
            </a:r>
          </a:p>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spid="_x0000_s105625" name="Equation" r:id="rId3" imgW="1256755" imgH="545863" progId="Equation.DSMT4">
                  <p:embed/>
                </p:oleObj>
              </mc:Choice>
              <mc:Fallback>
                <p:oleObj name="Equation" r:id="rId3" imgW="1256755" imgH="545863" progId="Equation.DSMT4">
                  <p:embed/>
                  <p:pic>
                    <p:nvPicPr>
                      <p:cNvPr id="0" name="Picture 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spid="_x0000_s105626" name="Equation" r:id="rId5" imgW="190417" imgH="291973" progId="Equation.DSMT4">
                  <p:embed/>
                </p:oleObj>
              </mc:Choice>
              <mc:Fallback>
                <p:oleObj name="Equation" r:id="rId5" imgW="190417" imgH="291973"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spid="_x0000_s105627" name="Equation" r:id="rId7" imgW="215713" imgH="291847" progId="Equation.DSMT4">
                  <p:embed/>
                </p:oleObj>
              </mc:Choice>
              <mc:Fallback>
                <p:oleObj name="Equation" r:id="rId7" imgW="215713" imgH="291847"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spid="_x0000_s105628" name="Equation" r:id="rId9" imgW="215713" imgH="291847" progId="Equation.DSMT4">
                  <p:embed/>
                </p:oleObj>
              </mc:Choice>
              <mc:Fallback>
                <p:oleObj name="Equation" r:id="rId9" imgW="215713" imgH="291847"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spid="_x0000_s105629" name="Equation" r:id="rId11" imgW="596880" imgH="368280" progId="Equation.DSMT4">
                  <p:embed/>
                </p:oleObj>
              </mc:Choice>
              <mc:Fallback>
                <p:oleObj name="Equation" r:id="rId11" imgW="596880" imgH="3682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spid="_x0000_s105630" name="Equation" r:id="rId13" imgW="393529" imgH="291973" progId="Equation.DSMT4">
                  <p:embed/>
                </p:oleObj>
              </mc:Choice>
              <mc:Fallback>
                <p:oleObj name="Equation" r:id="rId13" imgW="393529" imgH="291973"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spid="_x0000_s105631" name="Equation" r:id="rId15" imgW="419040" imgH="368280" progId="Equation.DSMT4">
                  <p:embed/>
                </p:oleObj>
              </mc:Choice>
              <mc:Fallback>
                <p:oleObj name="Equation" r:id="rId15" imgW="419040" imgH="3682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spid="_x0000_s105632" name="Equation" r:id="rId17" imgW="393529" imgH="291973" progId="Equation.DSMT4">
                  <p:embed/>
                </p:oleObj>
              </mc:Choice>
              <mc:Fallback>
                <p:oleObj name="Equation" r:id="rId17" imgW="393529" imgH="291973"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spid="_x0000_s105633" name="Equation" r:id="rId19" imgW="419040" imgH="368280" progId="Equation.DSMT4">
                  <p:embed/>
                </p:oleObj>
              </mc:Choice>
              <mc:Fallback>
                <p:oleObj name="Equation" r:id="rId19" imgW="419040" imgH="3682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spid="_x0000_s105634" name="Equation" r:id="rId21" imgW="215713" imgH="291847" progId="Equation.DSMT4">
                  <p:embed/>
                </p:oleObj>
              </mc:Choice>
              <mc:Fallback>
                <p:oleObj name="Equation" r:id="rId21" imgW="215713" imgH="291847"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spid="_x0000_s11468" name="Equation" r:id="rId3" imgW="1231366" imgH="545863" progId="Equation.DSMT4">
                  <p:embed/>
                </p:oleObj>
              </mc:Choice>
              <mc:Fallback>
                <p:oleObj name="Equation" r:id="rId3" imgW="1231366" imgH="545863"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811923972"/>
              </p:ext>
            </p:extLst>
          </p:nvPr>
        </p:nvGraphicFramePr>
        <p:xfrm>
          <a:off x="4335665" y="2578100"/>
          <a:ext cx="203200" cy="292100"/>
        </p:xfrm>
        <a:graphic>
          <a:graphicData uri="http://schemas.openxmlformats.org/presentationml/2006/ole">
            <mc:AlternateContent xmlns:mc="http://schemas.openxmlformats.org/markup-compatibility/2006">
              <mc:Choice xmlns:v="urn:schemas-microsoft-com:vml" Requires="v">
                <p:oleObj spid="_x0000_s11469" name="Equation" r:id="rId5" imgW="203112" imgH="291973" progId="Equation.DSMT4">
                  <p:embed/>
                </p:oleObj>
              </mc:Choice>
              <mc:Fallback>
                <p:oleObj name="Equation" r:id="rId5" imgW="203112" imgH="291973" progId="Equation.DSMT4">
                  <p:embed/>
                  <p:pic>
                    <p:nvPicPr>
                      <p:cNvPr id="0" name="Picture 4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35665" y="25781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2416491992"/>
              </p:ext>
            </p:extLst>
          </p:nvPr>
        </p:nvGraphicFramePr>
        <p:xfrm>
          <a:off x="4538865" y="2573542"/>
          <a:ext cx="203200" cy="292100"/>
        </p:xfrm>
        <a:graphic>
          <a:graphicData uri="http://schemas.openxmlformats.org/presentationml/2006/ole">
            <mc:AlternateContent xmlns:mc="http://schemas.openxmlformats.org/markup-compatibility/2006">
              <mc:Choice xmlns:v="urn:schemas-microsoft-com:vml" Requires="v">
                <p:oleObj spid="_x0000_s11470" name="Equation" r:id="rId7" imgW="203112" imgH="291973" progId="Equation.DSMT4">
                  <p:embed/>
                </p:oleObj>
              </mc:Choice>
              <mc:Fallback>
                <p:oleObj name="Equation" r:id="rId7" imgW="203112" imgH="291973" progId="Equation.DSMT4">
                  <p:embed/>
                  <p:pic>
                    <p:nvPicPr>
                      <p:cNvPr id="0" name="Picture 4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8865" y="257354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spid="_x0000_s11471" name="Equation" r:id="rId9" imgW="583920" imgH="368280" progId="Equation.DSMT4">
                  <p:embed/>
                </p:oleObj>
              </mc:Choice>
              <mc:Fallback>
                <p:oleObj name="Equation" r:id="rId9" imgW="583920" imgH="368280"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spid="_x0000_s11472" name="Equation" r:id="rId11" imgW="545863" imgH="291973" progId="Equation.DSMT4">
                  <p:embed/>
                </p:oleObj>
              </mc:Choice>
              <mc:Fallback>
                <p:oleObj name="Equation" r:id="rId11" imgW="545863" imgH="291973" progId="Equation.DSMT4">
                  <p:embed/>
                  <p:pic>
                    <p:nvPicPr>
                      <p:cNvPr id="0" name="Picture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spid="_x0000_s11473" name="Equation" r:id="rId13" imgW="761760" imgH="368280" progId="Equation.DSMT4">
                  <p:embed/>
                </p:oleObj>
              </mc:Choice>
              <mc:Fallback>
                <p:oleObj name="Equation" r:id="rId13" imgW="761760" imgH="368280" progId="Equation.DSMT4">
                  <p:embed/>
                  <p:pic>
                    <p:nvPicPr>
                      <p:cNvPr id="0" name="Picture 4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spid="_x0000_s11474" name="Equation" r:id="rId15" imgW="545863" imgH="291973" progId="Equation.DSMT4">
                  <p:embed/>
                </p:oleObj>
              </mc:Choice>
              <mc:Fallback>
                <p:oleObj name="Equation" r:id="rId15" imgW="545863" imgH="291973" progId="Equation.DSMT4">
                  <p:embed/>
                  <p:pic>
                    <p:nvPicPr>
                      <p:cNvPr id="0" name="Picture 5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spid="_x0000_s11475" name="Equation" r:id="rId17" imgW="761760" imgH="368280" progId="Equation.DSMT4">
                  <p:embed/>
                </p:oleObj>
              </mc:Choice>
              <mc:Fallback>
                <p:oleObj name="Equation" r:id="rId17" imgW="761760" imgH="368280" progId="Equation.DSMT4">
                  <p:embed/>
                  <p:pic>
                    <p:nvPicPr>
                      <p:cNvPr id="0" name="Picture 5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spid="_x0000_s11476" name="Equation" r:id="rId19" imgW="215713" imgH="291847" progId="Equation.DSMT4">
                  <p:embed/>
                </p:oleObj>
              </mc:Choice>
              <mc:Fallback>
                <p:oleObj name="Equation" r:id="rId19" imgW="215713" imgH="291847" progId="Equation.DSMT4">
                  <p:embed/>
                  <p:pic>
                    <p:nvPicPr>
                      <p:cNvPr id="0" name="Picture 5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4709622" y="2514600"/>
            <a:ext cx="1801327" cy="400110"/>
          </a:xfrm>
          <a:prstGeom prst="rect">
            <a:avLst/>
          </a:prstGeom>
        </p:spPr>
        <p:txBody>
          <a:bodyPr wrap="none">
            <a:spAutoFit/>
          </a:bodyPr>
          <a:lstStyle/>
          <a:p>
            <a:r>
              <a:rPr lang="en-US" sz="2000" dirty="0">
                <a:solidFill>
                  <a:srgbClr val="008080"/>
                </a:solidFill>
              </a:rPr>
              <a:t>Actual quotient</a:t>
            </a:r>
          </a:p>
        </p:txBody>
      </p:sp>
      <p:graphicFrame>
        <p:nvGraphicFramePr>
          <p:cNvPr id="2" name="Object 1">
            <a:extLst>
              <a:ext uri="{FF2B5EF4-FFF2-40B4-BE49-F238E27FC236}">
                <a16:creationId xmlns:a16="http://schemas.microsoft.com/office/drawing/2014/main" xmlns="" id="{74103891-CD0C-4BA0-82C7-81150AEF0D34}"/>
              </a:ext>
            </a:extLst>
          </p:cNvPr>
          <p:cNvGraphicFramePr>
            <a:graphicFrameLocks noChangeAspect="1"/>
          </p:cNvGraphicFramePr>
          <p:nvPr>
            <p:extLst>
              <p:ext uri="{D42A27DB-BD31-4B8C-83A1-F6EECF244321}">
                <p14:modId xmlns:p14="http://schemas.microsoft.com/office/powerpoint/2010/main" val="2648330875"/>
              </p:ext>
            </p:extLst>
          </p:nvPr>
        </p:nvGraphicFramePr>
        <p:xfrm>
          <a:off x="4137025" y="2579188"/>
          <a:ext cx="190500" cy="292100"/>
        </p:xfrm>
        <a:graphic>
          <a:graphicData uri="http://schemas.openxmlformats.org/presentationml/2006/ole">
            <mc:AlternateContent xmlns:mc="http://schemas.openxmlformats.org/markup-compatibility/2006">
              <mc:Choice xmlns:v="urn:schemas-microsoft-com:vml" Requires="v">
                <p:oleObj spid="_x0000_s11477" name="Equation" r:id="rId21" imgW="190440" imgH="291960" progId="Equation.DSMT4">
                  <p:embed/>
                </p:oleObj>
              </mc:Choice>
              <mc:Fallback>
                <p:oleObj name="Equation" r:id="rId21" imgW="190440" imgH="291960" progId="Equation.DSMT4">
                  <p:embed/>
                  <p:pic>
                    <p:nvPicPr>
                      <p:cNvPr id="0" name=""/>
                      <p:cNvPicPr/>
                      <p:nvPr/>
                    </p:nvPicPr>
                    <p:blipFill>
                      <a:blip r:embed="rId22"/>
                      <a:stretch>
                        <a:fillRect/>
                      </a:stretch>
                    </p:blipFill>
                    <p:spPr>
                      <a:xfrm>
                        <a:off x="4137025" y="2579188"/>
                        <a:ext cx="1905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585871"/>
          </a:xfrm>
          <a:prstGeom prst="rect">
            <a:avLst/>
          </a:prstGeom>
          <a:noFill/>
        </p:spPr>
        <p:txBody>
          <a:bodyPr>
            <a:spAutoFit/>
          </a:bodyPr>
          <a:lstStyle/>
          <a:p>
            <a:pPr>
              <a:spcBef>
                <a:spcPts val="600"/>
              </a:spcBef>
              <a:tabLst>
                <a:tab pos="457200" algn="l"/>
              </a:tabLst>
            </a:pPr>
            <a:r>
              <a:rPr lang="en-US" sz="2800" dirty="0"/>
              <a:t>Estimate the quotient;  then find the actual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First, estimate the quotient.</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dirty="0"/>
              <a:t>Thus the estimated quotient is </a:t>
            </a:r>
            <a:r>
              <a:rPr lang="en-US" sz="2800" dirty="0">
                <a:solidFill>
                  <a:srgbClr val="FF0008"/>
                </a:solidFill>
              </a:rPr>
              <a:t>7</a:t>
            </a:r>
            <a:r>
              <a:rPr lang="en-US" sz="2800" dirty="0"/>
              <a:t>.</a:t>
            </a:r>
          </a:p>
        </p:txBody>
      </p:sp>
      <p:sp>
        <p:nvSpPr>
          <p:cNvPr id="38914" name="Rectangle 2"/>
          <p:cNvSpPr>
            <a:spLocks noGrp="1"/>
          </p:cNvSpPr>
          <p:nvPr>
            <p:ph type="title"/>
          </p:nvPr>
        </p:nvSpPr>
        <p:spPr>
          <a:prstGeom prst="rect">
            <a:avLst/>
          </a:prstGeom>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a:t>
            </a:r>
          </a:p>
        </p:txBody>
      </p:sp>
      <p:graphicFrame>
        <p:nvGraphicFramePr>
          <p:cNvPr id="38917" name="Object 5"/>
          <p:cNvGraphicFramePr>
            <a:graphicFrameLocks noGrp="1" noChangeAspect="1"/>
          </p:cNvGraphicFramePr>
          <p:nvPr>
            <p:ph idx="1"/>
            <p:extLst>
              <p:ext uri="{D42A27DB-BD31-4B8C-83A1-F6EECF244321}">
                <p14:modId xmlns:p14="http://schemas.microsoft.com/office/powerpoint/2010/main" val="1851339140"/>
              </p:ext>
            </p:extLst>
          </p:nvPr>
        </p:nvGraphicFramePr>
        <p:xfrm>
          <a:off x="3670300" y="3970568"/>
          <a:ext cx="1130300" cy="571500"/>
        </p:xfrm>
        <a:graphic>
          <a:graphicData uri="http://schemas.openxmlformats.org/presentationml/2006/ole">
            <mc:AlternateContent xmlns:mc="http://schemas.openxmlformats.org/markup-compatibility/2006">
              <mc:Choice xmlns:v="urn:schemas-microsoft-com:vml" Requires="v">
                <p:oleObj spid="_x0000_s12375" name="Equation" r:id="rId3" imgW="1079032" imgH="545863" progId="Equation.DSMT4">
                  <p:embed/>
                </p:oleObj>
              </mc:Choice>
              <mc:Fallback>
                <p:oleObj name="Equation" r:id="rId3" imgW="1079032" imgH="545863"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0300" y="3970568"/>
                        <a:ext cx="11303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844844" y="3600452"/>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p:nvPr/>
        </p:nvCxnSpPr>
        <p:spPr>
          <a:xfrm rot="10800000">
            <a:off x="4291287" y="34285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9496" y="3167744"/>
            <a:ext cx="1523174" cy="523220"/>
          </a:xfrm>
          <a:prstGeom prst="rect">
            <a:avLst/>
          </a:prstGeom>
        </p:spPr>
        <p:txBody>
          <a:bodyPr wrap="none">
            <a:spAutoFit/>
          </a:bodyPr>
          <a:lstStyle/>
          <a:p>
            <a:r>
              <a:rPr lang="en-US" sz="2800" dirty="0">
                <a:solidFill>
                  <a:srgbClr val="0000FF"/>
                </a:solidFill>
              </a:rPr>
              <a:t>325 ÷ 42 </a:t>
            </a:r>
            <a:endParaRPr lang="en-US" sz="2800" dirty="0"/>
          </a:p>
        </p:txBody>
      </p:sp>
      <p:sp>
        <p:nvSpPr>
          <p:cNvPr id="10" name="Rectangle 9"/>
          <p:cNvSpPr/>
          <p:nvPr/>
        </p:nvSpPr>
        <p:spPr>
          <a:xfrm>
            <a:off x="4877626" y="3167744"/>
            <a:ext cx="1523174" cy="523220"/>
          </a:xfrm>
          <a:prstGeom prst="rect">
            <a:avLst/>
          </a:prstGeom>
        </p:spPr>
        <p:txBody>
          <a:bodyPr wrap="non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extLst>
              <p:ext uri="{D42A27DB-BD31-4B8C-83A1-F6EECF244321}">
                <p14:modId xmlns:p14="http://schemas.microsoft.com/office/powerpoint/2010/main" val="2148351185"/>
              </p:ext>
            </p:extLst>
          </p:nvPr>
        </p:nvGraphicFramePr>
        <p:xfrm>
          <a:off x="4572000" y="3651252"/>
          <a:ext cx="203200" cy="279400"/>
        </p:xfrm>
        <a:graphic>
          <a:graphicData uri="http://schemas.openxmlformats.org/presentationml/2006/ole">
            <mc:AlternateContent xmlns:mc="http://schemas.openxmlformats.org/markup-compatibility/2006">
              <mc:Choice xmlns:v="urn:schemas-microsoft-com:vml" Requires="v">
                <p:oleObj spid="_x0000_s12376"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3651252"/>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4071621328"/>
              </p:ext>
            </p:extLst>
          </p:nvPr>
        </p:nvGraphicFramePr>
        <p:xfrm>
          <a:off x="4012734" y="4503298"/>
          <a:ext cx="774700" cy="368300"/>
        </p:xfrm>
        <a:graphic>
          <a:graphicData uri="http://schemas.openxmlformats.org/presentationml/2006/ole">
            <mc:AlternateContent xmlns:mc="http://schemas.openxmlformats.org/markup-compatibility/2006">
              <mc:Choice xmlns:v="urn:schemas-microsoft-com:vml" Requires="v">
                <p:oleObj spid="_x0000_s12377"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12734" y="4503298"/>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642352533"/>
              </p:ext>
            </p:extLst>
          </p:nvPr>
        </p:nvGraphicFramePr>
        <p:xfrm>
          <a:off x="4419600" y="5011968"/>
          <a:ext cx="381000" cy="292100"/>
        </p:xfrm>
        <a:graphic>
          <a:graphicData uri="http://schemas.openxmlformats.org/presentationml/2006/ole">
            <mc:AlternateContent xmlns:mc="http://schemas.openxmlformats.org/markup-compatibility/2006">
              <mc:Choice xmlns:v="urn:schemas-microsoft-com:vml" Requires="v">
                <p:oleObj spid="_x0000_s12378" name="Equation" r:id="rId9" imgW="380835" imgH="291973" progId="Equation.DSMT4">
                  <p:embed/>
                </p:oleObj>
              </mc:Choice>
              <mc:Fallback>
                <p:oleObj name="Equation" r:id="rId9" imgW="380835"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501196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spid="_x0000_s79955" name="Equation" r:id="rId3" imgW="1066337" imgH="545863" progId="Equation.DSMT4">
                  <p:embed/>
                </p:oleObj>
              </mc:Choice>
              <mc:Fallback>
                <p:oleObj name="Equation" r:id="rId3" imgW="1066337" imgH="545863"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spid="_x0000_s79956" name="Equation" r:id="rId5" imgW="203112" imgH="279279" progId="Equation.DSMT4">
                  <p:embed/>
                </p:oleObj>
              </mc:Choice>
              <mc:Fallback>
                <p:oleObj name="Equation" r:id="rId5" imgW="203112" imgH="279279"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spid="_x0000_s79957" name="Equation" r:id="rId7" imgW="774360" imgH="368280" progId="Equation.DSMT4">
                  <p:embed/>
                </p:oleObj>
              </mc:Choice>
              <mc:Fallback>
                <p:oleObj name="Equation" r:id="rId7" imgW="774360" imgH="3682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spid="_x0000_s79958" name="Equation" r:id="rId9" imgW="368140" imgH="291973" progId="Equation.DSMT4">
                  <p:embed/>
                </p:oleObj>
              </mc:Choice>
              <mc:Fallback>
                <p:oleObj name="Equation" r:id="rId9" imgW="368140" imgH="291973"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extLst>
              <p:ext uri="{D42A27DB-BD31-4B8C-83A1-F6EECF244321}">
                <p14:modId xmlns:p14="http://schemas.microsoft.com/office/powerpoint/2010/main" val="2773858394"/>
              </p:ext>
            </p:extLst>
          </p:nvPr>
        </p:nvGraphicFramePr>
        <p:xfrm>
          <a:off x="3403834" y="4077524"/>
          <a:ext cx="1244600" cy="546100"/>
        </p:xfrm>
        <a:graphic>
          <a:graphicData uri="http://schemas.openxmlformats.org/presentationml/2006/ole">
            <mc:AlternateContent xmlns:mc="http://schemas.openxmlformats.org/markup-compatibility/2006">
              <mc:Choice xmlns:v="urn:schemas-microsoft-com:vml" Requires="v">
                <p:oleObj spid="_x0000_s13343" name="Equation" r:id="rId3" imgW="1244060" imgH="545863" progId="Equation.DSMT4">
                  <p:embed/>
                </p:oleObj>
              </mc:Choice>
              <mc:Fallback>
                <p:oleObj name="Equation" r:id="rId3" imgW="1244060" imgH="545863"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38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47754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3996226" y="3657600"/>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6" name="Rectangle 4"/>
          <p:cNvSpPr>
            <a:spLocks noChangeArrowheads="1"/>
          </p:cNvSpPr>
          <p:nvPr/>
        </p:nvSpPr>
        <p:spPr bwMode="auto">
          <a:xfrm>
            <a:off x="4036989" y="3875337"/>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a:t>
            </a:r>
          </a:p>
        </p:txBody>
      </p:sp>
      <p:sp>
        <p:nvSpPr>
          <p:cNvPr id="7" name="Rectangle 4"/>
          <p:cNvSpPr>
            <a:spLocks noChangeArrowheads="1"/>
          </p:cNvSpPr>
          <p:nvPr/>
        </p:nvSpPr>
        <p:spPr bwMode="auto">
          <a:xfrm>
            <a:off x="3523093" y="4351120"/>
            <a:ext cx="912429" cy="523220"/>
          </a:xfrm>
          <a:prstGeom prst="rect">
            <a:avLst/>
          </a:prstGeom>
          <a:noFill/>
          <a:ln w="9525">
            <a:noFill/>
            <a:miter lim="800000"/>
            <a:headEnd/>
            <a:tailEnd/>
          </a:ln>
        </p:spPr>
        <p:txBody>
          <a:bodyPr wrap="none">
            <a:spAutoFit/>
          </a:bodyPr>
          <a:lstStyle/>
          <a:p>
            <a:r>
              <a:rPr lang="en-US" sz="2800" u="sng" dirty="0">
                <a:solidFill>
                  <a:srgbClr val="FF0008"/>
                </a:solidFill>
                <a:latin typeface="Symbol Tiger Expert" panose="05050102010706020507" pitchFamily="18" charset="2"/>
              </a:rPr>
              <a:t>-</a:t>
            </a:r>
            <a:r>
              <a:rPr lang="en-US" sz="2800" u="sng"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839799" cy="400110"/>
          </a:xfrm>
          <a:prstGeom prst="rect">
            <a:avLst/>
          </a:prstGeom>
        </p:spPr>
        <p:txBody>
          <a:bodyPr wrap="none">
            <a:spAutoFit/>
          </a:bodyPr>
          <a:lstStyle/>
          <a:p>
            <a:r>
              <a:rPr lang="en-US" sz="2000" dirty="0">
                <a:solidFill>
                  <a:srgbClr val="008080"/>
                </a:solidFill>
              </a:rPr>
              <a:t>Actual 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cxnSp>
        <p:nvCxnSpPr>
          <p:cNvPr id="13" name="Straight Connector 12"/>
          <p:cNvCxnSpPr/>
          <p:nvPr/>
        </p:nvCxnSpPr>
        <p:spPr>
          <a:xfrm>
            <a:off x="3612372" y="4270412"/>
            <a:ext cx="640080" cy="158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spid="_x0000_s106581" name="Equation" r:id="rId3" imgW="1231560" imgH="545760" progId="Equation.DSMT4">
                  <p:embed/>
                </p:oleObj>
              </mc:Choice>
              <mc:Fallback>
                <p:oleObj name="Equation" r:id="rId3" imgW="123156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0" name="Object 4"/>
          <p:cNvGraphicFramePr>
            <a:graphicFrameLocks noChangeAspect="1"/>
          </p:cNvGraphicFramePr>
          <p:nvPr>
            <p:extLst>
              <p:ext uri="{D42A27DB-BD31-4B8C-83A1-F6EECF244321}">
                <p14:modId xmlns:p14="http://schemas.microsoft.com/office/powerpoint/2010/main" val="1518408474"/>
              </p:ext>
            </p:extLst>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spid="_x0000_s106582" name="Equation" r:id="rId5" imgW="583920" imgH="368280" progId="Equation.DSMT4">
                  <p:embed/>
                </p:oleObj>
              </mc:Choice>
              <mc:Fallback>
                <p:oleObj name="Equation" r:id="rId5" imgW="583920" imgH="3682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1" name="Object 5"/>
          <p:cNvGraphicFramePr>
            <a:graphicFrameLocks noChangeAspect="1"/>
          </p:cNvGraphicFramePr>
          <p:nvPr/>
        </p:nvGraphicFramePr>
        <p:xfrm>
          <a:off x="3787468" y="4012316"/>
          <a:ext cx="368300" cy="292100"/>
        </p:xfrm>
        <a:graphic>
          <a:graphicData uri="http://schemas.openxmlformats.org/presentationml/2006/ole">
            <mc:AlternateContent xmlns:mc="http://schemas.openxmlformats.org/markup-compatibility/2006">
              <mc:Choice xmlns:v="urn:schemas-microsoft-com:vml" Requires="v">
                <p:oleObj spid="_x0000_s106583" name="Equation" r:id="rId7" imgW="368280" imgH="291960" progId="Equation.DSMT4">
                  <p:embed/>
                </p:oleObj>
              </mc:Choice>
              <mc:Fallback>
                <p:oleObj name="Equation" r:id="rId7" imgW="368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87468" y="4012316"/>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spid="_x0000_s106584" name="Equation" r:id="rId9" imgW="368280" imgH="291960" progId="Equation.DSMT4">
                  <p:embed/>
                </p:oleObj>
              </mc:Choice>
              <mc:Fallback>
                <p:oleObj name="Equation" r:id="rId9" imgW="3682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spid="_x0000_s106585" name="Equation" r:id="rId11" imgW="419040" imgH="368280" progId="Equation.DSMT4">
                  <p:embed/>
                </p:oleObj>
              </mc:Choice>
              <mc:Fallback>
                <p:oleObj name="Equation" r:id="rId11" imgW="41904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sp>
        <p:nvSpPr>
          <p:cNvPr id="7171" name="Rectangle 3"/>
          <p:cNvSpPr>
            <a:spLocks noGrp="1"/>
          </p:cNvSpPr>
          <p:nvPr>
            <p:ph type="title"/>
          </p:nvPr>
        </p:nvSpPr>
        <p:spPr>
          <a:prstGeom prst="rect">
            <a:avLst/>
          </a:prstGeom>
        </p:spPr>
        <p:txBody>
          <a:bodyPr/>
          <a:lstStyle/>
          <a:p>
            <a:pPr eaLnBrk="1" hangingPunct="1"/>
            <a:r>
              <a:rPr lang="en-US" sz="320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pic>
        <p:nvPicPr>
          <p:cNvPr id="2" name="Picture 1"/>
          <p:cNvPicPr>
            <a:picLocks noChangeAspect="1"/>
          </p:cNvPicPr>
          <p:nvPr/>
        </p:nvPicPr>
        <p:blipFill>
          <a:blip r:embed="rId2">
            <a:clrChange>
              <a:clrFrom>
                <a:srgbClr val="FFFFFF"/>
              </a:clrFrom>
              <a:clrTo>
                <a:srgbClr val="FFFFFF">
                  <a:alpha val="0"/>
                </a:srgbClr>
              </a:clrTo>
            </a:clrChange>
          </a:blip>
          <a:stretch>
            <a:fillRect/>
          </a:stretch>
        </p:blipFill>
        <p:spPr>
          <a:xfrm>
            <a:off x="533401" y="3514768"/>
            <a:ext cx="8458199" cy="13441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2462993" y="1659192"/>
            <a:ext cx="661207"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yes</a:t>
            </a:r>
          </a:p>
        </p:txBody>
      </p:sp>
      <p:sp>
        <p:nvSpPr>
          <p:cNvPr id="192517" name="Rectangle 5"/>
          <p:cNvSpPr>
            <a:spLocks noChangeArrowheads="1"/>
          </p:cNvSpPr>
          <p:nvPr/>
        </p:nvSpPr>
        <p:spPr bwMode="auto">
          <a:xfrm>
            <a:off x="3581400" y="2755028"/>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rmAutofit/>
          </a:bodyPr>
          <a:lstStyle/>
          <a:p>
            <a:pPr eaLnBrk="1" hangingPunct="1"/>
            <a:r>
              <a:rPr lang="en-US" sz="3200" dirty="0">
                <a:solidFill>
                  <a:schemeClr val="tx1"/>
                </a:solidFill>
              </a:rPr>
              <a:t>Example 13: Application: Estimation with </a:t>
            </a:r>
            <a:br>
              <a:rPr lang="en-US" sz="3200" dirty="0">
                <a:solidFill>
                  <a:schemeClr val="tx1"/>
                </a:solidFill>
              </a:rPr>
            </a:br>
            <a:r>
              <a:rPr lang="en-US" sz="32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 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Thus, the estimated cost of each ticket is </a:t>
            </a:r>
            <a:r>
              <a:rPr lang="en-US" sz="2800" dirty="0">
                <a:solidFill>
                  <a:srgbClr val="FF0008"/>
                </a:solidFill>
              </a:rPr>
              <a:t>$30</a:t>
            </a:r>
            <a:r>
              <a:rPr lang="en-US" sz="2800" dirty="0"/>
              <a:t>.</a:t>
            </a:r>
          </a:p>
        </p:txBody>
      </p:sp>
      <p:sp>
        <p:nvSpPr>
          <p:cNvPr id="44034" name="Rectangle 2"/>
          <p:cNvSpPr>
            <a:spLocks noGrp="1"/>
          </p:cNvSpPr>
          <p:nvPr>
            <p:ph type="title"/>
          </p:nvPr>
        </p:nvSpPr>
        <p:spPr>
          <a:prstGeom prst="rect">
            <a:avLst/>
          </a:prstGeom>
        </p:spPr>
        <p:txBody>
          <a:bodyPr>
            <a:normAutofit/>
          </a:bodyPr>
          <a:lstStyle/>
          <a:p>
            <a:pPr eaLnBrk="1" hangingPunct="1"/>
            <a:r>
              <a:rPr lang="en-US" sz="3200" dirty="0">
                <a:solidFill>
                  <a:schemeClr val="tx1"/>
                </a:solidFill>
              </a:rPr>
              <a:t>Example 13: Application: Estimation with</a:t>
            </a:r>
            <a:br>
              <a:rPr lang="en-US" sz="3200" dirty="0">
                <a:solidFill>
                  <a:schemeClr val="tx1"/>
                </a:solidFill>
              </a:rPr>
            </a:br>
            <a:r>
              <a:rPr lang="en-US" sz="3200" dirty="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spid="_x0000_s14419" name="Equation" r:id="rId3" imgW="1079032" imgH="571252" progId="Equation.DSMT4">
                  <p:embed/>
                </p:oleObj>
              </mc:Choice>
              <mc:Fallback>
                <p:oleObj name="Equation" r:id="rId3" imgW="1079032" imgH="571252"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spid="_x0000_s14420" name="Equation" r:id="rId5" imgW="380835" imgH="291973" progId="Equation.DSMT4">
                  <p:embed/>
                </p:oleObj>
              </mc:Choice>
              <mc:Fallback>
                <p:oleObj name="Equation" r:id="rId5" imgW="380835" imgH="291973"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spid="_x0000_s14421" name="Equation" r:id="rId7" imgW="774360" imgH="406080" progId="Equation.DSMT4">
                  <p:embed/>
                </p:oleObj>
              </mc:Choice>
              <mc:Fallback>
                <p:oleObj name="Equation" r:id="rId7" imgW="774360" imgH="40608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spid="_x0000_s14422" name="Equation" r:id="rId9" imgW="215713" imgH="291847" progId="Equation.DSMT4">
                  <p:embed/>
                </p:oleObj>
              </mc:Choice>
              <mc:Fallback>
                <p:oleObj name="Equation" r:id="rId9" imgW="215713" imgH="291847"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13: Application: Estimation with Whole Numbers (cont.)</a:t>
            </a:r>
          </a:p>
        </p:txBody>
      </p:sp>
      <p:sp>
        <p:nvSpPr>
          <p:cNvPr id="45059" name="Rectangle 3"/>
          <p:cNvSpPr>
            <a:spLocks noGrp="1"/>
          </p:cNvSpPr>
          <p:nvPr>
            <p:ph idx="1"/>
          </p:nvPr>
        </p:nvSpPr>
        <p:spPr>
          <a:xfrm>
            <a:off x="457200" y="1280160"/>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828800"/>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4057590"/>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nvGraphicFramePr>
        <p:xfrm>
          <a:off x="4191000" y="1905000"/>
          <a:ext cx="190500" cy="292100"/>
        </p:xfrm>
        <a:graphic>
          <a:graphicData uri="http://schemas.openxmlformats.org/presentationml/2006/ole">
            <mc:AlternateContent xmlns:mc="http://schemas.openxmlformats.org/markup-compatibility/2006">
              <mc:Choice xmlns:v="urn:schemas-microsoft-com:vml" Requires="v">
                <p:oleObj spid="_x0000_s83087" name="Equation" r:id="rId3" imgW="190417" imgH="291973" progId="Equation.DSMT4">
                  <p:embed/>
                </p:oleObj>
              </mc:Choice>
              <mc:Fallback>
                <p:oleObj name="Equation" r:id="rId3" imgW="190417" imgH="291973"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19050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3493135160"/>
              </p:ext>
            </p:extLst>
          </p:nvPr>
        </p:nvGraphicFramePr>
        <p:xfrm>
          <a:off x="4409786" y="1895793"/>
          <a:ext cx="190500" cy="279400"/>
        </p:xfrm>
        <a:graphic>
          <a:graphicData uri="http://schemas.openxmlformats.org/presentationml/2006/ole">
            <mc:AlternateContent xmlns:mc="http://schemas.openxmlformats.org/markup-compatibility/2006">
              <mc:Choice xmlns:v="urn:schemas-microsoft-com:vml" Requires="v">
                <p:oleObj spid="_x0000_s83088" name="Equation" r:id="rId5" imgW="190500" imgH="279400" progId="Equation.DSMT4">
                  <p:embed/>
                </p:oleObj>
              </mc:Choice>
              <mc:Fallback>
                <p:oleObj name="Equation" r:id="rId5" imgW="190500" imgH="27940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9786" y="189579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8" name="Object 4"/>
          <p:cNvGraphicFramePr>
            <a:graphicFrameLocks noChangeAspect="1"/>
          </p:cNvGraphicFramePr>
          <p:nvPr/>
        </p:nvGraphicFramePr>
        <p:xfrm>
          <a:off x="3543300" y="2228850"/>
          <a:ext cx="1054100" cy="571500"/>
        </p:xfrm>
        <a:graphic>
          <a:graphicData uri="http://schemas.openxmlformats.org/presentationml/2006/ole">
            <mc:AlternateContent xmlns:mc="http://schemas.openxmlformats.org/markup-compatibility/2006">
              <mc:Choice xmlns:v="urn:schemas-microsoft-com:vml" Requires="v">
                <p:oleObj spid="_x0000_s83089" name="Equation" r:id="rId7" imgW="1054100" imgH="571500" progId="Equation.DSMT4">
                  <p:embed/>
                </p:oleObj>
              </mc:Choice>
              <mc:Fallback>
                <p:oleObj name="Equation" r:id="rId7" imgW="1054100" imgH="57150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3300" y="2228850"/>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49" name="Object 5"/>
          <p:cNvGraphicFramePr>
            <a:graphicFrameLocks noChangeAspect="1"/>
          </p:cNvGraphicFramePr>
          <p:nvPr/>
        </p:nvGraphicFramePr>
        <p:xfrm>
          <a:off x="3817690" y="2679700"/>
          <a:ext cx="584200" cy="406400"/>
        </p:xfrm>
        <a:graphic>
          <a:graphicData uri="http://schemas.openxmlformats.org/presentationml/2006/ole">
            <mc:AlternateContent xmlns:mc="http://schemas.openxmlformats.org/markup-compatibility/2006">
              <mc:Choice xmlns:v="urn:schemas-microsoft-com:vml" Requires="v">
                <p:oleObj spid="_x0000_s83090" name="Equation" r:id="rId9" imgW="583920" imgH="406080" progId="Equation.DSMT4">
                  <p:embed/>
                </p:oleObj>
              </mc:Choice>
              <mc:Fallback>
                <p:oleObj name="Equation" r:id="rId9" imgW="583920" imgH="40608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7690" y="26797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50" name="Object 6"/>
          <p:cNvGraphicFramePr>
            <a:graphicFrameLocks noChangeAspect="1"/>
          </p:cNvGraphicFramePr>
          <p:nvPr/>
        </p:nvGraphicFramePr>
        <p:xfrm>
          <a:off x="4191000" y="3158067"/>
          <a:ext cx="368300" cy="279400"/>
        </p:xfrm>
        <a:graphic>
          <a:graphicData uri="http://schemas.openxmlformats.org/presentationml/2006/ole">
            <mc:AlternateContent xmlns:mc="http://schemas.openxmlformats.org/markup-compatibility/2006">
              <mc:Choice xmlns:v="urn:schemas-microsoft-com:vml" Requires="v">
                <p:oleObj spid="_x0000_s83091" name="Equation" r:id="rId11" imgW="368300" imgH="279400" progId="Equation.DSMT4">
                  <p:embed/>
                </p:oleObj>
              </mc:Choice>
              <mc:Fallback>
                <p:oleObj name="Equation" r:id="rId11" imgW="368300" imgH="27940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91000" y="3158067"/>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51" name="Object 7"/>
          <p:cNvGraphicFramePr>
            <a:graphicFrameLocks noChangeAspect="1"/>
          </p:cNvGraphicFramePr>
          <p:nvPr/>
        </p:nvGraphicFramePr>
        <p:xfrm>
          <a:off x="3979178" y="3598863"/>
          <a:ext cx="584200" cy="393700"/>
        </p:xfrm>
        <a:graphic>
          <a:graphicData uri="http://schemas.openxmlformats.org/presentationml/2006/ole">
            <mc:AlternateContent xmlns:mc="http://schemas.openxmlformats.org/markup-compatibility/2006">
              <mc:Choice xmlns:v="urn:schemas-microsoft-com:vml" Requires="v">
                <p:oleObj spid="_x0000_s83092" name="Equation" r:id="rId13" imgW="583920" imgH="393480" progId="Equation.DSMT4">
                  <p:embed/>
                </p:oleObj>
              </mc:Choice>
              <mc:Fallback>
                <p:oleObj name="Equation" r:id="rId13" imgW="583920" imgH="393480"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9178" y="3598863"/>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952" name="Object 8"/>
          <p:cNvGraphicFramePr>
            <a:graphicFrameLocks noChangeAspect="1"/>
          </p:cNvGraphicFramePr>
          <p:nvPr/>
        </p:nvGraphicFramePr>
        <p:xfrm>
          <a:off x="4343400" y="4127500"/>
          <a:ext cx="215900" cy="292100"/>
        </p:xfrm>
        <a:graphic>
          <a:graphicData uri="http://schemas.openxmlformats.org/presentationml/2006/ole">
            <mc:AlternateContent xmlns:mc="http://schemas.openxmlformats.org/markup-compatibility/2006">
              <mc:Choice xmlns:v="urn:schemas-microsoft-com:vml" Requires="v">
                <p:oleObj spid="_x0000_s83093" name="Equation" r:id="rId15" imgW="215713" imgH="291847" progId="Equation.DSMT4">
                  <p:embed/>
                </p:oleObj>
              </mc:Choice>
              <mc:Fallback>
                <p:oleObj name="Equation" r:id="rId15" imgW="215713" imgH="291847"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127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 name="TextBox 16"/>
          <p:cNvSpPr txBox="1"/>
          <p:nvPr/>
        </p:nvSpPr>
        <p:spPr>
          <a:xfrm>
            <a:off x="685800" y="4724400"/>
            <a:ext cx="6781800" cy="480131"/>
          </a:xfrm>
          <a:prstGeom prst="rect">
            <a:avLst/>
          </a:prstGeom>
          <a:noFill/>
        </p:spPr>
        <p:txBody>
          <a:bodyPr wrap="square" rtlCol="0">
            <a:spAutoFit/>
          </a:bodyPr>
          <a:lstStyle/>
          <a:p>
            <a:pPr>
              <a:lnSpc>
                <a:spcPct val="90000"/>
              </a:lnSpc>
              <a:tabLst>
                <a:tab pos="457200" algn="l"/>
              </a:tabLst>
            </a:pPr>
            <a:r>
              <a:rPr lang="en-US" sz="2800" dirty="0"/>
              <a:t>So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2" name="Picture 1"/>
          <p:cNvPicPr>
            <a:picLocks noChangeAspect="1"/>
          </p:cNvPicPr>
          <p:nvPr/>
        </p:nvPicPr>
        <p:blipFill>
          <a:blip r:embed="rId2">
            <a:clrChange>
              <a:clrFrom>
                <a:srgbClr val="FFFFFF"/>
              </a:clrFrom>
              <a:clrTo>
                <a:srgbClr val="FFFFFF">
                  <a:alpha val="0"/>
                </a:srgbClr>
              </a:clrTo>
            </a:clrChange>
          </a:blip>
          <a:stretch>
            <a:fillRect/>
          </a:stretch>
        </p:blipFill>
        <p:spPr>
          <a:xfrm>
            <a:off x="381000" y="2092705"/>
            <a:ext cx="8610600" cy="13362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a:t>
            </a:r>
          </a:p>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that is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r>
              <a:rPr lang="en-US" dirty="0">
                <a:solidFill>
                  <a:srgbClr val="000000"/>
                </a:solidFill>
                <a:latin typeface="Calibri" pitchFamily="34" charset="0"/>
              </a:rPr>
              <a:t>   </a:t>
            </a:r>
          </a:p>
        </p:txBody>
      </p:sp>
      <p:sp>
        <p:nvSpPr>
          <p:cNvPr id="4" name="Title 3"/>
          <p:cNvSpPr>
            <a:spLocks noGrp="1"/>
          </p:cNvSpPr>
          <p:nvPr>
            <p:ph type="title"/>
          </p:nvPr>
        </p:nvSpPr>
        <p:spPr/>
        <p:txBody>
          <a:bodyPr/>
          <a:lstStyle/>
          <a:p>
            <a:r>
              <a:rPr lang="en-US" dirty="0">
                <a:latin typeface="Calibri" pitchFamily="34" charset="0"/>
              </a:rPr>
              <a:t>Rounding Rule for Whole Numbers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sz="3200">
                <a:solidFill>
                  <a:schemeClr val="tx1"/>
                </a:solidFill>
              </a:rPr>
              <a:t>Rounding Whole Numbers</a:t>
            </a:r>
          </a:p>
        </p:txBody>
      </p:sp>
      <p:sp>
        <p:nvSpPr>
          <p:cNvPr id="12291" name="TextBox 3"/>
          <p:cNvSpPr>
            <a:spLocks noGrp="1" noChangeArrowheads="1"/>
          </p:cNvSpPr>
          <p:nvPr>
            <p:ph idx="1"/>
          </p:nvPr>
        </p:nvSpPr>
        <p:spPr>
          <a:xfrm>
            <a:off x="457200" y="1280160"/>
            <a:ext cx="8229600" cy="3194721"/>
          </a:xfrm>
          <a:prstGeom prst="rect">
            <a:avLst/>
          </a:prstGeom>
          <a:solidFill>
            <a:srgbClr val="FFFFCC"/>
          </a:solidFill>
          <a:ln w="28575">
            <a:solidFill>
              <a:srgbClr val="000000"/>
            </a:solidFill>
          </a:ln>
        </p:spPr>
        <p:txBody>
          <a:bodyPr>
            <a:spAutoFit/>
          </a:bodyPr>
          <a:lstStyle/>
          <a:p>
            <a:pPr marL="457200" indent="-457200" algn="ctr">
              <a:tabLst>
                <a:tab pos="3890963" algn="l"/>
              </a:tabLst>
            </a:pPr>
            <a:r>
              <a:rPr lang="en-US" b="1" dirty="0">
                <a:solidFill>
                  <a:srgbClr val="000000"/>
                </a:solidFill>
                <a:latin typeface="Calibri" pitchFamily="34" charset="0"/>
              </a:rPr>
              <a:t>Procedure (cont.)</a:t>
            </a:r>
          </a:p>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1045</TotalTime>
  <Words>1786</Words>
  <Application>Microsoft Office PowerPoint</Application>
  <PresentationFormat>On-screen Show (4:3)</PresentationFormat>
  <Paragraphs>303</Paragraphs>
  <Slides>43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0" baseType="lpstr">
      <vt:lpstr>Arial</vt:lpstr>
      <vt:lpstr>Calibri</vt:lpstr>
      <vt:lpstr>Courier New</vt:lpstr>
      <vt:lpstr>Symbol Tiger Expert</vt:lpstr>
      <vt:lpstr>Times New Roman</vt:lpstr>
      <vt:lpstr>Office Theme</vt:lpstr>
      <vt:lpstr>Equation</vt:lpstr>
      <vt:lpstr>Section 1.5</vt:lpstr>
      <vt:lpstr>Objectives</vt:lpstr>
      <vt:lpstr>Rounding Numbers</vt:lpstr>
      <vt:lpstr>Example 1: Rounding Whole Numbers</vt:lpstr>
      <vt:lpstr>Example 1: Rounding Whole Numbers (cont.)</vt:lpstr>
      <vt:lpstr>Rounding Rule for Whole Numbers</vt:lpstr>
      <vt:lpstr>Rounding Whole Numbers</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To Estimate a Sum or Difference</vt:lpstr>
      <vt:lpstr>Example 4: Estimating Sums of Whole Numbers</vt:lpstr>
      <vt:lpstr>Example 4: Estimating a Sum of  Whole Numbers (cont.)</vt:lpstr>
      <vt:lpstr>Example 4: Estimating a Sum of  Whole Numbers (cont.)</vt:lpstr>
      <vt:lpstr>Completion Example 5: Estimating a  Sum of Whole Numbers</vt:lpstr>
      <vt:lpstr>Completion Example 5: Estimating a Sum of Whole Numbers (cont.)</vt:lpstr>
      <vt:lpstr>Completion Example 5: Estimating a Sum of Whole Numbers (cont.)</vt:lpstr>
      <vt:lpstr>Example 6: Estimating a Difference of  Whole Numbers</vt:lpstr>
      <vt:lpstr>Example 6: Estimating a Difference of  Whole Numbers (cont.)</vt:lpstr>
      <vt:lpstr>Example 7: Application: Estimating Differences of   Whole Numbers</vt:lpstr>
      <vt:lpstr>Example 7: Estimating a Difference of  Whole Numbers (cont.)</vt:lpstr>
      <vt:lpstr>Estimating Sums and Differences</vt:lpstr>
      <vt:lpstr>To Estimate a Product</vt:lpstr>
      <vt:lpstr>Example 8: Estimating Products of  Whole Numbers</vt:lpstr>
      <vt:lpstr>Example 8: Estimating Products of  Whole Numbers (cont.)</vt:lpstr>
      <vt:lpstr>Example 9: Application: Estimating Products of  Whole Numbers</vt:lpstr>
      <vt:lpstr>Example 9: Application: Estimating Products of  Whole Numbers (cont.)</vt:lpstr>
      <vt:lpstr>Example 9: Estimating Products of  Whole Numbers (cont.)</vt:lpstr>
      <vt:lpstr>To Estimate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Estimation with  Whole Numbers</vt:lpstr>
      <vt:lpstr>Example 13: Application: Estimation with Whole Numbers (cont.)</vt:lpstr>
      <vt:lpstr>Example 13: Application: Estimation with Whole Numbers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154</cp:revision>
  <dcterms:created xsi:type="dcterms:W3CDTF">2013-04-26T14:43:13Z</dcterms:created>
  <dcterms:modified xsi:type="dcterms:W3CDTF">2018-08-02T13:22:12Z</dcterms:modified>
</cp:coreProperties>
</file>