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9" r:id="rId3"/>
    <p:sldId id="286" r:id="rId4"/>
    <p:sldId id="264" r:id="rId5"/>
    <p:sldId id="265" r:id="rId6"/>
    <p:sldId id="293" r:id="rId7"/>
    <p:sldId id="301" r:id="rId8"/>
    <p:sldId id="302" r:id="rId9"/>
    <p:sldId id="292" r:id="rId10"/>
    <p:sldId id="303" r:id="rId11"/>
    <p:sldId id="304" r:id="rId12"/>
    <p:sldId id="305" r:id="rId13"/>
    <p:sldId id="306" r:id="rId14"/>
    <p:sldId id="307" r:id="rId15"/>
    <p:sldId id="29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extLst/>
  </p:cmAuthor>
  <p:cmAuthor id="1" name="Nicholas Belloit" initials="NB" lastIdx="1" clrIdx="0">
    <p:extLst/>
  </p:cmAuthor>
  <p:cmAuthor id="8" name="Nicholas Belloit" initials="NB [8]" lastIdx="1" clrIdx="7">
    <p:extLst/>
  </p:cmAuthor>
  <p:cmAuthor id="2" name="Nicholas Belloit" initials="NB [2]" lastIdx="1" clrIdx="1">
    <p:extLst/>
  </p:cmAuthor>
  <p:cmAuthor id="3" name="Nicholas Belloit" initials="NB [3]" lastIdx="1" clrIdx="2">
    <p:extLst/>
  </p:cmAuthor>
  <p:cmAuthor id="4" name="Nicholas Belloit" initials="NB [4]" lastIdx="1" clrIdx="3">
    <p:extLst/>
  </p:cmAuthor>
  <p:cmAuthor id="5" name="Nicholas Belloit" initials="NB [5]" lastIdx="1" clrIdx="4">
    <p:extLst/>
  </p:cmAuthor>
  <p:cmAuthor id="6" name="Nicholas Belloit" initials="NB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FF3F"/>
    <a:srgbClr val="000000"/>
    <a:srgbClr val="000099"/>
    <a:srgbClr val="0000FF"/>
    <a:srgbClr val="FF00FF"/>
    <a:srgbClr val="9900FF"/>
    <a:srgbClr val="007E7E"/>
    <a:srgbClr val="C00000"/>
    <a:srgbClr val="FFFF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28" autoAdjust="0"/>
    <p:restoredTop sz="94660"/>
  </p:normalViewPr>
  <p:slideViewPr>
    <p:cSldViewPr>
      <p:cViewPr varScale="1">
        <p:scale>
          <a:sx n="105" d="100"/>
          <a:sy n="105" d="100"/>
        </p:scale>
        <p:origin x="78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8/2/2018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a:t>
            </a:r>
          </a:p>
        </p:txBody>
      </p:sp>
      <p:sp>
        <p:nvSpPr>
          <p:cNvPr id="3" name="Subtitle 2"/>
          <p:cNvSpPr>
            <a:spLocks noGrp="1"/>
          </p:cNvSpPr>
          <p:nvPr>
            <p:ph type="subTitle" idx="4294967295"/>
          </p:nvPr>
        </p:nvSpPr>
        <p:spPr>
          <a:xfrm>
            <a:off x="1371600" y="3502152"/>
            <a:ext cx="6400800" cy="1175706"/>
          </a:xfrm>
          <a:prstGeom prst="rect">
            <a:avLst/>
          </a:prstGeom>
        </p:spPr>
        <p:txBody>
          <a:bodyPr rtlCol="0" anchor="t" anchorCtr="1">
            <a:spAutoFit/>
          </a:bodyPr>
          <a:lstStyle/>
          <a:p>
            <a:pPr algn="ctr">
              <a:buNone/>
              <a:defRPr/>
            </a:pPr>
            <a:r>
              <a:rPr lang="en-US" b="1" i="1" dirty="0">
                <a:solidFill>
                  <a:srgbClr val="1F497D"/>
                </a:solidFill>
              </a:rPr>
              <a:t>Solving Equations With Whole</a:t>
            </a:r>
          </a:p>
          <a:p>
            <a:pPr algn="ctr">
              <a:buNone/>
              <a:defRPr/>
            </a:pPr>
            <a:r>
              <a:rPr lang="en-US" b="1" i="1" dirty="0">
                <a:solidFill>
                  <a:srgbClr val="1F497D"/>
                </a:solidFill>
              </a:rPr>
              <a:t>Numbers </a:t>
            </a:r>
            <a:r>
              <a:rPr lang="en-US" b="1" dirty="0">
                <a:solidFill>
                  <a:srgbClr val="1F497D"/>
                </a:solidFill>
              </a:rPr>
              <a:t>(</a:t>
            </a:r>
            <a:r>
              <a:rPr lang="en-US" b="1" i="1" dirty="0">
                <a:solidFill>
                  <a:srgbClr val="1F497D"/>
                </a:solidFill>
              </a:rPr>
              <a:t>x </a:t>
            </a:r>
            <a:r>
              <a:rPr lang="en-US" b="1" dirty="0">
                <a:solidFill>
                  <a:srgbClr val="1F497D"/>
                </a:solidFill>
                <a:latin typeface="Symbol" pitchFamily="98" charset="2"/>
              </a:rPr>
              <a:t>+</a:t>
            </a:r>
            <a:r>
              <a:rPr lang="en-US" b="1" i="1" dirty="0">
                <a:solidFill>
                  <a:srgbClr val="1F497D"/>
                </a:solidFill>
              </a:rPr>
              <a:t> b </a:t>
            </a:r>
            <a:r>
              <a:rPr lang="en-US" b="1" dirty="0">
                <a:solidFill>
                  <a:srgbClr val="1F497D"/>
                </a:solidFill>
                <a:latin typeface="Symbol" pitchFamily="98" charset="2"/>
              </a:rPr>
              <a:t>=</a:t>
            </a:r>
            <a:r>
              <a:rPr lang="en-US" b="1" i="1" dirty="0">
                <a:solidFill>
                  <a:srgbClr val="1F497D"/>
                </a:solidFill>
              </a:rPr>
              <a:t> c and ax </a:t>
            </a:r>
            <a:r>
              <a:rPr lang="en-US" b="1" dirty="0">
                <a:solidFill>
                  <a:srgbClr val="1F497D"/>
                </a:solidFill>
                <a:latin typeface="Symbol" pitchFamily="98" charset="2"/>
              </a:rPr>
              <a:t>=</a:t>
            </a:r>
            <a:r>
              <a:rPr lang="en-US" b="1" i="1" dirty="0">
                <a:solidFill>
                  <a:srgbClr val="1F497D"/>
                </a:solidFill>
              </a:rPr>
              <a:t> c</a:t>
            </a:r>
            <a:r>
              <a:rPr lang="en-US" b="1" dirty="0">
                <a:solidFill>
                  <a:srgbClr val="1F497D"/>
                </a:solidFill>
              </a:rPr>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Equations of the Form</a:t>
            </a:r>
            <a:br>
              <a:rPr lang="en-US" dirty="0">
                <a:solidFill>
                  <a:schemeClr val="accent1"/>
                </a:solidFill>
              </a:rPr>
            </a:br>
            <a:r>
              <a:rPr lang="en-US" i="1" dirty="0">
                <a:solidFill>
                  <a:schemeClr val="accent1"/>
                </a:solidFill>
              </a:rPr>
              <a:t>x</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3416320"/>
          </a:xfrm>
        </p:spPr>
        <p:txBody>
          <a:bodyPr>
            <a:spAutoFit/>
          </a:bodyPr>
          <a:lstStyle/>
          <a:p>
            <a:r>
              <a:rPr lang="en-US" dirty="0">
                <a:solidFill>
                  <a:schemeClr val="tx1"/>
                </a:solidFill>
              </a:rPr>
              <a:t>Solve the equation: </a:t>
            </a:r>
            <a:r>
              <a:rPr lang="en-US" dirty="0">
                <a:solidFill>
                  <a:srgbClr val="0000FF"/>
                </a:solidFill>
              </a:rPr>
              <a:t>17 = </a:t>
            </a:r>
            <a:r>
              <a:rPr lang="en-US" i="1" dirty="0">
                <a:solidFill>
                  <a:srgbClr val="0000FF"/>
                </a:solidFill>
              </a:rPr>
              <a:t>x</a:t>
            </a:r>
            <a:r>
              <a:rPr lang="en-US" dirty="0">
                <a:solidFill>
                  <a:srgbClr val="0000FF"/>
                </a:solidFill>
              </a:rPr>
              <a:t> + 6</a:t>
            </a:r>
          </a:p>
          <a:p>
            <a:r>
              <a:rPr lang="en-US" b="1" dirty="0">
                <a:solidFill>
                  <a:schemeClr val="tx1"/>
                </a:solidFill>
              </a:rPr>
              <a:t>Solution</a:t>
            </a:r>
          </a:p>
          <a:p>
            <a:r>
              <a:rPr lang="en-US" dirty="0">
                <a:solidFill>
                  <a:srgbClr val="0000FF"/>
                </a:solidFill>
              </a:rPr>
              <a:t>      17 = </a:t>
            </a:r>
            <a:r>
              <a:rPr lang="en-US" i="1" dirty="0">
                <a:solidFill>
                  <a:srgbClr val="0000FF"/>
                </a:solidFill>
              </a:rPr>
              <a:t>x</a:t>
            </a:r>
            <a:r>
              <a:rPr lang="en-US" dirty="0">
                <a:solidFill>
                  <a:srgbClr val="0000FF"/>
                </a:solidFill>
              </a:rPr>
              <a:t> + 6         </a:t>
            </a:r>
            <a:r>
              <a:rPr lang="en-US" sz="2000" dirty="0">
                <a:solidFill>
                  <a:srgbClr val="007E7E"/>
                </a:solidFill>
              </a:rPr>
              <a:t>Write the equation.</a:t>
            </a:r>
          </a:p>
          <a:p>
            <a:r>
              <a:rPr lang="en-US" dirty="0">
                <a:solidFill>
                  <a:srgbClr val="000099"/>
                </a:solidFill>
              </a:rPr>
              <a:t>17 </a:t>
            </a:r>
            <a:r>
              <a:rPr lang="en-US" dirty="0">
                <a:solidFill>
                  <a:srgbClr val="07FF3F"/>
                </a:solidFill>
              </a:rPr>
              <a:t>– 6</a:t>
            </a:r>
            <a:r>
              <a:rPr lang="en-US" dirty="0">
                <a:solidFill>
                  <a:srgbClr val="000099"/>
                </a:solidFill>
              </a:rPr>
              <a:t> = </a:t>
            </a:r>
            <a:r>
              <a:rPr lang="en-US" i="1" dirty="0">
                <a:solidFill>
                  <a:srgbClr val="000099"/>
                </a:solidFill>
              </a:rPr>
              <a:t>x</a:t>
            </a:r>
            <a:r>
              <a:rPr lang="en-US" dirty="0">
                <a:solidFill>
                  <a:srgbClr val="000099"/>
                </a:solidFill>
              </a:rPr>
              <a:t> + 6 </a:t>
            </a:r>
            <a:r>
              <a:rPr lang="en-US" dirty="0">
                <a:solidFill>
                  <a:srgbClr val="07FF3F"/>
                </a:solidFill>
              </a:rPr>
              <a:t>– 6</a:t>
            </a:r>
            <a:r>
              <a:rPr lang="en-US" dirty="0">
                <a:solidFill>
                  <a:schemeClr val="tx1"/>
                </a:solidFill>
              </a:rPr>
              <a:t>  </a:t>
            </a:r>
            <a:r>
              <a:rPr lang="en-US" sz="2000" dirty="0">
                <a:solidFill>
                  <a:srgbClr val="007E7E"/>
                </a:solidFill>
              </a:rPr>
              <a:t>Using the subtraction principle, subtract </a:t>
            </a:r>
            <a:r>
              <a:rPr lang="en-US" sz="2000" dirty="0">
                <a:solidFill>
                  <a:srgbClr val="07FF3F"/>
                </a:solidFill>
              </a:rPr>
              <a:t>6</a:t>
            </a:r>
            <a:r>
              <a:rPr lang="en-US" sz="2000" dirty="0">
                <a:solidFill>
                  <a:srgbClr val="007E7E"/>
                </a:solidFill>
              </a:rPr>
              <a:t> from</a:t>
            </a:r>
            <a:br>
              <a:rPr lang="en-US" sz="2000" dirty="0">
                <a:solidFill>
                  <a:srgbClr val="007E7E"/>
                </a:solidFill>
              </a:rPr>
            </a:br>
            <a:r>
              <a:rPr lang="en-US" sz="2000" dirty="0">
                <a:solidFill>
                  <a:srgbClr val="007E7E"/>
                </a:solidFill>
              </a:rPr>
              <a:t>                                             both sides.</a:t>
            </a:r>
            <a:endParaRPr lang="en-US" sz="2000" dirty="0">
              <a:solidFill>
                <a:schemeClr val="tx1"/>
              </a:solidFill>
            </a:endParaRPr>
          </a:p>
          <a:p>
            <a:r>
              <a:rPr lang="en-US" i="1" dirty="0">
                <a:solidFill>
                  <a:schemeClr val="tx1"/>
                </a:solidFill>
              </a:rPr>
              <a:t>      </a:t>
            </a:r>
            <a:r>
              <a:rPr lang="en-US" dirty="0">
                <a:solidFill>
                  <a:srgbClr val="000099"/>
                </a:solidFill>
              </a:rPr>
              <a:t>11 = </a:t>
            </a:r>
            <a:r>
              <a:rPr lang="en-US" i="1" dirty="0">
                <a:solidFill>
                  <a:srgbClr val="000099"/>
                </a:solidFill>
              </a:rPr>
              <a:t>x</a:t>
            </a:r>
            <a:r>
              <a:rPr lang="en-US" dirty="0">
                <a:solidFill>
                  <a:srgbClr val="000099"/>
                </a:solidFill>
              </a:rPr>
              <a:t> + 0 </a:t>
            </a:r>
            <a:r>
              <a:rPr lang="en-US" dirty="0">
                <a:solidFill>
                  <a:schemeClr val="tx1"/>
                </a:solidFill>
              </a:rPr>
              <a:t>        </a:t>
            </a:r>
            <a:r>
              <a:rPr lang="en-US" sz="2000" dirty="0">
                <a:solidFill>
                  <a:srgbClr val="007E7E"/>
                </a:solidFill>
              </a:rPr>
              <a:t>Simplify both sides.</a:t>
            </a:r>
            <a:endParaRPr lang="en-US" sz="2000" dirty="0">
              <a:solidFill>
                <a:schemeClr val="tx1"/>
              </a:solidFill>
            </a:endParaRPr>
          </a:p>
          <a:p>
            <a:r>
              <a:rPr lang="en-US" i="1" dirty="0">
                <a:solidFill>
                  <a:schemeClr val="tx1"/>
                </a:solidFill>
              </a:rPr>
              <a:t>      </a:t>
            </a:r>
            <a:r>
              <a:rPr lang="en-US" dirty="0">
                <a:solidFill>
                  <a:srgbClr val="FF0000"/>
                </a:solidFill>
              </a:rPr>
              <a:t>11</a:t>
            </a:r>
            <a:r>
              <a:rPr lang="en-US" dirty="0">
                <a:solidFill>
                  <a:srgbClr val="000099"/>
                </a:solidFill>
              </a:rPr>
              <a:t> = </a:t>
            </a:r>
            <a:r>
              <a:rPr lang="en-US" i="1" dirty="0">
                <a:solidFill>
                  <a:srgbClr val="000099"/>
                </a:solidFill>
              </a:rPr>
              <a:t>x</a:t>
            </a:r>
            <a:r>
              <a:rPr lang="en-US" dirty="0">
                <a:solidFill>
                  <a:srgbClr val="000099"/>
                </a:solidFill>
              </a:rPr>
              <a:t>               </a:t>
            </a:r>
            <a:r>
              <a:rPr lang="en-US" sz="2000" dirty="0">
                <a:solidFill>
                  <a:srgbClr val="007E7E"/>
                </a:solidFill>
              </a:rPr>
              <a:t>Simplify.</a:t>
            </a:r>
            <a:endParaRPr lang="en-US" sz="2000" dirty="0">
              <a:solidFill>
                <a:schemeClr val="tx1"/>
              </a:solidFill>
            </a:endParaRPr>
          </a:p>
        </p:txBody>
      </p:sp>
    </p:spTree>
    <p:extLst>
      <p:ext uri="{BB962C8B-B14F-4D97-AF65-F5344CB8AC3E}">
        <p14:creationId xmlns:p14="http://schemas.microsoft.com/office/powerpoint/2010/main" val="340372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Solving Equations of the Form</a:t>
            </a:r>
            <a:br>
              <a:rPr lang="en-US" dirty="0">
                <a:solidFill>
                  <a:schemeClr val="accent1"/>
                </a:solidFill>
              </a:rPr>
            </a:br>
            <a:r>
              <a:rPr lang="en-US" i="1" dirty="0">
                <a:solidFill>
                  <a:schemeClr val="accent1"/>
                </a:solidFill>
              </a:rPr>
              <a:t>x</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3933384"/>
          </a:xfrm>
        </p:spPr>
        <p:txBody>
          <a:bodyPr>
            <a:spAutoFit/>
          </a:bodyPr>
          <a:lstStyle/>
          <a:p>
            <a:r>
              <a:rPr lang="en-US" dirty="0">
                <a:solidFill>
                  <a:schemeClr val="tx1"/>
                </a:solidFill>
              </a:rPr>
              <a:t>Solve the equation: </a:t>
            </a:r>
            <a:r>
              <a:rPr lang="en-US" i="1" dirty="0">
                <a:solidFill>
                  <a:srgbClr val="0000FF"/>
                </a:solidFill>
              </a:rPr>
              <a:t>x</a:t>
            </a:r>
            <a:r>
              <a:rPr lang="en-US" dirty="0">
                <a:solidFill>
                  <a:srgbClr val="0000FF"/>
                </a:solidFill>
              </a:rPr>
              <a:t> + 9 – 3 = 20 – 5 </a:t>
            </a:r>
          </a:p>
          <a:p>
            <a:r>
              <a:rPr lang="en-US" b="1" dirty="0">
                <a:solidFill>
                  <a:schemeClr val="tx1"/>
                </a:solidFill>
              </a:rPr>
              <a:t>Solution</a:t>
            </a:r>
          </a:p>
          <a:p>
            <a:r>
              <a:rPr lang="en-US" i="1" dirty="0">
                <a:solidFill>
                  <a:srgbClr val="0000FF"/>
                </a:solidFill>
              </a:rPr>
              <a:t>x</a:t>
            </a:r>
            <a:r>
              <a:rPr lang="en-US" dirty="0">
                <a:solidFill>
                  <a:srgbClr val="0000FF"/>
                </a:solidFill>
              </a:rPr>
              <a:t> + 9 – 3 = 20 – 5</a:t>
            </a:r>
            <a:r>
              <a:rPr lang="en-US" dirty="0">
                <a:solidFill>
                  <a:schemeClr val="tx1"/>
                </a:solidFill>
              </a:rPr>
              <a:t>	</a:t>
            </a:r>
            <a:r>
              <a:rPr lang="en-US" sz="2000" dirty="0">
                <a:solidFill>
                  <a:srgbClr val="007E7E"/>
                </a:solidFill>
              </a:rPr>
              <a:t>Write the equation.</a:t>
            </a:r>
          </a:p>
          <a:p>
            <a:r>
              <a:rPr lang="en-US" i="1" dirty="0">
                <a:solidFill>
                  <a:schemeClr val="tx1"/>
                </a:solidFill>
              </a:rPr>
              <a:t>      </a:t>
            </a:r>
            <a:r>
              <a:rPr lang="en-US" i="1" dirty="0">
                <a:solidFill>
                  <a:srgbClr val="000099"/>
                </a:solidFill>
              </a:rPr>
              <a:t>x</a:t>
            </a:r>
            <a:r>
              <a:rPr lang="en-US" dirty="0">
                <a:solidFill>
                  <a:srgbClr val="000099"/>
                </a:solidFill>
              </a:rPr>
              <a:t> + 6 = 15</a:t>
            </a:r>
            <a:r>
              <a:rPr lang="en-US" dirty="0">
                <a:solidFill>
                  <a:schemeClr val="tx1"/>
                </a:solidFill>
              </a:rPr>
              <a:t>	</a:t>
            </a:r>
            <a:r>
              <a:rPr lang="en-US" sz="2000" dirty="0">
                <a:solidFill>
                  <a:srgbClr val="007E7E"/>
                </a:solidFill>
              </a:rPr>
              <a:t>Simplify both sides.</a:t>
            </a:r>
          </a:p>
          <a:p>
            <a:r>
              <a:rPr lang="en-US" i="1" dirty="0">
                <a:solidFill>
                  <a:srgbClr val="000099"/>
                </a:solidFill>
              </a:rPr>
              <a:t>x</a:t>
            </a:r>
            <a:r>
              <a:rPr lang="en-US" dirty="0">
                <a:solidFill>
                  <a:srgbClr val="000099"/>
                </a:solidFill>
              </a:rPr>
              <a:t> + 6 </a:t>
            </a:r>
            <a:r>
              <a:rPr lang="en-US" dirty="0">
                <a:solidFill>
                  <a:srgbClr val="07FF3F"/>
                </a:solidFill>
              </a:rPr>
              <a:t>– 6</a:t>
            </a:r>
            <a:r>
              <a:rPr lang="en-US" dirty="0">
                <a:solidFill>
                  <a:srgbClr val="000099"/>
                </a:solidFill>
              </a:rPr>
              <a:t> = 15 </a:t>
            </a:r>
            <a:r>
              <a:rPr lang="en-US" dirty="0">
                <a:solidFill>
                  <a:srgbClr val="07FF3F"/>
                </a:solidFill>
              </a:rPr>
              <a:t>– 6</a:t>
            </a:r>
            <a:r>
              <a:rPr lang="en-US" dirty="0">
                <a:solidFill>
                  <a:srgbClr val="000099"/>
                </a:solidFill>
              </a:rPr>
              <a:t> </a:t>
            </a:r>
            <a:r>
              <a:rPr lang="en-US" dirty="0">
                <a:solidFill>
                  <a:schemeClr val="tx1"/>
                </a:solidFill>
              </a:rPr>
              <a:t>   </a:t>
            </a:r>
            <a:r>
              <a:rPr lang="en-US" sz="2000" dirty="0">
                <a:solidFill>
                  <a:srgbClr val="007E7E"/>
                </a:solidFill>
              </a:rPr>
              <a:t>Using the subtraction principle, subtract </a:t>
            </a:r>
            <a:r>
              <a:rPr lang="en-US" sz="2000" dirty="0">
                <a:solidFill>
                  <a:srgbClr val="07FF3F"/>
                </a:solidFill>
              </a:rPr>
              <a:t>6</a:t>
            </a:r>
            <a:r>
              <a:rPr lang="en-US" sz="2000" dirty="0">
                <a:solidFill>
                  <a:srgbClr val="007E7E"/>
                </a:solidFill>
              </a:rPr>
              <a:t> from</a:t>
            </a:r>
            <a:br>
              <a:rPr lang="en-US" sz="2000" dirty="0">
                <a:solidFill>
                  <a:srgbClr val="007E7E"/>
                </a:solidFill>
              </a:rPr>
            </a:br>
            <a:r>
              <a:rPr lang="en-US" sz="2000" dirty="0">
                <a:solidFill>
                  <a:srgbClr val="007E7E"/>
                </a:solidFill>
              </a:rPr>
              <a:t>                                                both sides.</a:t>
            </a:r>
            <a:endParaRPr lang="en-US" sz="2000" dirty="0">
              <a:solidFill>
                <a:schemeClr val="tx1"/>
              </a:solidFill>
            </a:endParaRPr>
          </a:p>
          <a:p>
            <a:r>
              <a:rPr lang="en-US" dirty="0">
                <a:solidFill>
                  <a:schemeClr val="tx1"/>
                </a:solidFill>
              </a:rPr>
              <a:t>      </a:t>
            </a:r>
            <a:r>
              <a:rPr lang="en-US" i="1" dirty="0">
                <a:solidFill>
                  <a:srgbClr val="000099"/>
                </a:solidFill>
              </a:rPr>
              <a:t>x </a:t>
            </a:r>
            <a:r>
              <a:rPr lang="en-US" dirty="0">
                <a:solidFill>
                  <a:srgbClr val="000099"/>
                </a:solidFill>
              </a:rPr>
              <a:t>+ 0 = 9</a:t>
            </a:r>
            <a:r>
              <a:rPr lang="en-US" dirty="0">
                <a:solidFill>
                  <a:schemeClr val="tx1"/>
                </a:solidFill>
              </a:rPr>
              <a:t>		</a:t>
            </a:r>
            <a:r>
              <a:rPr lang="en-US" sz="2000" dirty="0">
                <a:solidFill>
                  <a:srgbClr val="007E7E"/>
                </a:solidFill>
              </a:rPr>
              <a:t>Simplify both sides.</a:t>
            </a:r>
            <a:endParaRPr lang="en-US" sz="2000" dirty="0">
              <a:solidFill>
                <a:schemeClr val="tx1"/>
              </a:solidFill>
            </a:endParaRPr>
          </a:p>
          <a:p>
            <a:r>
              <a:rPr lang="en-US" i="1" dirty="0">
                <a:solidFill>
                  <a:srgbClr val="000099"/>
                </a:solidFill>
              </a:rPr>
              <a:t>            x</a:t>
            </a:r>
            <a:r>
              <a:rPr lang="en-US" dirty="0">
                <a:solidFill>
                  <a:srgbClr val="000099"/>
                </a:solidFill>
              </a:rPr>
              <a:t> = </a:t>
            </a:r>
            <a:r>
              <a:rPr lang="en-US" dirty="0">
                <a:solidFill>
                  <a:srgbClr val="FF0000"/>
                </a:solidFill>
              </a:rPr>
              <a:t>9</a:t>
            </a:r>
            <a:r>
              <a:rPr lang="en-US" dirty="0">
                <a:solidFill>
                  <a:schemeClr val="tx1"/>
                </a:solidFill>
              </a:rPr>
              <a:t>		</a:t>
            </a:r>
            <a:r>
              <a:rPr lang="en-US" sz="2000" dirty="0">
                <a:solidFill>
                  <a:srgbClr val="007E7E"/>
                </a:solidFill>
              </a:rPr>
              <a:t>Simplify.</a:t>
            </a:r>
            <a:endParaRPr lang="en-US" sz="2000" dirty="0">
              <a:solidFill>
                <a:schemeClr val="tx1"/>
              </a:solidFill>
            </a:endParaRPr>
          </a:p>
        </p:txBody>
      </p:sp>
    </p:spTree>
    <p:extLst>
      <p:ext uri="{BB962C8B-B14F-4D97-AF65-F5344CB8AC3E}">
        <p14:creationId xmlns:p14="http://schemas.microsoft.com/office/powerpoint/2010/main" val="2493378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Solving Equations of the Form</a:t>
            </a:r>
            <a:br>
              <a:rPr lang="en-US" dirty="0">
                <a:solidFill>
                  <a:schemeClr val="accent1"/>
                </a:solidFill>
              </a:rPr>
            </a:br>
            <a:r>
              <a:rPr lang="en-US" i="1" dirty="0">
                <a:solidFill>
                  <a:schemeClr val="accent1"/>
                </a:solidFill>
              </a:rPr>
              <a:t>ax</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3797963"/>
          </a:xfrm>
        </p:spPr>
        <p:txBody>
          <a:bodyPr>
            <a:spAutoFit/>
          </a:bodyPr>
          <a:lstStyle/>
          <a:p>
            <a:r>
              <a:rPr lang="en-US" dirty="0">
                <a:solidFill>
                  <a:schemeClr val="tx1"/>
                </a:solidFill>
              </a:rPr>
              <a:t>Solve the equation: </a:t>
            </a:r>
            <a:r>
              <a:rPr lang="en-US" dirty="0">
                <a:solidFill>
                  <a:srgbClr val="0000FF"/>
                </a:solidFill>
              </a:rPr>
              <a:t>3</a:t>
            </a:r>
            <a:r>
              <a:rPr lang="en-US" i="1" dirty="0">
                <a:solidFill>
                  <a:srgbClr val="0000FF"/>
                </a:solidFill>
              </a:rPr>
              <a:t>n</a:t>
            </a:r>
            <a:r>
              <a:rPr lang="en-US" dirty="0">
                <a:solidFill>
                  <a:srgbClr val="0000FF"/>
                </a:solidFill>
              </a:rPr>
              <a:t> = 24</a:t>
            </a:r>
          </a:p>
          <a:p>
            <a:r>
              <a:rPr lang="en-US" b="1" dirty="0">
                <a:solidFill>
                  <a:schemeClr val="tx1"/>
                </a:solidFill>
              </a:rPr>
              <a:t>Solution</a:t>
            </a:r>
          </a:p>
          <a:p>
            <a:r>
              <a:rPr lang="en-US" dirty="0">
                <a:solidFill>
                  <a:schemeClr val="tx1"/>
                </a:solidFill>
              </a:rPr>
              <a:t> </a:t>
            </a:r>
            <a:r>
              <a:rPr lang="en-US" dirty="0">
                <a:solidFill>
                  <a:srgbClr val="0000FF"/>
                </a:solidFill>
              </a:rPr>
              <a:t>3</a:t>
            </a:r>
            <a:r>
              <a:rPr lang="en-US" i="1" dirty="0">
                <a:solidFill>
                  <a:srgbClr val="0000FF"/>
                </a:solidFill>
              </a:rPr>
              <a:t>n</a:t>
            </a:r>
            <a:r>
              <a:rPr lang="en-US" dirty="0">
                <a:solidFill>
                  <a:srgbClr val="0000FF"/>
                </a:solidFill>
              </a:rPr>
              <a:t> = 24</a:t>
            </a:r>
            <a:r>
              <a:rPr lang="en-US" dirty="0">
                <a:solidFill>
                  <a:schemeClr val="tx1"/>
                </a:solidFill>
              </a:rPr>
              <a:t>	</a:t>
            </a:r>
            <a:r>
              <a:rPr lang="en-US" sz="2000" dirty="0">
                <a:solidFill>
                  <a:srgbClr val="007E7E"/>
                </a:solidFill>
              </a:rPr>
              <a:t>Write the equation.</a:t>
            </a:r>
          </a:p>
          <a:p>
            <a:r>
              <a:rPr lang="en-US" sz="2000" dirty="0">
                <a:solidFill>
                  <a:srgbClr val="007E7E"/>
                </a:solidFill>
              </a:rPr>
              <a:t>		Using the division principle, divide both sides by the 			coefficient, </a:t>
            </a:r>
            <a:r>
              <a:rPr lang="en-US" sz="2000" dirty="0">
                <a:solidFill>
                  <a:srgbClr val="07FF3F"/>
                </a:solidFill>
              </a:rPr>
              <a:t>3</a:t>
            </a:r>
            <a:r>
              <a:rPr lang="en-US" sz="2000" dirty="0">
                <a:solidFill>
                  <a:srgbClr val="007E7E"/>
                </a:solidFill>
              </a:rPr>
              <a:t>. Note that in solving equations, the fraction 		form of division is used.</a:t>
            </a:r>
          </a:p>
          <a:p>
            <a:r>
              <a:rPr lang="en-US" sz="2000" dirty="0">
                <a:solidFill>
                  <a:srgbClr val="007E7E"/>
                </a:solidFill>
              </a:rPr>
              <a:t>		Simplify by performing the division on both sides.</a:t>
            </a:r>
          </a:p>
          <a:p>
            <a:r>
              <a:rPr lang="en-US" i="1" dirty="0">
                <a:solidFill>
                  <a:srgbClr val="000099"/>
                </a:solidFill>
              </a:rPr>
              <a:t>   n</a:t>
            </a:r>
            <a:r>
              <a:rPr lang="en-US" dirty="0">
                <a:solidFill>
                  <a:srgbClr val="000099"/>
                </a:solidFill>
              </a:rPr>
              <a:t> = </a:t>
            </a:r>
            <a:r>
              <a:rPr lang="en-US" dirty="0">
                <a:solidFill>
                  <a:srgbClr val="FF0000"/>
                </a:solidFill>
              </a:rPr>
              <a:t>8</a:t>
            </a:r>
            <a:r>
              <a:rPr lang="en-US" sz="2000" dirty="0">
                <a:solidFill>
                  <a:srgbClr val="007E7E"/>
                </a:solidFill>
              </a:rPr>
              <a:t>	Simplify.                    </a:t>
            </a:r>
          </a:p>
          <a:p>
            <a:r>
              <a:rPr lang="en-US" sz="2000" dirty="0">
                <a:solidFill>
                  <a:srgbClr val="007E7E"/>
                </a:solidFill>
              </a:rPr>
              <a:t>		</a:t>
            </a:r>
            <a:endParaRPr lang="en-US" sz="2000" dirty="0">
              <a:solidFill>
                <a:schemeClr val="tx1"/>
              </a:solidFill>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2999888192"/>
              </p:ext>
            </p:extLst>
          </p:nvPr>
        </p:nvGraphicFramePr>
        <p:xfrm>
          <a:off x="565150" y="2755900"/>
          <a:ext cx="1181100" cy="838200"/>
        </p:xfrm>
        <a:graphic>
          <a:graphicData uri="http://schemas.openxmlformats.org/presentationml/2006/ole">
            <mc:AlternateContent xmlns:mc="http://schemas.openxmlformats.org/markup-compatibility/2006">
              <mc:Choice xmlns:v="urn:schemas-microsoft-com:vml" Requires="v">
                <p:oleObj spid="_x0000_s101475" name="Equation" r:id="rId3" imgW="1180800" imgH="838080" progId="Equation.DSMT4">
                  <p:embed/>
                </p:oleObj>
              </mc:Choice>
              <mc:Fallback>
                <p:oleObj name="Equation" r:id="rId3" imgW="1180800" imgH="838080" progId="Equation.DSMT4">
                  <p:embed/>
                  <p:pic>
                    <p:nvPicPr>
                      <p:cNvPr id="0" name="Picture 8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2755900"/>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102555850"/>
              </p:ext>
            </p:extLst>
          </p:nvPr>
        </p:nvGraphicFramePr>
        <p:xfrm>
          <a:off x="495300" y="3784600"/>
          <a:ext cx="1028700" cy="292100"/>
        </p:xfrm>
        <a:graphic>
          <a:graphicData uri="http://schemas.openxmlformats.org/presentationml/2006/ole">
            <mc:AlternateContent xmlns:mc="http://schemas.openxmlformats.org/markup-compatibility/2006">
              <mc:Choice xmlns:v="urn:schemas-microsoft-com:vml" Requires="v">
                <p:oleObj spid="_x0000_s101476" name="Equation" r:id="rId5" imgW="1028520" imgH="291960" progId="Equation.DSMT4">
                  <p:embed/>
                </p:oleObj>
              </mc:Choice>
              <mc:Fallback>
                <p:oleObj name="Equation" r:id="rId5" imgW="1028520" imgH="291960" progId="Equation.DSMT4">
                  <p:embed/>
                  <p:pic>
                    <p:nvPicPr>
                      <p:cNvPr id="0" name="Picture 8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300" y="3784600"/>
                        <a:ext cx="1028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69199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Equations of the Form</a:t>
            </a:r>
            <a:br>
              <a:rPr lang="en-US" dirty="0">
                <a:solidFill>
                  <a:schemeClr val="accent1"/>
                </a:solidFill>
              </a:rPr>
            </a:br>
            <a:r>
              <a:rPr lang="en-US" i="1" dirty="0">
                <a:solidFill>
                  <a:schemeClr val="accent1"/>
                </a:solidFill>
              </a:rPr>
              <a:t>ax</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3751796"/>
          </a:xfrm>
        </p:spPr>
        <p:txBody>
          <a:bodyPr>
            <a:spAutoFit/>
          </a:bodyPr>
          <a:lstStyle/>
          <a:p>
            <a:r>
              <a:rPr lang="en-US" dirty="0">
                <a:solidFill>
                  <a:schemeClr val="tx1"/>
                </a:solidFill>
              </a:rPr>
              <a:t>Solve the equation: </a:t>
            </a:r>
            <a:r>
              <a:rPr lang="en-US" dirty="0">
                <a:solidFill>
                  <a:srgbClr val="0000FF"/>
                </a:solidFill>
              </a:rPr>
              <a:t>45 = 9</a:t>
            </a:r>
            <a:r>
              <a:rPr lang="en-US" i="1" dirty="0">
                <a:solidFill>
                  <a:srgbClr val="0000FF"/>
                </a:solidFill>
              </a:rPr>
              <a:t>y</a:t>
            </a:r>
          </a:p>
          <a:p>
            <a:r>
              <a:rPr lang="en-US" b="1" dirty="0">
                <a:solidFill>
                  <a:schemeClr val="tx1"/>
                </a:solidFill>
              </a:rPr>
              <a:t>Solution</a:t>
            </a:r>
          </a:p>
          <a:p>
            <a:r>
              <a:rPr lang="en-US" dirty="0">
                <a:solidFill>
                  <a:schemeClr val="tx1"/>
                </a:solidFill>
              </a:rPr>
              <a:t> </a:t>
            </a:r>
            <a:r>
              <a:rPr lang="en-US" dirty="0">
                <a:solidFill>
                  <a:srgbClr val="0000FF"/>
                </a:solidFill>
              </a:rPr>
              <a:t>45 = 9</a:t>
            </a:r>
            <a:r>
              <a:rPr lang="en-US" i="1" dirty="0">
                <a:solidFill>
                  <a:srgbClr val="0000FF"/>
                </a:solidFill>
              </a:rPr>
              <a:t>y</a:t>
            </a:r>
            <a:r>
              <a:rPr lang="en-US" dirty="0">
                <a:solidFill>
                  <a:schemeClr val="tx1"/>
                </a:solidFill>
              </a:rPr>
              <a:t>	</a:t>
            </a:r>
            <a:r>
              <a:rPr lang="en-US" sz="2000" dirty="0">
                <a:solidFill>
                  <a:srgbClr val="007E7E"/>
                </a:solidFill>
              </a:rPr>
              <a:t>Write the equation.</a:t>
            </a:r>
          </a:p>
          <a:p>
            <a:pPr>
              <a:spcBef>
                <a:spcPts val="1200"/>
              </a:spcBef>
            </a:pPr>
            <a:r>
              <a:rPr lang="en-US" sz="2000" dirty="0">
                <a:solidFill>
                  <a:srgbClr val="007E7E"/>
                </a:solidFill>
              </a:rPr>
              <a:t>		Using the division principle, divide both sides by the 			coefficient, </a:t>
            </a:r>
            <a:r>
              <a:rPr lang="en-US" sz="2000" dirty="0">
                <a:solidFill>
                  <a:srgbClr val="07FF3F"/>
                </a:solidFill>
              </a:rPr>
              <a:t>9</a:t>
            </a:r>
            <a:r>
              <a:rPr lang="en-US" sz="2000" dirty="0">
                <a:solidFill>
                  <a:srgbClr val="007E7E"/>
                </a:solidFill>
              </a:rPr>
              <a:t>. </a:t>
            </a:r>
          </a:p>
          <a:p>
            <a:pPr>
              <a:spcBef>
                <a:spcPts val="1800"/>
              </a:spcBef>
            </a:pPr>
            <a:r>
              <a:rPr lang="en-US" sz="2000" dirty="0">
                <a:solidFill>
                  <a:srgbClr val="007E7E"/>
                </a:solidFill>
              </a:rPr>
              <a:t>		Simplify by performing the division on both sides.</a:t>
            </a:r>
          </a:p>
          <a:p>
            <a:r>
              <a:rPr lang="en-US" i="1" dirty="0">
                <a:solidFill>
                  <a:schemeClr val="tx1"/>
                </a:solidFill>
              </a:rPr>
              <a:t>   </a:t>
            </a:r>
            <a:r>
              <a:rPr lang="en-US" dirty="0">
                <a:solidFill>
                  <a:srgbClr val="FF0000"/>
                </a:solidFill>
              </a:rPr>
              <a:t>5</a:t>
            </a:r>
            <a:r>
              <a:rPr lang="en-US" dirty="0">
                <a:solidFill>
                  <a:srgbClr val="000099"/>
                </a:solidFill>
              </a:rPr>
              <a:t> = </a:t>
            </a:r>
            <a:r>
              <a:rPr lang="en-US" i="1" dirty="0">
                <a:solidFill>
                  <a:srgbClr val="000099"/>
                </a:solidFill>
              </a:rPr>
              <a:t>y</a:t>
            </a:r>
            <a:r>
              <a:rPr lang="en-US" sz="2000" dirty="0">
                <a:solidFill>
                  <a:srgbClr val="007E7E"/>
                </a:solidFill>
              </a:rPr>
              <a:t>	Simplify.                    </a:t>
            </a:r>
          </a:p>
          <a:p>
            <a:r>
              <a:rPr lang="en-US" sz="2000" dirty="0">
                <a:solidFill>
                  <a:srgbClr val="007E7E"/>
                </a:solidFill>
              </a:rPr>
              <a:t>		</a:t>
            </a:r>
            <a:endParaRPr lang="en-US" sz="200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726894759"/>
              </p:ext>
            </p:extLst>
          </p:nvPr>
        </p:nvGraphicFramePr>
        <p:xfrm>
          <a:off x="571500" y="2843253"/>
          <a:ext cx="1193800" cy="838200"/>
        </p:xfrm>
        <a:graphic>
          <a:graphicData uri="http://schemas.openxmlformats.org/presentationml/2006/ole">
            <mc:AlternateContent xmlns:mc="http://schemas.openxmlformats.org/markup-compatibility/2006">
              <mc:Choice xmlns:v="urn:schemas-microsoft-com:vml" Requires="v">
                <p:oleObj spid="_x0000_s102484" name="Equation" r:id="rId3" imgW="1193760" imgH="838080" progId="Equation.DSMT4">
                  <p:embed/>
                </p:oleObj>
              </mc:Choice>
              <mc:Fallback>
                <p:oleObj name="Equation" r:id="rId3" imgW="1193760" imgH="838080" progId="Equation.DSMT4">
                  <p:embed/>
                  <p:pic>
                    <p:nvPicPr>
                      <p:cNvPr id="0" name="Picture 7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2843253"/>
                        <a:ext cx="1193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231602688"/>
              </p:ext>
            </p:extLst>
          </p:nvPr>
        </p:nvGraphicFramePr>
        <p:xfrm>
          <a:off x="749300" y="3798955"/>
          <a:ext cx="1028700" cy="355600"/>
        </p:xfrm>
        <a:graphic>
          <a:graphicData uri="http://schemas.openxmlformats.org/presentationml/2006/ole">
            <mc:AlternateContent xmlns:mc="http://schemas.openxmlformats.org/markup-compatibility/2006">
              <mc:Choice xmlns:v="urn:schemas-microsoft-com:vml" Requires="v">
                <p:oleObj spid="_x0000_s102485" name="Equation" r:id="rId5" imgW="1028520" imgH="355320" progId="Equation.DSMT4">
                  <p:embed/>
                </p:oleObj>
              </mc:Choice>
              <mc:Fallback>
                <p:oleObj name="Equation" r:id="rId5" imgW="1028520" imgH="355320" progId="Equation.DSMT4">
                  <p:embed/>
                  <p:pic>
                    <p:nvPicPr>
                      <p:cNvPr id="0" name="Picture 7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9300" y="3798955"/>
                        <a:ext cx="10287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34358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Solving Equations of the Form</a:t>
            </a:r>
            <a:br>
              <a:rPr lang="en-US" dirty="0">
                <a:solidFill>
                  <a:schemeClr val="accent1"/>
                </a:solidFill>
              </a:rPr>
            </a:br>
            <a:r>
              <a:rPr lang="en-US" i="1" dirty="0">
                <a:solidFill>
                  <a:schemeClr val="accent1"/>
                </a:solidFill>
              </a:rPr>
              <a:t>ax</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4672048"/>
          </a:xfrm>
        </p:spPr>
        <p:txBody>
          <a:bodyPr>
            <a:spAutoFit/>
          </a:bodyPr>
          <a:lstStyle/>
          <a:p>
            <a:r>
              <a:rPr lang="en-US" dirty="0">
                <a:solidFill>
                  <a:schemeClr val="tx1"/>
                </a:solidFill>
              </a:rPr>
              <a:t>Solve the equation: </a:t>
            </a:r>
            <a:r>
              <a:rPr lang="en-US" dirty="0">
                <a:solidFill>
                  <a:srgbClr val="0000FF"/>
                </a:solidFill>
              </a:rPr>
              <a:t>5</a:t>
            </a:r>
            <a:r>
              <a:rPr lang="en-US" i="1" dirty="0">
                <a:solidFill>
                  <a:srgbClr val="0000FF"/>
                </a:solidFill>
              </a:rPr>
              <a:t>x</a:t>
            </a:r>
            <a:r>
              <a:rPr lang="en-US" dirty="0">
                <a:solidFill>
                  <a:srgbClr val="0000FF"/>
                </a:solidFill>
              </a:rPr>
              <a:t> = 30 – 3 + 8</a:t>
            </a:r>
            <a:endParaRPr lang="en-US" i="1" dirty="0">
              <a:solidFill>
                <a:srgbClr val="0000FF"/>
              </a:solidFill>
            </a:endParaRPr>
          </a:p>
          <a:p>
            <a:r>
              <a:rPr lang="en-US" b="1" dirty="0">
                <a:solidFill>
                  <a:schemeClr val="tx1"/>
                </a:solidFill>
              </a:rPr>
              <a:t>Solution</a:t>
            </a:r>
          </a:p>
          <a:p>
            <a:r>
              <a:rPr lang="en-US" dirty="0">
                <a:solidFill>
                  <a:schemeClr val="tx1"/>
                </a:solidFill>
              </a:rPr>
              <a:t> </a:t>
            </a:r>
            <a:r>
              <a:rPr lang="en-US" dirty="0">
                <a:solidFill>
                  <a:srgbClr val="0000FF"/>
                </a:solidFill>
              </a:rPr>
              <a:t>5</a:t>
            </a:r>
            <a:r>
              <a:rPr lang="en-US" i="1" dirty="0">
                <a:solidFill>
                  <a:srgbClr val="0000FF"/>
                </a:solidFill>
              </a:rPr>
              <a:t>x</a:t>
            </a:r>
            <a:r>
              <a:rPr lang="en-US" dirty="0">
                <a:solidFill>
                  <a:srgbClr val="0000FF"/>
                </a:solidFill>
              </a:rPr>
              <a:t> = 30 – 3 + 8</a:t>
            </a:r>
            <a:r>
              <a:rPr lang="en-US" dirty="0">
                <a:solidFill>
                  <a:schemeClr val="tx1"/>
                </a:solidFill>
              </a:rPr>
              <a:t>	</a:t>
            </a:r>
            <a:r>
              <a:rPr lang="en-US" sz="2000" dirty="0">
                <a:solidFill>
                  <a:srgbClr val="007E7E"/>
                </a:solidFill>
              </a:rPr>
              <a:t>Write the equation.</a:t>
            </a:r>
          </a:p>
          <a:p>
            <a:r>
              <a:rPr lang="en-US" dirty="0">
                <a:solidFill>
                  <a:schemeClr val="tx1"/>
                </a:solidFill>
              </a:rPr>
              <a:t> </a:t>
            </a:r>
            <a:r>
              <a:rPr lang="en-US" dirty="0">
                <a:solidFill>
                  <a:srgbClr val="000099"/>
                </a:solidFill>
              </a:rPr>
              <a:t>5</a:t>
            </a:r>
            <a:r>
              <a:rPr lang="en-US" i="1" dirty="0">
                <a:solidFill>
                  <a:srgbClr val="000099"/>
                </a:solidFill>
              </a:rPr>
              <a:t>x</a:t>
            </a:r>
            <a:r>
              <a:rPr lang="en-US" dirty="0">
                <a:solidFill>
                  <a:srgbClr val="000099"/>
                </a:solidFill>
              </a:rPr>
              <a:t> = 27 + 8</a:t>
            </a:r>
            <a:r>
              <a:rPr lang="en-US" sz="2000" dirty="0">
                <a:solidFill>
                  <a:srgbClr val="000099"/>
                </a:solidFill>
              </a:rPr>
              <a:t> </a:t>
            </a:r>
            <a:r>
              <a:rPr lang="en-US" sz="2000" dirty="0">
                <a:solidFill>
                  <a:schemeClr val="tx1"/>
                </a:solidFill>
              </a:rPr>
              <a:t>		</a:t>
            </a:r>
            <a:r>
              <a:rPr lang="en-US" sz="2000" dirty="0">
                <a:solidFill>
                  <a:srgbClr val="007E7E"/>
                </a:solidFill>
              </a:rPr>
              <a:t>Simplify.</a:t>
            </a:r>
          </a:p>
          <a:p>
            <a:r>
              <a:rPr lang="en-US" dirty="0">
                <a:solidFill>
                  <a:schemeClr val="tx1"/>
                </a:solidFill>
              </a:rPr>
              <a:t> </a:t>
            </a:r>
            <a:r>
              <a:rPr lang="en-US" dirty="0">
                <a:solidFill>
                  <a:srgbClr val="000099"/>
                </a:solidFill>
              </a:rPr>
              <a:t>5</a:t>
            </a:r>
            <a:r>
              <a:rPr lang="en-US" i="1" dirty="0">
                <a:solidFill>
                  <a:srgbClr val="000099"/>
                </a:solidFill>
              </a:rPr>
              <a:t>x</a:t>
            </a:r>
            <a:r>
              <a:rPr lang="en-US" dirty="0">
                <a:solidFill>
                  <a:srgbClr val="000099"/>
                </a:solidFill>
              </a:rPr>
              <a:t> = 35</a:t>
            </a:r>
            <a:r>
              <a:rPr lang="en-US" dirty="0">
                <a:solidFill>
                  <a:schemeClr val="tx1"/>
                </a:solidFill>
              </a:rPr>
              <a:t>		</a:t>
            </a:r>
            <a:r>
              <a:rPr lang="en-US" sz="2000" dirty="0">
                <a:solidFill>
                  <a:srgbClr val="007E7E"/>
                </a:solidFill>
              </a:rPr>
              <a:t>Simplify.</a:t>
            </a:r>
            <a:endParaRPr lang="en-US" dirty="0">
              <a:solidFill>
                <a:srgbClr val="007E7E"/>
              </a:solidFill>
            </a:endParaRPr>
          </a:p>
          <a:p>
            <a:r>
              <a:rPr lang="en-US" sz="2000" dirty="0">
                <a:solidFill>
                  <a:srgbClr val="007E7E"/>
                </a:solidFill>
              </a:rPr>
              <a:t>			Using the division principle, divide both sides by 			the coefficient, </a:t>
            </a:r>
            <a:r>
              <a:rPr lang="en-US" sz="2000" dirty="0">
                <a:solidFill>
                  <a:srgbClr val="07FF3F"/>
                </a:solidFill>
              </a:rPr>
              <a:t>5</a:t>
            </a:r>
            <a:r>
              <a:rPr lang="en-US" sz="2000" dirty="0">
                <a:solidFill>
                  <a:srgbClr val="007E7E"/>
                </a:solidFill>
              </a:rPr>
              <a:t>. </a:t>
            </a:r>
          </a:p>
          <a:p>
            <a:r>
              <a:rPr lang="en-US" sz="2000" dirty="0">
                <a:solidFill>
                  <a:srgbClr val="007E7E"/>
                </a:solidFill>
              </a:rPr>
              <a:t>			Simplify by performing the division on both sides.</a:t>
            </a:r>
          </a:p>
          <a:p>
            <a:r>
              <a:rPr lang="en-US" i="1" dirty="0">
                <a:solidFill>
                  <a:schemeClr val="tx1"/>
                </a:solidFill>
              </a:rPr>
              <a:t>   </a:t>
            </a:r>
            <a:r>
              <a:rPr lang="en-US" i="1" dirty="0">
                <a:solidFill>
                  <a:srgbClr val="000099"/>
                </a:solidFill>
              </a:rPr>
              <a:t>x</a:t>
            </a:r>
            <a:r>
              <a:rPr lang="en-US" dirty="0">
                <a:solidFill>
                  <a:srgbClr val="000099"/>
                </a:solidFill>
              </a:rPr>
              <a:t> = </a:t>
            </a:r>
            <a:r>
              <a:rPr lang="en-US" dirty="0">
                <a:solidFill>
                  <a:srgbClr val="FF0000"/>
                </a:solidFill>
              </a:rPr>
              <a:t>7</a:t>
            </a:r>
            <a:r>
              <a:rPr lang="en-US" dirty="0">
                <a:solidFill>
                  <a:schemeClr val="tx1"/>
                </a:solidFill>
              </a:rPr>
              <a:t>	</a:t>
            </a:r>
            <a:r>
              <a:rPr lang="en-US" sz="2000" dirty="0">
                <a:solidFill>
                  <a:srgbClr val="007E7E"/>
                </a:solidFill>
              </a:rPr>
              <a:t>	Simplify.    </a:t>
            </a:r>
          </a:p>
          <a:p>
            <a:r>
              <a:rPr lang="en-US" sz="2000" dirty="0">
                <a:solidFill>
                  <a:srgbClr val="007E7E"/>
                </a:solidFill>
              </a:rPr>
              <a:t>		</a:t>
            </a:r>
            <a:endParaRPr lang="en-US" sz="200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4162615848"/>
              </p:ext>
            </p:extLst>
          </p:nvPr>
        </p:nvGraphicFramePr>
        <p:xfrm>
          <a:off x="520700" y="3784600"/>
          <a:ext cx="1181100" cy="838200"/>
        </p:xfrm>
        <a:graphic>
          <a:graphicData uri="http://schemas.openxmlformats.org/presentationml/2006/ole">
            <mc:AlternateContent xmlns:mc="http://schemas.openxmlformats.org/markup-compatibility/2006">
              <mc:Choice xmlns:v="urn:schemas-microsoft-com:vml" Requires="v">
                <p:oleObj spid="_x0000_s103491" name="Equation" r:id="rId3" imgW="1180800" imgH="838080" progId="Equation.DSMT4">
                  <p:embed/>
                </p:oleObj>
              </mc:Choice>
              <mc:Fallback>
                <p:oleObj name="Equation" r:id="rId3" imgW="1180800" imgH="838080"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700" y="3784600"/>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012150269"/>
              </p:ext>
            </p:extLst>
          </p:nvPr>
        </p:nvGraphicFramePr>
        <p:xfrm>
          <a:off x="463550" y="4603750"/>
          <a:ext cx="1028700" cy="279400"/>
        </p:xfrm>
        <a:graphic>
          <a:graphicData uri="http://schemas.openxmlformats.org/presentationml/2006/ole">
            <mc:AlternateContent xmlns:mc="http://schemas.openxmlformats.org/markup-compatibility/2006">
              <mc:Choice xmlns:v="urn:schemas-microsoft-com:vml" Requires="v">
                <p:oleObj spid="_x0000_s103492" name="Equation" r:id="rId5" imgW="1028520" imgH="279360" progId="Equation.DSMT4">
                  <p:embed/>
                </p:oleObj>
              </mc:Choice>
              <mc:Fallback>
                <p:oleObj name="Equation" r:id="rId5" imgW="1028520" imgH="279360" progId="Equation.DSMT4">
                  <p:embed/>
                  <p:pic>
                    <p:nvPicPr>
                      <p:cNvPr id="0" name="Picture 5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550" y="4603750"/>
                        <a:ext cx="1028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500476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Solving Basic Equations </a:t>
            </a:r>
          </a:p>
        </p:txBody>
      </p:sp>
      <p:sp>
        <p:nvSpPr>
          <p:cNvPr id="9" name="TextBox 3"/>
          <p:cNvSpPr txBox="1">
            <a:spLocks noChangeArrowheads="1"/>
          </p:cNvSpPr>
          <p:nvPr/>
        </p:nvSpPr>
        <p:spPr>
          <a:xfrm>
            <a:off x="457200" y="1280160"/>
            <a:ext cx="8305800" cy="4604337"/>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00000"/>
                </a:solidFill>
              </a:rPr>
              <a:t>Evaluating Expressions Versus Solving Equations </a:t>
            </a:r>
          </a:p>
          <a:p>
            <a:r>
              <a:rPr lang="en-US" sz="2600" dirty="0">
                <a:solidFill>
                  <a:srgbClr val="000000"/>
                </a:solidFill>
              </a:rPr>
              <a:t>Some students seem to have difficulty distinguishing between evaluating expressions and solving equations. In </a:t>
            </a:r>
            <a:r>
              <a:rPr lang="en-US" sz="2600" b="1" dirty="0">
                <a:solidFill>
                  <a:srgbClr val="000000"/>
                </a:solidFill>
              </a:rPr>
              <a:t>evaluating</a:t>
            </a:r>
            <a:r>
              <a:rPr lang="en-US" sz="2600" dirty="0">
                <a:solidFill>
                  <a:srgbClr val="000000"/>
                </a:solidFill>
              </a:rPr>
              <a:t> expressions, we are simply trying to find the numerical value of an expression. In </a:t>
            </a:r>
            <a:r>
              <a:rPr lang="en-US" sz="2600" b="1" dirty="0">
                <a:solidFill>
                  <a:srgbClr val="000000"/>
                </a:solidFill>
              </a:rPr>
              <a:t>solving</a:t>
            </a:r>
            <a:r>
              <a:rPr lang="en-US" sz="2600" dirty="0">
                <a:solidFill>
                  <a:srgbClr val="000000"/>
                </a:solidFill>
              </a:rPr>
              <a:t> equations, we are trying to find the value of some unknown number represented by a variable in an equation. These two concepts are not the same. In solving equations, we use the addition principle, the subtraction principle, and the division principle. In evaluating expressions, we use the order of operations.</a:t>
            </a:r>
          </a:p>
        </p:txBody>
      </p:sp>
    </p:spTree>
    <p:extLst>
      <p:ext uri="{BB962C8B-B14F-4D97-AF65-F5344CB8AC3E}">
        <p14:creationId xmlns:p14="http://schemas.microsoft.com/office/powerpoint/2010/main" val="3584715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5123" name="Rectangle 3"/>
          <p:cNvSpPr>
            <a:spLocks noGrp="1"/>
          </p:cNvSpPr>
          <p:nvPr>
            <p:ph idx="1"/>
          </p:nvPr>
        </p:nvSpPr>
        <p:spPr>
          <a:xfrm>
            <a:off x="457200" y="1280160"/>
            <a:ext cx="8229600" cy="1600438"/>
          </a:xfrm>
          <a:prstGeom prst="rect">
            <a:avLst/>
          </a:prstGeom>
          <a:noFill/>
        </p:spPr>
        <p:txBody>
          <a:bodyPr>
            <a:spAutoFit/>
          </a:bodyPr>
          <a:lstStyle/>
          <a:p>
            <a:pPr marL="339725" indent="-339725" defTabSz="406400">
              <a:spcBef>
                <a:spcPct val="50000"/>
              </a:spcBef>
              <a:buFont typeface="Courier New" pitchFamily="49" charset="0"/>
              <a:buChar char="o"/>
            </a:pPr>
            <a:r>
              <a:rPr lang="en-US" dirty="0">
                <a:solidFill>
                  <a:schemeClr val="tx1"/>
                </a:solidFill>
              </a:rPr>
              <a:t>Know terms related to equations and check their solutions.</a:t>
            </a:r>
            <a:endParaRPr lang="en-US" i="0" dirty="0">
              <a:solidFill>
                <a:schemeClr val="tx1"/>
              </a:solidFill>
            </a:endParaRPr>
          </a:p>
          <a:p>
            <a:pPr marL="339725" indent="-339725" defTabSz="406400">
              <a:spcBef>
                <a:spcPct val="50000"/>
              </a:spcBef>
              <a:buFont typeface="Courier New" pitchFamily="49" charset="0"/>
              <a:buChar char="o"/>
            </a:pPr>
            <a:r>
              <a:rPr lang="en-US" dirty="0">
                <a:solidFill>
                  <a:schemeClr val="tx1"/>
                </a:solidFill>
              </a:rPr>
              <a:t>Solve equations of the form </a:t>
            </a:r>
            <a:r>
              <a:rPr lang="en-US" i="1" dirty="0">
                <a:solidFill>
                  <a:schemeClr val="tx1"/>
                </a:solidFill>
              </a:rPr>
              <a:t>x </a:t>
            </a:r>
            <a:r>
              <a:rPr lang="en-US" dirty="0">
                <a:solidFill>
                  <a:schemeClr val="tx1"/>
                </a:solidFill>
              </a:rPr>
              <a:t>+</a:t>
            </a:r>
            <a:r>
              <a:rPr lang="en-US" i="1" dirty="0">
                <a:solidFill>
                  <a:schemeClr val="tx1"/>
                </a:solidFill>
              </a:rPr>
              <a:t> b </a:t>
            </a:r>
            <a:r>
              <a:rPr lang="en-US" dirty="0">
                <a:solidFill>
                  <a:schemeClr val="tx1"/>
                </a:solidFill>
              </a:rPr>
              <a:t>=</a:t>
            </a:r>
            <a:r>
              <a:rPr lang="en-US" i="1" dirty="0">
                <a:solidFill>
                  <a:schemeClr val="tx1"/>
                </a:solidFill>
              </a:rPr>
              <a:t> c</a:t>
            </a:r>
            <a:r>
              <a:rPr lang="en-US" dirty="0">
                <a:solidFill>
                  <a:schemeClr val="tx1"/>
                </a:solidFill>
              </a:rPr>
              <a:t> and </a:t>
            </a:r>
            <a:r>
              <a:rPr lang="en-US" i="1" dirty="0">
                <a:solidFill>
                  <a:schemeClr val="tx1"/>
                </a:solidFill>
              </a:rPr>
              <a:t>ax </a:t>
            </a:r>
            <a:r>
              <a:rPr lang="en-US" dirty="0">
                <a:solidFill>
                  <a:schemeClr val="tx1"/>
                </a:solidFill>
              </a:rPr>
              <a:t>=</a:t>
            </a:r>
            <a:r>
              <a:rPr lang="en-US" i="1" dirty="0">
                <a:solidFill>
                  <a:schemeClr val="tx1"/>
                </a:solidFill>
              </a:rPr>
              <a:t> c</a:t>
            </a:r>
            <a:r>
              <a:rPr lang="en-US" dirty="0">
                <a:solidFill>
                  <a:schemeClr val="tx1"/>
                </a:solidFill>
              </a:rPr>
              <a:t>.</a:t>
            </a:r>
            <a:endParaRPr lang="en-US" i="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an Equation</a:t>
            </a:r>
            <a:endParaRPr lang="en-US" dirty="0"/>
          </a:p>
        </p:txBody>
      </p:sp>
      <p:sp>
        <p:nvSpPr>
          <p:cNvPr id="3" name="Content Placeholder 2"/>
          <p:cNvSpPr>
            <a:spLocks noGrp="1"/>
          </p:cNvSpPr>
          <p:nvPr>
            <p:ph idx="1"/>
          </p:nvPr>
        </p:nvSpPr>
        <p:spPr>
          <a:xfrm>
            <a:off x="457200" y="1280160"/>
            <a:ext cx="8229600" cy="4315027"/>
          </a:xfrm>
        </p:spPr>
        <p:txBody>
          <a:bodyPr>
            <a:spAutoFit/>
          </a:bodyPr>
          <a:lstStyle/>
          <a:p>
            <a:pPr marL="514350" indent="-514350">
              <a:buAutoNum type="alphaLcPeriod"/>
            </a:pPr>
            <a:r>
              <a:rPr lang="en-US" dirty="0">
                <a:solidFill>
                  <a:schemeClr val="tx1"/>
                </a:solidFill>
              </a:rPr>
              <a:t>Show that </a:t>
            </a:r>
            <a:r>
              <a:rPr lang="en-US" dirty="0">
                <a:solidFill>
                  <a:srgbClr val="0000FF"/>
                </a:solidFill>
              </a:rPr>
              <a:t>4 </a:t>
            </a:r>
            <a:r>
              <a:rPr lang="en-US" dirty="0">
                <a:solidFill>
                  <a:schemeClr val="tx1"/>
                </a:solidFill>
              </a:rPr>
              <a:t>is a solution to the equation </a:t>
            </a:r>
            <a:r>
              <a:rPr lang="en-US" i="1" dirty="0">
                <a:solidFill>
                  <a:srgbClr val="0000FF"/>
                </a:solidFill>
              </a:rPr>
              <a:t>x</a:t>
            </a:r>
            <a:r>
              <a:rPr lang="en-US" dirty="0">
                <a:solidFill>
                  <a:srgbClr val="0000FF"/>
                </a:solidFill>
              </a:rPr>
              <a:t> + 6 = 10</a:t>
            </a:r>
            <a:r>
              <a:rPr lang="en-US" dirty="0">
                <a:solidFill>
                  <a:schemeClr val="tx1"/>
                </a:solidFill>
              </a:rPr>
              <a:t>.  </a:t>
            </a:r>
          </a:p>
          <a:p>
            <a:pPr marL="514350" indent="-514350">
              <a:buAutoNum type="alphaLcPeriod"/>
            </a:pPr>
            <a:r>
              <a:rPr lang="en-US" dirty="0">
                <a:solidFill>
                  <a:schemeClr val="tx1"/>
                </a:solidFill>
              </a:rPr>
              <a:t>Show that </a:t>
            </a:r>
            <a:r>
              <a:rPr lang="en-US" dirty="0">
                <a:solidFill>
                  <a:srgbClr val="0000FF"/>
                </a:solidFill>
              </a:rPr>
              <a:t>6</a:t>
            </a:r>
            <a:r>
              <a:rPr lang="en-US" dirty="0">
                <a:solidFill>
                  <a:schemeClr val="tx1"/>
                </a:solidFill>
              </a:rPr>
              <a:t> is </a:t>
            </a:r>
            <a:r>
              <a:rPr lang="en-US" b="1" dirty="0">
                <a:solidFill>
                  <a:schemeClr val="tx1"/>
                </a:solidFill>
              </a:rPr>
              <a:t>not</a:t>
            </a:r>
            <a:r>
              <a:rPr lang="en-US" dirty="0">
                <a:solidFill>
                  <a:schemeClr val="tx1"/>
                </a:solidFill>
              </a:rPr>
              <a:t> a solution to the equation </a:t>
            </a:r>
            <a:br>
              <a:rPr lang="en-US" dirty="0">
                <a:solidFill>
                  <a:schemeClr val="tx1"/>
                </a:solidFill>
              </a:rPr>
            </a:br>
            <a:r>
              <a:rPr lang="en-US" i="1" dirty="0">
                <a:solidFill>
                  <a:srgbClr val="0000FF"/>
                </a:solidFill>
              </a:rPr>
              <a:t>x</a:t>
            </a:r>
            <a:r>
              <a:rPr lang="en-US" dirty="0">
                <a:solidFill>
                  <a:srgbClr val="0000FF"/>
                </a:solidFill>
              </a:rPr>
              <a:t> + 6 = 10</a:t>
            </a:r>
            <a:r>
              <a:rPr lang="en-US" dirty="0">
                <a:solidFill>
                  <a:schemeClr val="tx1"/>
                </a:solidFill>
              </a:rPr>
              <a:t>. </a:t>
            </a:r>
          </a:p>
          <a:p>
            <a:r>
              <a:rPr lang="en-US" b="1" dirty="0">
                <a:solidFill>
                  <a:schemeClr val="tx1"/>
                </a:solidFill>
              </a:rPr>
              <a:t>Solution</a:t>
            </a:r>
          </a:p>
          <a:p>
            <a:pPr marL="514350" indent="-514350">
              <a:buAutoNum type="alphaLcPeriod"/>
            </a:pPr>
            <a:r>
              <a:rPr lang="en-US" dirty="0">
                <a:solidFill>
                  <a:schemeClr val="tx1"/>
                </a:solidFill>
              </a:rPr>
              <a:t>Substituting </a:t>
            </a:r>
            <a:r>
              <a:rPr lang="en-US" dirty="0">
                <a:solidFill>
                  <a:srgbClr val="9900FF"/>
                </a:solidFill>
              </a:rPr>
              <a:t>4</a:t>
            </a:r>
            <a:r>
              <a:rPr lang="en-US" dirty="0">
                <a:solidFill>
                  <a:schemeClr val="tx1"/>
                </a:solidFill>
              </a:rPr>
              <a:t> for </a:t>
            </a:r>
            <a:r>
              <a:rPr lang="en-US" i="1" dirty="0">
                <a:solidFill>
                  <a:schemeClr val="tx1"/>
                </a:solidFill>
              </a:rPr>
              <a:t>x</a:t>
            </a:r>
            <a:r>
              <a:rPr lang="en-US" dirty="0">
                <a:solidFill>
                  <a:schemeClr val="tx1"/>
                </a:solidFill>
              </a:rPr>
              <a:t> gives </a:t>
            </a:r>
            <a:r>
              <a:rPr lang="en-US" dirty="0">
                <a:solidFill>
                  <a:srgbClr val="0000FF"/>
                </a:solidFill>
              </a:rPr>
              <a:t>(</a:t>
            </a:r>
            <a:r>
              <a:rPr lang="en-US" dirty="0">
                <a:solidFill>
                  <a:srgbClr val="9900FF"/>
                </a:solidFill>
              </a:rPr>
              <a:t>4</a:t>
            </a:r>
            <a:r>
              <a:rPr lang="en-US" dirty="0">
                <a:solidFill>
                  <a:srgbClr val="0000FF"/>
                </a:solidFill>
              </a:rPr>
              <a:t>) + 6 = 10</a:t>
            </a:r>
            <a:r>
              <a:rPr lang="en-US" dirty="0">
                <a:solidFill>
                  <a:schemeClr val="tx1"/>
                </a:solidFill>
              </a:rPr>
              <a:t>, which is true. Thus, </a:t>
            </a:r>
            <a:r>
              <a:rPr lang="en-US" dirty="0">
                <a:solidFill>
                  <a:srgbClr val="FF0000"/>
                </a:solidFill>
              </a:rPr>
              <a:t>4</a:t>
            </a:r>
            <a:r>
              <a:rPr lang="en-US" dirty="0">
                <a:solidFill>
                  <a:schemeClr val="tx1"/>
                </a:solidFill>
              </a:rPr>
              <a:t> is a solution to the equation.</a:t>
            </a:r>
          </a:p>
          <a:p>
            <a:pPr marL="514350" indent="-514350">
              <a:buAutoNum type="alphaLcPeriod"/>
            </a:pPr>
            <a:r>
              <a:rPr lang="en-US" dirty="0">
                <a:solidFill>
                  <a:schemeClr val="tx1"/>
                </a:solidFill>
              </a:rPr>
              <a:t>Substituting </a:t>
            </a:r>
            <a:r>
              <a:rPr lang="en-US" dirty="0">
                <a:solidFill>
                  <a:srgbClr val="9900FF"/>
                </a:solidFill>
              </a:rPr>
              <a:t>6</a:t>
            </a:r>
            <a:r>
              <a:rPr lang="en-US" dirty="0">
                <a:solidFill>
                  <a:schemeClr val="tx1"/>
                </a:solidFill>
              </a:rPr>
              <a:t> for </a:t>
            </a:r>
            <a:r>
              <a:rPr lang="en-US" i="1" dirty="0">
                <a:solidFill>
                  <a:schemeClr val="tx1"/>
                </a:solidFill>
              </a:rPr>
              <a:t>x</a:t>
            </a:r>
            <a:r>
              <a:rPr lang="en-US" dirty="0">
                <a:solidFill>
                  <a:schemeClr val="tx1"/>
                </a:solidFill>
              </a:rPr>
              <a:t> gives the statement </a:t>
            </a:r>
            <a:r>
              <a:rPr lang="en-US" dirty="0">
                <a:solidFill>
                  <a:srgbClr val="0000FF"/>
                </a:solidFill>
              </a:rPr>
              <a:t>(</a:t>
            </a:r>
            <a:r>
              <a:rPr lang="en-US" dirty="0">
                <a:solidFill>
                  <a:srgbClr val="9900FF"/>
                </a:solidFill>
              </a:rPr>
              <a:t>6</a:t>
            </a:r>
            <a:r>
              <a:rPr lang="en-US" dirty="0">
                <a:solidFill>
                  <a:srgbClr val="0000FF"/>
                </a:solidFill>
              </a:rPr>
              <a:t>) + 6 = 10</a:t>
            </a:r>
            <a:r>
              <a:rPr lang="en-US" dirty="0">
                <a:solidFill>
                  <a:schemeClr val="tx1"/>
                </a:solidFill>
              </a:rPr>
              <a:t>, which is false. Thus, </a:t>
            </a:r>
            <a:r>
              <a:rPr lang="en-US" dirty="0">
                <a:solidFill>
                  <a:srgbClr val="FF0000"/>
                </a:solidFill>
              </a:rPr>
              <a:t>6</a:t>
            </a:r>
            <a:r>
              <a:rPr lang="en-US" dirty="0">
                <a:solidFill>
                  <a:schemeClr val="tx1"/>
                </a:solidFill>
              </a:rPr>
              <a:t> is not a solution to the equation.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solidFill>
                  <a:schemeClr val="accent1"/>
                </a:solidFill>
              </a:rPr>
              <a:t>Equation, Solution, Solution Set</a:t>
            </a:r>
            <a:endParaRPr lang="en-US" sz="3200" dirty="0">
              <a:solidFill>
                <a:schemeClr val="accent1"/>
              </a:solidFill>
            </a:endParaRPr>
          </a:p>
        </p:txBody>
      </p:sp>
      <p:sp>
        <p:nvSpPr>
          <p:cNvPr id="10243" name="TextBox 3"/>
          <p:cNvSpPr>
            <a:spLocks noGrp="1" noChangeArrowheads="1"/>
          </p:cNvSpPr>
          <p:nvPr>
            <p:ph idx="1"/>
          </p:nvPr>
        </p:nvSpPr>
        <p:spPr>
          <a:xfrm>
            <a:off x="457200" y="1280160"/>
            <a:ext cx="8229600" cy="3367076"/>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749300" algn="l"/>
                <a:tab pos="7150100" algn="l"/>
              </a:tabLst>
            </a:pPr>
            <a:r>
              <a:rPr lang="en-US" b="1" i="0" dirty="0">
                <a:solidFill>
                  <a:srgbClr val="000000"/>
                </a:solidFill>
              </a:rPr>
              <a:t>Definition </a:t>
            </a:r>
          </a:p>
          <a:p>
            <a:pPr>
              <a:tabLst>
                <a:tab pos="7150100" algn="l"/>
              </a:tabLst>
            </a:pPr>
            <a:r>
              <a:rPr lang="en-US" i="0" dirty="0">
                <a:solidFill>
                  <a:srgbClr val="000000"/>
                </a:solidFill>
              </a:rPr>
              <a:t>An </a:t>
            </a:r>
            <a:r>
              <a:rPr lang="en-US" b="1" i="0" dirty="0">
                <a:solidFill>
                  <a:srgbClr val="C00000"/>
                </a:solidFill>
              </a:rPr>
              <a:t>equation</a:t>
            </a:r>
            <a:r>
              <a:rPr lang="en-US" i="0" dirty="0">
                <a:solidFill>
                  <a:srgbClr val="000000"/>
                </a:solidFill>
              </a:rPr>
              <a:t> is a statement that two </a:t>
            </a:r>
            <a:r>
              <a:rPr lang="en-US" dirty="0">
                <a:solidFill>
                  <a:srgbClr val="000000"/>
                </a:solidFill>
              </a:rPr>
              <a:t>expressions are    equal.</a:t>
            </a:r>
          </a:p>
          <a:p>
            <a:r>
              <a:rPr lang="en-US" dirty="0">
                <a:solidFill>
                  <a:srgbClr val="000000"/>
                </a:solidFill>
              </a:rPr>
              <a:t>An </a:t>
            </a:r>
            <a:r>
              <a:rPr lang="en-US" b="1" dirty="0">
                <a:solidFill>
                  <a:srgbClr val="C00000"/>
                </a:solidFill>
              </a:rPr>
              <a:t>solution</a:t>
            </a:r>
            <a:r>
              <a:rPr lang="en-US" dirty="0">
                <a:solidFill>
                  <a:srgbClr val="000000"/>
                </a:solidFill>
              </a:rPr>
              <a:t> of an equation is a number that gives a true statement when substituted for the variable.</a:t>
            </a:r>
          </a:p>
          <a:p>
            <a:r>
              <a:rPr lang="en-US" dirty="0">
                <a:solidFill>
                  <a:srgbClr val="000000"/>
                </a:solidFill>
              </a:rPr>
              <a:t>A </a:t>
            </a:r>
            <a:r>
              <a:rPr lang="en-US" b="1" dirty="0">
                <a:solidFill>
                  <a:srgbClr val="C00000"/>
                </a:solidFill>
              </a:rPr>
              <a:t>solution set</a:t>
            </a:r>
            <a:r>
              <a:rPr lang="en-US" dirty="0">
                <a:solidFill>
                  <a:srgbClr val="000000"/>
                </a:solidFill>
              </a:rPr>
              <a:t> of an equation is the set of all solutions of the equation.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Equations and Solutions</a:t>
            </a:r>
          </a:p>
        </p:txBody>
      </p:sp>
      <p:sp>
        <p:nvSpPr>
          <p:cNvPr id="7" name="Content Placeholder 3"/>
          <p:cNvSpPr>
            <a:spLocks noGrp="1"/>
          </p:cNvSpPr>
          <p:nvPr>
            <p:ph idx="1"/>
          </p:nvPr>
        </p:nvSpPr>
        <p:spPr>
          <a:xfrm>
            <a:off x="457200" y="1280160"/>
            <a:ext cx="8229600" cy="1969770"/>
          </a:xfrm>
          <a:ln w="28575">
            <a:solidFill>
              <a:srgbClr val="FF0000"/>
            </a:solidFill>
          </a:ln>
        </p:spPr>
        <p:txBody>
          <a:bodyPr>
            <a:spAutoFit/>
          </a:bodyPr>
          <a:lstStyle/>
          <a:p>
            <a:pPr algn="ctr">
              <a:spcBef>
                <a:spcPts val="600"/>
              </a:spcBef>
              <a:spcAft>
                <a:spcPts val="600"/>
              </a:spcAft>
            </a:pPr>
            <a:r>
              <a:rPr lang="en-US" b="1" dirty="0">
                <a:solidFill>
                  <a:srgbClr val="000000"/>
                </a:solidFill>
              </a:rPr>
              <a:t>Notes</a:t>
            </a:r>
          </a:p>
          <a:p>
            <a:pPr>
              <a:spcBef>
                <a:spcPts val="600"/>
              </a:spcBef>
              <a:spcAft>
                <a:spcPts val="600"/>
              </a:spcAft>
            </a:pPr>
            <a:r>
              <a:rPr lang="en-US" dirty="0">
                <a:solidFill>
                  <a:srgbClr val="000000"/>
                </a:solidFill>
              </a:rPr>
              <a:t>In this chapter, each equation will have only one number in its solution set. In later chapters, you will see equations that have more than one solution.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Basic Principles for Solving Equations</a:t>
            </a:r>
          </a:p>
        </p:txBody>
      </p:sp>
      <p:sp>
        <p:nvSpPr>
          <p:cNvPr id="11267" name="TextBox 3"/>
          <p:cNvSpPr>
            <a:spLocks noGrp="1" noChangeArrowheads="1"/>
          </p:cNvSpPr>
          <p:nvPr>
            <p:ph idx="1"/>
          </p:nvPr>
        </p:nvSpPr>
        <p:spPr>
          <a:xfrm>
            <a:off x="457200" y="1280160"/>
            <a:ext cx="8305800" cy="3108543"/>
          </a:xfrm>
          <a:prstGeom prst="rect">
            <a:avLst/>
          </a:prstGeom>
          <a:solidFill>
            <a:srgbClr val="FFFFCC"/>
          </a:solidFill>
          <a:ln w="28575">
            <a:solidFill>
              <a:srgbClr val="000000"/>
            </a:solidFill>
          </a:ln>
        </p:spPr>
        <p:txBody>
          <a:bodyPr wrap="square">
            <a:spAutoFit/>
          </a:bodyPr>
          <a:lstStyle/>
          <a:p>
            <a:pPr marL="15875" indent="-15875" algn="ctr">
              <a:spcBef>
                <a:spcPct val="0"/>
              </a:spcBef>
              <a:tabLst>
                <a:tab pos="342900" algn="l"/>
                <a:tab pos="800100" algn="l"/>
                <a:tab pos="7150100" algn="l"/>
              </a:tabLst>
            </a:pPr>
            <a:r>
              <a:rPr lang="en-US" b="1" dirty="0">
                <a:solidFill>
                  <a:srgbClr val="000000"/>
                </a:solidFill>
              </a:rPr>
              <a:t>Properties</a:t>
            </a:r>
            <a:endParaRPr lang="en-US" b="1" i="0" dirty="0">
              <a:solidFill>
                <a:srgbClr val="000000"/>
              </a:solidFill>
            </a:endParaRPr>
          </a:p>
          <a:p>
            <a:pPr marL="461963" indent="-461963">
              <a:spcBef>
                <a:spcPct val="0"/>
              </a:spcBef>
              <a:buFont typeface="+mj-lt"/>
              <a:buAutoNum type="arabicPeriod"/>
              <a:tabLst>
                <a:tab pos="7150100" algn="l"/>
              </a:tabLst>
            </a:pPr>
            <a:r>
              <a:rPr lang="en-US" b="1" dirty="0">
                <a:solidFill>
                  <a:srgbClr val="000000"/>
                </a:solidFill>
              </a:rPr>
              <a:t>The addition principle</a:t>
            </a:r>
            <a:r>
              <a:rPr lang="en-US" dirty="0">
                <a:solidFill>
                  <a:srgbClr val="000000"/>
                </a:solidFill>
              </a:rPr>
              <a:t>: </a:t>
            </a:r>
          </a:p>
          <a:p>
            <a:pPr marL="461963" lvl="1" indent="-461963">
              <a:spcBef>
                <a:spcPct val="0"/>
              </a:spcBef>
              <a:buNone/>
              <a:tabLst>
                <a:tab pos="7150100" algn="l"/>
              </a:tabLst>
            </a:pPr>
            <a:r>
              <a:rPr lang="en-US" dirty="0">
                <a:solidFill>
                  <a:srgbClr val="000000"/>
                </a:solidFill>
              </a:rPr>
              <a:t>	If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algebraic expressions, then </a:t>
            </a:r>
            <a:r>
              <a:rPr lang="en-US">
                <a:solidFill>
                  <a:srgbClr val="000000"/>
                </a:solidFill>
              </a:rPr>
              <a:t>the equations</a:t>
            </a:r>
            <a:endParaRPr lang="en-US" dirty="0">
              <a:solidFill>
                <a:srgbClr val="000000"/>
              </a:solidFill>
            </a:endParaRPr>
          </a:p>
          <a:p>
            <a:pPr marL="461963" lvl="1" indent="-461963">
              <a:spcBef>
                <a:spcPct val="0"/>
              </a:spcBef>
              <a:buNone/>
              <a:tabLst>
                <a:tab pos="7150100" algn="l"/>
              </a:tabLst>
            </a:pPr>
            <a:r>
              <a:rPr lang="en-US" i="1" dirty="0">
                <a:solidFill>
                  <a:srgbClr val="000000"/>
                </a:solidFill>
              </a:rPr>
              <a:t>                                                 </a:t>
            </a:r>
            <a:r>
              <a:rPr lang="en-US" i="1" dirty="0">
                <a:solidFill>
                  <a:srgbClr val="0000FF"/>
                </a:solidFill>
              </a:rPr>
              <a:t>A</a:t>
            </a:r>
            <a:r>
              <a:rPr lang="en-US" dirty="0">
                <a:solidFill>
                  <a:srgbClr val="0000FF"/>
                </a:solidFill>
              </a:rPr>
              <a:t> = </a:t>
            </a:r>
            <a:r>
              <a:rPr lang="en-US" i="1" dirty="0">
                <a:solidFill>
                  <a:srgbClr val="0000FF"/>
                </a:solidFill>
              </a:rPr>
              <a:t>B</a:t>
            </a:r>
          </a:p>
          <a:p>
            <a:pPr marL="461963" lvl="1" indent="-461963">
              <a:spcBef>
                <a:spcPct val="0"/>
              </a:spcBef>
              <a:buNone/>
              <a:tabLst>
                <a:tab pos="7150100" algn="l"/>
              </a:tabLst>
            </a:pPr>
            <a:r>
              <a:rPr lang="en-US" dirty="0">
                <a:solidFill>
                  <a:srgbClr val="000000"/>
                </a:solidFill>
              </a:rPr>
              <a:t>	and                              </a:t>
            </a:r>
            <a:r>
              <a:rPr lang="en-US" i="1" dirty="0">
                <a:solidFill>
                  <a:srgbClr val="0000FF"/>
                </a:solidFill>
              </a:rPr>
              <a:t>A</a:t>
            </a:r>
            <a:r>
              <a:rPr lang="en-US" dirty="0">
                <a:solidFill>
                  <a:srgbClr val="0000FF"/>
                </a:solidFill>
              </a:rPr>
              <a:t> + </a:t>
            </a:r>
            <a:r>
              <a:rPr lang="en-US" i="1" dirty="0">
                <a:solidFill>
                  <a:srgbClr val="0000FF"/>
                </a:solidFill>
              </a:rPr>
              <a:t>C</a:t>
            </a:r>
            <a:r>
              <a:rPr lang="en-US" dirty="0">
                <a:solidFill>
                  <a:srgbClr val="0000FF"/>
                </a:solidFill>
              </a:rPr>
              <a:t> = </a:t>
            </a:r>
            <a:r>
              <a:rPr lang="en-US" i="1" dirty="0">
                <a:solidFill>
                  <a:srgbClr val="0000FF"/>
                </a:solidFill>
              </a:rPr>
              <a:t>B</a:t>
            </a:r>
            <a:r>
              <a:rPr lang="en-US" dirty="0">
                <a:solidFill>
                  <a:srgbClr val="0000FF"/>
                </a:solidFill>
              </a:rPr>
              <a:t> + </a:t>
            </a:r>
            <a:r>
              <a:rPr lang="en-US" i="1" dirty="0">
                <a:solidFill>
                  <a:srgbClr val="0000FF"/>
                </a:solidFill>
              </a:rPr>
              <a:t>C</a:t>
            </a:r>
          </a:p>
          <a:p>
            <a:pPr marL="461963" lvl="1" indent="-461963">
              <a:spcBef>
                <a:spcPct val="0"/>
              </a:spcBef>
              <a:buNone/>
              <a:tabLst>
                <a:tab pos="7150100" algn="l"/>
              </a:tabLst>
            </a:pPr>
            <a:r>
              <a:rPr lang="en-US" dirty="0">
                <a:solidFill>
                  <a:srgbClr val="000000"/>
                </a:solidFill>
              </a:rPr>
              <a:t>	have the same solutions.</a:t>
            </a:r>
            <a:endParaRPr lang="en-US" i="0" dirty="0">
              <a:solidFill>
                <a:srgbClr val="000000"/>
              </a:solidFill>
            </a:endParaRPr>
          </a:p>
        </p:txBody>
      </p:sp>
    </p:spTree>
    <p:extLst>
      <p:ext uri="{BB962C8B-B14F-4D97-AF65-F5344CB8AC3E}">
        <p14:creationId xmlns:p14="http://schemas.microsoft.com/office/powerpoint/2010/main" val="11208567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Basic Principles for Solving Equations (cont.)</a:t>
            </a:r>
            <a:endParaRPr lang="en-US" dirty="0"/>
          </a:p>
        </p:txBody>
      </p:sp>
      <p:sp>
        <p:nvSpPr>
          <p:cNvPr id="3" name="Content Placeholder 2"/>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marL="15875" indent="-15875" algn="ctr">
              <a:spcBef>
                <a:spcPct val="0"/>
              </a:spcBef>
              <a:tabLst>
                <a:tab pos="342900" algn="l"/>
                <a:tab pos="800100" algn="l"/>
                <a:tab pos="7150100" algn="l"/>
              </a:tabLst>
            </a:pPr>
            <a:r>
              <a:rPr lang="en-US" b="1" dirty="0">
                <a:solidFill>
                  <a:srgbClr val="000000"/>
                </a:solidFill>
              </a:rPr>
              <a:t>Properties</a:t>
            </a:r>
          </a:p>
          <a:p>
            <a:pPr marL="461963" indent="-461963">
              <a:spcBef>
                <a:spcPct val="0"/>
              </a:spcBef>
              <a:buFont typeface="+mj-lt"/>
              <a:buAutoNum type="arabicPeriod" startAt="2"/>
              <a:tabLst>
                <a:tab pos="7150100" algn="l"/>
              </a:tabLst>
            </a:pPr>
            <a:r>
              <a:rPr lang="en-US" b="1" dirty="0">
                <a:solidFill>
                  <a:srgbClr val="000000"/>
                </a:solidFill>
              </a:rPr>
              <a:t>The subtraction principle</a:t>
            </a:r>
            <a:r>
              <a:rPr lang="en-US" dirty="0">
                <a:solidFill>
                  <a:srgbClr val="000000"/>
                </a:solidFill>
              </a:rPr>
              <a:t>: </a:t>
            </a:r>
          </a:p>
          <a:p>
            <a:pPr marL="461963" indent="-461963">
              <a:spcBef>
                <a:spcPct val="0"/>
              </a:spcBef>
              <a:tabLst>
                <a:tab pos="7150100" algn="l"/>
              </a:tabLst>
            </a:pPr>
            <a:r>
              <a:rPr lang="en-US" dirty="0">
                <a:solidFill>
                  <a:srgbClr val="000000"/>
                </a:solidFill>
              </a:rPr>
              <a:t>	If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algebraic expressions, then the equations</a:t>
            </a:r>
          </a:p>
          <a:p>
            <a:pPr marL="461963" indent="-461963" algn="ctr">
              <a:spcBef>
                <a:spcPct val="0"/>
              </a:spcBef>
              <a:tabLst>
                <a:tab pos="7150100" algn="l"/>
              </a:tabLst>
            </a:pPr>
            <a:r>
              <a:rPr lang="en-US" i="1" dirty="0">
                <a:solidFill>
                  <a:srgbClr val="0000FF"/>
                </a:solidFill>
              </a:rPr>
              <a:t>       A</a:t>
            </a:r>
            <a:r>
              <a:rPr lang="en-US" dirty="0">
                <a:solidFill>
                  <a:srgbClr val="0000FF"/>
                </a:solidFill>
              </a:rPr>
              <a:t> = </a:t>
            </a:r>
            <a:r>
              <a:rPr lang="en-US" i="1" dirty="0">
                <a:solidFill>
                  <a:srgbClr val="0000FF"/>
                </a:solidFill>
              </a:rPr>
              <a:t>B</a:t>
            </a:r>
          </a:p>
          <a:p>
            <a:pPr marL="461963" indent="-461963">
              <a:spcBef>
                <a:spcPct val="0"/>
              </a:spcBef>
              <a:tabLst>
                <a:tab pos="7150100" algn="l"/>
              </a:tabLst>
            </a:pPr>
            <a:r>
              <a:rPr lang="en-US" dirty="0">
                <a:solidFill>
                  <a:srgbClr val="000000"/>
                </a:solidFill>
              </a:rPr>
              <a:t>	and                              </a:t>
            </a:r>
            <a:r>
              <a:rPr lang="en-US" i="1" dirty="0">
                <a:solidFill>
                  <a:srgbClr val="0000FF"/>
                </a:solidFill>
              </a:rPr>
              <a:t>A</a:t>
            </a:r>
            <a:r>
              <a:rPr lang="en-US" dirty="0">
                <a:solidFill>
                  <a:srgbClr val="0000FF"/>
                </a:solidFill>
              </a:rPr>
              <a:t> – </a:t>
            </a:r>
            <a:r>
              <a:rPr lang="en-US" i="1" dirty="0">
                <a:solidFill>
                  <a:srgbClr val="0000FF"/>
                </a:solidFill>
              </a:rPr>
              <a:t>C</a:t>
            </a:r>
            <a:r>
              <a:rPr lang="en-US" dirty="0">
                <a:solidFill>
                  <a:srgbClr val="0000FF"/>
                </a:solidFill>
              </a:rPr>
              <a:t> = </a:t>
            </a:r>
            <a:r>
              <a:rPr lang="en-US" i="1" dirty="0">
                <a:solidFill>
                  <a:srgbClr val="0000FF"/>
                </a:solidFill>
              </a:rPr>
              <a:t>B</a:t>
            </a:r>
            <a:r>
              <a:rPr lang="en-US" dirty="0">
                <a:solidFill>
                  <a:srgbClr val="0000FF"/>
                </a:solidFill>
              </a:rPr>
              <a:t> – </a:t>
            </a:r>
            <a:r>
              <a:rPr lang="en-US" i="1" dirty="0">
                <a:solidFill>
                  <a:srgbClr val="0000FF"/>
                </a:solidFill>
              </a:rPr>
              <a:t>C</a:t>
            </a:r>
          </a:p>
          <a:p>
            <a:pPr marL="461963" indent="-461963">
              <a:spcBef>
                <a:spcPct val="0"/>
              </a:spcBef>
              <a:tabLst>
                <a:tab pos="7150100" algn="l"/>
              </a:tabLst>
            </a:pPr>
            <a:r>
              <a:rPr lang="en-US" dirty="0">
                <a:solidFill>
                  <a:srgbClr val="000000"/>
                </a:solidFill>
              </a:rPr>
              <a:t>	have the same solutions.</a:t>
            </a:r>
            <a:endParaRPr lang="en-US" dirty="0"/>
          </a:p>
        </p:txBody>
      </p:sp>
    </p:spTree>
    <p:extLst>
      <p:ext uri="{BB962C8B-B14F-4D97-AF65-F5344CB8AC3E}">
        <p14:creationId xmlns:p14="http://schemas.microsoft.com/office/powerpoint/2010/main" val="2597929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Basic Principles for Solving Equations (cont.)</a:t>
            </a:r>
            <a:endParaRPr lang="en-US" dirty="0"/>
          </a:p>
        </p:txBody>
      </p:sp>
      <p:sp>
        <p:nvSpPr>
          <p:cNvPr id="3" name="Content Placeholder 2"/>
          <p:cNvSpPr>
            <a:spLocks noGrp="1"/>
          </p:cNvSpPr>
          <p:nvPr>
            <p:ph idx="1"/>
          </p:nvPr>
        </p:nvSpPr>
        <p:spPr>
          <a:xfrm>
            <a:off x="457200" y="1280160"/>
            <a:ext cx="8229600" cy="3837974"/>
          </a:xfrm>
          <a:solidFill>
            <a:srgbClr val="FFFFCC"/>
          </a:solidFill>
          <a:ln w="28575">
            <a:solidFill>
              <a:srgbClr val="000000"/>
            </a:solidFill>
          </a:ln>
        </p:spPr>
        <p:txBody>
          <a:bodyPr>
            <a:spAutoFit/>
          </a:bodyPr>
          <a:lstStyle/>
          <a:p>
            <a:pPr marL="15875" indent="-15875" algn="ctr">
              <a:spcBef>
                <a:spcPct val="0"/>
              </a:spcBef>
              <a:tabLst>
                <a:tab pos="342900" algn="l"/>
                <a:tab pos="800100" algn="l"/>
                <a:tab pos="7150100" algn="l"/>
              </a:tabLst>
            </a:pPr>
            <a:r>
              <a:rPr lang="en-US" b="1" dirty="0">
                <a:solidFill>
                  <a:srgbClr val="000000"/>
                </a:solidFill>
              </a:rPr>
              <a:t>Properties</a:t>
            </a:r>
          </a:p>
          <a:p>
            <a:pPr marL="461963" indent="-461963">
              <a:buFont typeface="+mj-lt"/>
              <a:buAutoNum type="arabicPeriod" startAt="3"/>
            </a:pPr>
            <a:r>
              <a:rPr lang="en-US" b="1" dirty="0">
                <a:solidFill>
                  <a:srgbClr val="000000"/>
                </a:solidFill>
              </a:rPr>
              <a:t>The division principle</a:t>
            </a:r>
            <a:r>
              <a:rPr lang="en-US" dirty="0">
                <a:solidFill>
                  <a:srgbClr val="000000"/>
                </a:solidFill>
              </a:rPr>
              <a:t>: </a:t>
            </a:r>
          </a:p>
          <a:p>
            <a:pPr marL="461963"/>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nonzero constant, then the equations</a:t>
            </a:r>
          </a:p>
          <a:p>
            <a:pPr marL="461963" algn="ctr"/>
            <a:r>
              <a:rPr lang="en-US" i="1" dirty="0">
                <a:solidFill>
                  <a:srgbClr val="000000"/>
                </a:solidFill>
              </a:rPr>
              <a:t>A</a:t>
            </a:r>
            <a:r>
              <a:rPr lang="en-US" dirty="0">
                <a:solidFill>
                  <a:srgbClr val="000000"/>
                </a:solidFill>
              </a:rPr>
              <a:t> = </a:t>
            </a:r>
            <a:r>
              <a:rPr lang="en-US" i="1" dirty="0">
                <a:solidFill>
                  <a:srgbClr val="000000"/>
                </a:solidFill>
              </a:rPr>
              <a:t>B</a:t>
            </a:r>
          </a:p>
          <a:p>
            <a:pPr marL="461963"/>
            <a:r>
              <a:rPr lang="en-US" dirty="0">
                <a:solidFill>
                  <a:srgbClr val="000000"/>
                </a:solidFill>
              </a:rPr>
              <a:t>and 					(where 	)</a:t>
            </a:r>
          </a:p>
          <a:p>
            <a:pPr marL="461963">
              <a:spcBef>
                <a:spcPts val="3000"/>
              </a:spcBef>
            </a:pPr>
            <a:r>
              <a:rPr lang="en-US" dirty="0">
                <a:solidFill>
                  <a:srgbClr val="000000"/>
                </a:solidFill>
              </a:rPr>
              <a:t>have the same solutions.</a:t>
            </a:r>
            <a:endParaRPr lang="en-US" dirty="0"/>
          </a:p>
        </p:txBody>
      </p:sp>
      <p:graphicFrame>
        <p:nvGraphicFramePr>
          <p:cNvPr id="99497" name="Object 169"/>
          <p:cNvGraphicFramePr>
            <a:graphicFrameLocks noChangeAspect="1"/>
          </p:cNvGraphicFramePr>
          <p:nvPr/>
        </p:nvGraphicFramePr>
        <p:xfrm>
          <a:off x="4343400" y="3733800"/>
          <a:ext cx="914400" cy="838200"/>
        </p:xfrm>
        <a:graphic>
          <a:graphicData uri="http://schemas.openxmlformats.org/presentationml/2006/ole">
            <mc:AlternateContent xmlns:mc="http://schemas.openxmlformats.org/markup-compatibility/2006">
              <mc:Choice xmlns:v="urn:schemas-microsoft-com:vml" Requires="v">
                <p:oleObj spid="_x0000_s99510" name="Equation" r:id="rId3" imgW="914400" imgH="838080" progId="Equation.DSMT4">
                  <p:embed/>
                </p:oleObj>
              </mc:Choice>
              <mc:Fallback>
                <p:oleObj name="Equation" r:id="rId3" imgW="914400" imgH="838080" progId="Equation.DSMT4">
                  <p:embed/>
                  <p:pic>
                    <p:nvPicPr>
                      <p:cNvPr id="0" name="Picture 16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3733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498" name="Object 170"/>
          <p:cNvGraphicFramePr>
            <a:graphicFrameLocks noChangeAspect="1"/>
          </p:cNvGraphicFramePr>
          <p:nvPr/>
        </p:nvGraphicFramePr>
        <p:xfrm>
          <a:off x="7094551" y="3902102"/>
          <a:ext cx="762000" cy="292100"/>
        </p:xfrm>
        <a:graphic>
          <a:graphicData uri="http://schemas.openxmlformats.org/presentationml/2006/ole">
            <mc:AlternateContent xmlns:mc="http://schemas.openxmlformats.org/markup-compatibility/2006">
              <mc:Choice xmlns:v="urn:schemas-microsoft-com:vml" Requires="v">
                <p:oleObj spid="_x0000_s99511" name="Equation" r:id="rId5" imgW="761760" imgH="291960" progId="Equation.DSMT4">
                  <p:embed/>
                </p:oleObj>
              </mc:Choice>
              <mc:Fallback>
                <p:oleObj name="Equation" r:id="rId5" imgW="761760" imgH="291960" progId="Equation.DSMT4">
                  <p:embed/>
                  <p:pic>
                    <p:nvPicPr>
                      <p:cNvPr id="0" name="Picture 17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4551" y="3902102"/>
                        <a:ext cx="76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7450333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rPr>
              <a:t>Example 2: Solving Equations of the Form</a:t>
            </a:r>
            <a:br>
              <a:rPr lang="en-US" dirty="0">
                <a:solidFill>
                  <a:schemeClr val="accent1"/>
                </a:solidFill>
              </a:rPr>
            </a:br>
            <a:r>
              <a:rPr lang="en-US" i="1" dirty="0">
                <a:solidFill>
                  <a:schemeClr val="accent1"/>
                </a:solidFill>
              </a:rPr>
              <a:t>x</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c</a:t>
            </a:r>
            <a:endParaRPr lang="en-US" dirty="0"/>
          </a:p>
        </p:txBody>
      </p:sp>
      <p:sp>
        <p:nvSpPr>
          <p:cNvPr id="3" name="Content Placeholder 2"/>
          <p:cNvSpPr>
            <a:spLocks noGrp="1"/>
          </p:cNvSpPr>
          <p:nvPr>
            <p:ph idx="1"/>
          </p:nvPr>
        </p:nvSpPr>
        <p:spPr>
          <a:xfrm>
            <a:off x="457200" y="1280160"/>
            <a:ext cx="8229600" cy="3416320"/>
          </a:xfrm>
        </p:spPr>
        <p:txBody>
          <a:bodyPr>
            <a:spAutoFit/>
          </a:bodyPr>
          <a:lstStyle/>
          <a:p>
            <a:r>
              <a:rPr lang="en-US" dirty="0">
                <a:solidFill>
                  <a:schemeClr val="tx1"/>
                </a:solidFill>
              </a:rPr>
              <a:t>Solve the equation: </a:t>
            </a:r>
            <a:r>
              <a:rPr lang="en-US" i="1" dirty="0">
                <a:solidFill>
                  <a:srgbClr val="0000FF"/>
                </a:solidFill>
              </a:rPr>
              <a:t>x</a:t>
            </a:r>
            <a:r>
              <a:rPr lang="en-US" dirty="0">
                <a:solidFill>
                  <a:srgbClr val="0000FF"/>
                </a:solidFill>
              </a:rPr>
              <a:t> + 5 = 14</a:t>
            </a:r>
          </a:p>
          <a:p>
            <a:r>
              <a:rPr lang="en-US" b="1" dirty="0">
                <a:solidFill>
                  <a:schemeClr val="tx1"/>
                </a:solidFill>
              </a:rPr>
              <a:t>Solution</a:t>
            </a:r>
          </a:p>
          <a:p>
            <a:r>
              <a:rPr lang="en-US" dirty="0">
                <a:solidFill>
                  <a:schemeClr val="tx1"/>
                </a:solidFill>
              </a:rPr>
              <a:t>      </a:t>
            </a:r>
            <a:r>
              <a:rPr lang="en-US" i="1" dirty="0">
                <a:solidFill>
                  <a:srgbClr val="0000FF"/>
                </a:solidFill>
              </a:rPr>
              <a:t>x</a:t>
            </a:r>
            <a:r>
              <a:rPr lang="en-US" dirty="0">
                <a:solidFill>
                  <a:srgbClr val="0000FF"/>
                </a:solidFill>
              </a:rPr>
              <a:t> + 5 = 14</a:t>
            </a:r>
            <a:r>
              <a:rPr lang="en-US" dirty="0">
                <a:solidFill>
                  <a:schemeClr val="tx1"/>
                </a:solidFill>
              </a:rPr>
              <a:t>         </a:t>
            </a:r>
            <a:r>
              <a:rPr lang="en-US" sz="2000" dirty="0">
                <a:solidFill>
                  <a:srgbClr val="007E7E"/>
                </a:solidFill>
              </a:rPr>
              <a:t>Write the equation.</a:t>
            </a:r>
          </a:p>
          <a:p>
            <a:r>
              <a:rPr lang="en-US" i="1" dirty="0">
                <a:solidFill>
                  <a:srgbClr val="000099"/>
                </a:solidFill>
              </a:rPr>
              <a:t>x</a:t>
            </a:r>
            <a:r>
              <a:rPr lang="en-US" dirty="0">
                <a:solidFill>
                  <a:srgbClr val="000099"/>
                </a:solidFill>
              </a:rPr>
              <a:t> + 5 </a:t>
            </a:r>
            <a:r>
              <a:rPr lang="en-US" dirty="0">
                <a:solidFill>
                  <a:srgbClr val="07FF3F"/>
                </a:solidFill>
              </a:rPr>
              <a:t>– 5</a:t>
            </a:r>
            <a:r>
              <a:rPr lang="en-US" dirty="0">
                <a:solidFill>
                  <a:srgbClr val="000099"/>
                </a:solidFill>
              </a:rPr>
              <a:t> = 14 </a:t>
            </a:r>
            <a:r>
              <a:rPr lang="en-US" dirty="0">
                <a:solidFill>
                  <a:srgbClr val="07FF3F"/>
                </a:solidFill>
              </a:rPr>
              <a:t>– 5</a:t>
            </a:r>
            <a:r>
              <a:rPr lang="en-US" dirty="0">
                <a:solidFill>
                  <a:schemeClr val="tx1"/>
                </a:solidFill>
              </a:rPr>
              <a:t>  </a:t>
            </a:r>
            <a:r>
              <a:rPr lang="en-US" sz="2000" dirty="0">
                <a:solidFill>
                  <a:srgbClr val="007E7E"/>
                </a:solidFill>
              </a:rPr>
              <a:t>Using the subtraction principle, subtract </a:t>
            </a:r>
            <a:r>
              <a:rPr lang="en-US" sz="2000" dirty="0">
                <a:solidFill>
                  <a:srgbClr val="07FF3F"/>
                </a:solidFill>
              </a:rPr>
              <a:t>5</a:t>
            </a:r>
            <a:r>
              <a:rPr lang="en-US" sz="2000" dirty="0">
                <a:solidFill>
                  <a:srgbClr val="007E7E"/>
                </a:solidFill>
              </a:rPr>
              <a:t> from</a:t>
            </a:r>
            <a:br>
              <a:rPr lang="en-US" sz="2000" dirty="0">
                <a:solidFill>
                  <a:srgbClr val="007E7E"/>
                </a:solidFill>
              </a:rPr>
            </a:br>
            <a:r>
              <a:rPr lang="en-US" sz="2000" dirty="0">
                <a:solidFill>
                  <a:srgbClr val="007E7E"/>
                </a:solidFill>
              </a:rPr>
              <a:t>                                             both sides.</a:t>
            </a:r>
            <a:endParaRPr lang="en-US" sz="2000" dirty="0">
              <a:solidFill>
                <a:schemeClr val="tx1"/>
              </a:solidFill>
            </a:endParaRPr>
          </a:p>
          <a:p>
            <a:r>
              <a:rPr lang="en-US" i="1" dirty="0">
                <a:solidFill>
                  <a:schemeClr val="tx1"/>
                </a:solidFill>
              </a:rPr>
              <a:t>      </a:t>
            </a:r>
            <a:r>
              <a:rPr lang="en-US" i="1" dirty="0">
                <a:solidFill>
                  <a:srgbClr val="000099"/>
                </a:solidFill>
              </a:rPr>
              <a:t>x</a:t>
            </a:r>
            <a:r>
              <a:rPr lang="en-US" dirty="0">
                <a:solidFill>
                  <a:srgbClr val="000099"/>
                </a:solidFill>
              </a:rPr>
              <a:t> + 0 = 9</a:t>
            </a:r>
            <a:r>
              <a:rPr lang="en-US" dirty="0">
                <a:solidFill>
                  <a:schemeClr val="tx1"/>
                </a:solidFill>
              </a:rPr>
              <a:t>           </a:t>
            </a:r>
            <a:r>
              <a:rPr lang="en-US" sz="2000" dirty="0">
                <a:solidFill>
                  <a:srgbClr val="007E7E"/>
                </a:solidFill>
              </a:rPr>
              <a:t>Simplify both sides.</a:t>
            </a:r>
            <a:endParaRPr lang="en-US" sz="2000" dirty="0">
              <a:solidFill>
                <a:schemeClr val="tx1"/>
              </a:solidFill>
            </a:endParaRPr>
          </a:p>
          <a:p>
            <a:r>
              <a:rPr lang="en-US" i="1" dirty="0">
                <a:solidFill>
                  <a:schemeClr val="tx1"/>
                </a:solidFill>
              </a:rPr>
              <a:t>            </a:t>
            </a:r>
            <a:r>
              <a:rPr lang="en-US" i="1" dirty="0">
                <a:solidFill>
                  <a:srgbClr val="000099"/>
                </a:solidFill>
              </a:rPr>
              <a:t>x</a:t>
            </a:r>
            <a:r>
              <a:rPr lang="en-US" dirty="0">
                <a:solidFill>
                  <a:srgbClr val="000099"/>
                </a:solidFill>
              </a:rPr>
              <a:t> = </a:t>
            </a:r>
            <a:r>
              <a:rPr lang="en-US" dirty="0">
                <a:solidFill>
                  <a:srgbClr val="FF0000"/>
                </a:solidFill>
              </a:rPr>
              <a:t>9</a:t>
            </a:r>
            <a:r>
              <a:rPr lang="en-US" dirty="0">
                <a:solidFill>
                  <a:schemeClr val="tx1"/>
                </a:solidFill>
              </a:rPr>
              <a:t>           </a:t>
            </a:r>
            <a:r>
              <a:rPr lang="en-US" sz="2000" dirty="0">
                <a:solidFill>
                  <a:srgbClr val="007E7E"/>
                </a:solidFill>
              </a:rPr>
              <a:t>Simplify.</a:t>
            </a:r>
            <a:endParaRPr lang="en-US" sz="2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1126</TotalTime>
  <Words>511</Words>
  <Application>Microsoft Office PowerPoint</Application>
  <PresentationFormat>On-screen Show (4:3)</PresentationFormat>
  <Paragraphs>92</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Calibri</vt:lpstr>
      <vt:lpstr>Courier New</vt:lpstr>
      <vt:lpstr>Symbol</vt:lpstr>
      <vt:lpstr>Office Theme</vt:lpstr>
      <vt:lpstr>Equation</vt:lpstr>
      <vt:lpstr>Section 1.7</vt:lpstr>
      <vt:lpstr>Objectives</vt:lpstr>
      <vt:lpstr>Example 1: Checking Solutions to an Equation</vt:lpstr>
      <vt:lpstr>Equation, Solution, Solution Set</vt:lpstr>
      <vt:lpstr>Equations and Solutions</vt:lpstr>
      <vt:lpstr>Basic Principles for Solving Equations</vt:lpstr>
      <vt:lpstr>Basic Principles for Solving Equations (cont.)</vt:lpstr>
      <vt:lpstr>Basic Principles for Solving Equations (cont.)</vt:lpstr>
      <vt:lpstr>Example 2: Solving Equations of the Form x + b = c</vt:lpstr>
      <vt:lpstr>Example 3: Solving Equations of the Form x + b = c</vt:lpstr>
      <vt:lpstr>Example 4: Solving Equations of the Form x + b = c</vt:lpstr>
      <vt:lpstr>Example 5: Solving Equations of the Form ax = c</vt:lpstr>
      <vt:lpstr>Example 6: Solving Equations of the Form ax = c</vt:lpstr>
      <vt:lpstr>Example 7: Solving Equations of the Form ax = c</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428</cp:revision>
  <dcterms:created xsi:type="dcterms:W3CDTF">2013-04-26T14:43:13Z</dcterms:created>
  <dcterms:modified xsi:type="dcterms:W3CDTF">2018-08-02T13:31:57Z</dcterms:modified>
</cp:coreProperties>
</file>