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59" r:id="rId3"/>
    <p:sldId id="260" r:id="rId4"/>
    <p:sldId id="292" r:id="rId5"/>
    <p:sldId id="261" r:id="rId6"/>
    <p:sldId id="263" r:id="rId7"/>
    <p:sldId id="290" r:id="rId8"/>
    <p:sldId id="265" r:id="rId9"/>
    <p:sldId id="266" r:id="rId10"/>
    <p:sldId id="267" r:id="rId11"/>
    <p:sldId id="28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9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FF"/>
    <a:srgbClr val="000000"/>
    <a:srgbClr val="2D7D9F"/>
    <a:srgbClr val="000099"/>
    <a:srgbClr val="9900FF"/>
    <a:srgbClr val="FFFFCC"/>
    <a:srgbClr val="1F497D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60"/>
  </p:normalViewPr>
  <p:slideViewPr>
    <p:cSldViewPr>
      <p:cViewPr varScale="1">
        <p:scale>
          <a:sx n="105" d="100"/>
          <a:sy n="105" d="100"/>
        </p:scale>
        <p:origin x="4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751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612648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b="1" i="1" dirty="0">
                <a:solidFill>
                  <a:srgbClr val="1F497D"/>
                </a:solidFill>
              </a:rPr>
              <a:t>Tests for Divisibility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</a:t>
            </a:r>
            <a:r>
              <a:rPr lang="en-US" dirty="0"/>
              <a:t>whether each</a:t>
            </a:r>
            <a:r>
              <a:rPr lang="en-US" i="0" dirty="0">
                <a:solidFill>
                  <a:schemeClr val="tx1"/>
                </a:solidFill>
              </a:rPr>
              <a:t> of the following numbers is divisible by 4.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9036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4</a:t>
            </a:r>
            <a:r>
              <a:rPr lang="en-US" i="0" dirty="0">
                <a:solidFill>
                  <a:schemeClr val="tx1"/>
                </a:solidFill>
              </a:rPr>
              <a:t> since 36 (the number formed by the last two digits) is divisible by 4.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6700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divisible by 4</a:t>
            </a:r>
            <a:r>
              <a:rPr lang="en-US" dirty="0">
                <a:solidFill>
                  <a:schemeClr val="tx1"/>
                </a:solidFill>
              </a:rPr>
              <a:t> since 00 is considered to be divisible by 4.</a:t>
            </a:r>
          </a:p>
          <a:p>
            <a:pPr marL="514350" indent="-514350" eaLnBrk="1" hangingPunct="1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Determining Divisibility by 4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15,031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4</a:t>
            </a:r>
            <a:r>
              <a:rPr lang="en-US" dirty="0">
                <a:solidFill>
                  <a:schemeClr val="tx1"/>
                </a:solidFill>
              </a:rPr>
              <a:t> since 31 is not divisible by 4.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rgbClr val="366092"/>
                </a:solidFill>
              </a:rPr>
              <a:t>Example 3: Determining </a:t>
            </a:r>
            <a:r>
              <a:rPr lang="en-US" sz="3200" dirty="0"/>
              <a:t>Divisibility by 4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5 if the ones digit is 0 or 5.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19175"/>
            <a:ext cx="8229600" cy="51398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5.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970</a:t>
            </a:r>
          </a:p>
          <a:p>
            <a:pPr marL="457200" indent="-457200">
              <a:buFont typeface="Courier New" pitchFamily="49" charset="0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1863</a:t>
            </a:r>
            <a:endParaRPr lang="en-US" i="0" dirty="0">
              <a:solidFill>
                <a:srgbClr val="0000FF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1365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5.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970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1863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5</a:t>
            </a:r>
            <a:r>
              <a:rPr lang="en-US" i="0" dirty="0">
                <a:solidFill>
                  <a:schemeClr val="tx1"/>
                </a:solidFill>
              </a:rPr>
              <a:t> since the ones digit is not 0 or 5.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4: Determining Divisibility by 5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6 if it is divisible by both 2 and 3.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62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6.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17,000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000"/>
              </a:spcBef>
              <a:spcAft>
                <a:spcPts val="3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4. </a:t>
            </a:r>
            <a:r>
              <a:rPr lang="en-US" i="0" dirty="0">
                <a:solidFill>
                  <a:srgbClr val="0000FF"/>
                </a:solidFill>
              </a:rPr>
              <a:t>9054</a:t>
            </a:r>
            <a:r>
              <a:rPr lang="en-US" i="0" dirty="0">
                <a:solidFill>
                  <a:schemeClr val="tx1"/>
                </a:solidFill>
              </a:rPr>
              <a:t> is divisible by 3 since </a:t>
            </a:r>
            <a:r>
              <a:rPr lang="en-US" i="0" dirty="0">
                <a:solidFill>
                  <a:srgbClr val="000099"/>
                </a:solidFill>
              </a:rPr>
              <a:t>9 + 0 + 5 + 4 = 18</a:t>
            </a:r>
            <a:r>
              <a:rPr lang="en-US" i="0" dirty="0">
                <a:solidFill>
                  <a:schemeClr val="tx1"/>
                </a:solidFill>
              </a:rPr>
              <a:t>, and 18 is divisible by 3. Therefore, 9054 is </a:t>
            </a:r>
            <a:r>
              <a:rPr lang="en-US" i="0" dirty="0">
                <a:solidFill>
                  <a:srgbClr val="FF0000"/>
                </a:solidFill>
              </a:rPr>
              <a:t>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lphaLcPeriod" startAt="2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divisible by 2 since the ones digit is 0.</a:t>
            </a:r>
          </a:p>
          <a:p>
            <a:pPr marL="457200" indent="-457200"/>
            <a:r>
              <a:rPr lang="en-US" i="0" dirty="0">
                <a:solidFill>
                  <a:srgbClr val="0000FF"/>
                </a:solidFill>
              </a:rPr>
              <a:t>	17,000</a:t>
            </a:r>
            <a:r>
              <a:rPr lang="en-US" i="0" dirty="0">
                <a:solidFill>
                  <a:schemeClr val="tx1"/>
                </a:solidFill>
              </a:rPr>
              <a:t> is not divisible by 3 since </a:t>
            </a:r>
            <a:r>
              <a:rPr lang="en-US" i="0" dirty="0">
                <a:solidFill>
                  <a:srgbClr val="000099"/>
                </a:solidFill>
              </a:rPr>
              <a:t>1</a:t>
            </a:r>
            <a:r>
              <a:rPr lang="en-US" dirty="0">
                <a:solidFill>
                  <a:srgbClr val="000099"/>
                </a:solidFill>
              </a:rPr>
              <a:t> + 7 + 0 + 0 + 0 = 8</a:t>
            </a:r>
            <a:r>
              <a:rPr lang="en-US" i="0" dirty="0">
                <a:solidFill>
                  <a:schemeClr val="tx1"/>
                </a:solidFill>
              </a:rPr>
              <a:t>, and 8 is not divisible by 3.  Therefore, </a:t>
            </a:r>
            <a:r>
              <a:rPr lang="en-US" i="0" dirty="0">
                <a:solidFill>
                  <a:srgbClr val="0000FF"/>
                </a:solidFill>
              </a:rPr>
              <a:t>17,000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6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5: Determining Divisibility by 6 (cont.)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9 if the sum of the digits is divisible by 9.</a:t>
            </a:r>
          </a:p>
        </p:txBody>
      </p:sp>
      <p:sp>
        <p:nvSpPr>
          <p:cNvPr id="5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9.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Symbol Tiger Expert" panose="05050102010706020507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873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not divisible by 9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  <a:r>
              <a:rPr lang="en-US" i="0" dirty="0">
                <a:solidFill>
                  <a:srgbClr val="000099"/>
                </a:solidFill>
              </a:rPr>
              <a:t>2 + 5 + 3 + 0 = 10</a:t>
            </a:r>
            <a:r>
              <a:rPr lang="en-US" i="0" dirty="0">
                <a:solidFill>
                  <a:schemeClr val="tx1"/>
                </a:solidFill>
              </a:rPr>
              <a:t>, and 10 is not divisible by 9.</a:t>
            </a:r>
          </a:p>
          <a:p>
            <a:pPr marL="514350" indent="-514350">
              <a:buFont typeface="+mj-lt"/>
              <a:buAutoNum type="alphaLcPeriod"/>
            </a:pP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  <a:latin typeface="Symbol Tiger Expert" panose="05050102010706020507" pitchFamily="18" charset="2"/>
              </a:rPr>
              <a:t>-</a:t>
            </a:r>
            <a:r>
              <a:rPr lang="en-US">
                <a:solidFill>
                  <a:srgbClr val="0000FF"/>
                </a:solidFill>
              </a:rPr>
              <a:t>873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</a:t>
            </a:r>
            <a:r>
              <a:rPr lang="en-US" dirty="0">
                <a:solidFill>
                  <a:srgbClr val="FF0000"/>
                </a:solidFill>
              </a:rPr>
              <a:t>divisible by 9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8 + 7 + 3 = 18</a:t>
            </a:r>
            <a:r>
              <a:rPr lang="en-US" dirty="0">
                <a:solidFill>
                  <a:schemeClr val="tx1"/>
                </a:solidFill>
              </a:rPr>
              <a:t>, and 18 is divisible by 9.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6: Determining Divisibility by 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10 if the ones digit is 0.</a:t>
            </a:r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609600" y="3352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Check for divisibility by using the tests for 2, 3, 4, 5, 6, 9, and 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Determine whether each of the following numbers is divisible by 10.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ct val="25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12,530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10</a:t>
            </a:r>
            <a:r>
              <a:rPr lang="en-US" i="0" dirty="0">
                <a:solidFill>
                  <a:schemeClr val="tx1"/>
                </a:solidFill>
              </a:rPr>
              <a:t> since the ones digit is 0.</a:t>
            </a:r>
          </a:p>
          <a:p>
            <a:pPr marL="514350" indent="-514350">
              <a:spcBef>
                <a:spcPct val="25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841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10</a:t>
            </a:r>
            <a:r>
              <a:rPr lang="en-US" dirty="0">
                <a:solidFill>
                  <a:schemeClr val="tx1"/>
                </a:solidFill>
              </a:rPr>
              <a:t> since the ones digit is not 0.</a:t>
            </a:r>
          </a:p>
        </p:txBody>
      </p:sp>
      <p:sp>
        <p:nvSpPr>
          <p:cNvPr id="4" name="Title 4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7: Determining Divisibility by 10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Complete each sentence.</a:t>
            </a:r>
            <a:endParaRPr lang="en-US" b="1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250 is divisible by 10 since ________________</a:t>
            </a:r>
          </a:p>
          <a:p>
            <a:pPr marL="514350" indent="-514350">
              <a:spcBef>
                <a:spcPts val="12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5712 is divisible by 4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</a:p>
          <a:p>
            <a:pPr>
              <a:spcBef>
                <a:spcPts val="1200"/>
              </a:spcBef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 _____________________________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5402 is not divisible by 3 </a:t>
            </a:r>
            <a:r>
              <a:rPr lang="en-US" dirty="0">
                <a:solidFill>
                  <a:schemeClr val="tx1"/>
                </a:solidFill>
              </a:rPr>
              <a:t>since _________________ _______________________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6" name="Text Box 4"/>
          <p:cNvSpPr txBox="1">
            <a:spLocks noChangeArrowheads="1"/>
          </p:cNvSpPr>
          <p:nvPr/>
        </p:nvSpPr>
        <p:spPr bwMode="auto">
          <a:xfrm>
            <a:off x="4963391" y="1674631"/>
            <a:ext cx="264207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ones digit is 0.</a:t>
            </a:r>
          </a:p>
        </p:txBody>
      </p:sp>
      <p:sp>
        <p:nvSpPr>
          <p:cNvPr id="335877" name="Text Box 5"/>
          <p:cNvSpPr txBox="1">
            <a:spLocks noChangeArrowheads="1"/>
          </p:cNvSpPr>
          <p:nvPr/>
        </p:nvSpPr>
        <p:spPr bwMode="auto">
          <a:xfrm>
            <a:off x="4978222" y="2273792"/>
            <a:ext cx="332757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number formed by</a:t>
            </a:r>
          </a:p>
        </p:txBody>
      </p:sp>
      <p:sp>
        <p:nvSpPr>
          <p:cNvPr id="335878" name="Text Box 6"/>
          <p:cNvSpPr txBox="1">
            <a:spLocks noChangeArrowheads="1"/>
          </p:cNvSpPr>
          <p:nvPr/>
        </p:nvSpPr>
        <p:spPr bwMode="auto">
          <a:xfrm>
            <a:off x="5615931" y="3416598"/>
            <a:ext cx="263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5 + 4 + 0 + 2 = 11,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990600" y="2848804"/>
            <a:ext cx="503644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the last 2 digits (12) is divisible by 4.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990600" y="3859290"/>
            <a:ext cx="414853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and 11 is not divisible by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6" grpId="0"/>
      <p:bldP spid="335877" grpId="0"/>
      <p:bldP spid="335878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199" y="182880"/>
            <a:ext cx="8406245" cy="873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8: </a:t>
            </a:r>
            <a:r>
              <a:rPr lang="en-US" dirty="0">
                <a:solidFill>
                  <a:schemeClr val="accent1"/>
                </a:solidFill>
              </a:rPr>
              <a:t>Using the Divisibility Rules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199" y="1143000"/>
            <a:ext cx="8559209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6036 is divisible by 6 </a:t>
            </a:r>
            <a:r>
              <a:rPr lang="en-US" dirty="0">
                <a:solidFill>
                  <a:schemeClr val="tx1"/>
                </a:solidFill>
              </a:rPr>
              <a:t>since ____________________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__________________________________________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__________________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335879" name="Text Box 7"/>
          <p:cNvSpPr txBox="1">
            <a:spLocks noChangeArrowheads="1"/>
          </p:cNvSpPr>
          <p:nvPr/>
        </p:nvSpPr>
        <p:spPr bwMode="auto">
          <a:xfrm>
            <a:off x="4936885" y="1183957"/>
            <a:ext cx="351570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FF0008"/>
                </a:solidFill>
                <a:latin typeface="Calibri" pitchFamily="34" charset="0"/>
              </a:rPr>
              <a:t>6036 is divisible by both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914400" y="1665314"/>
            <a:ext cx="7651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 and 3. (It is divisible by 2 since the ones digit is 6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914400" y="2188081"/>
            <a:ext cx="7745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and it is divisible by 3 since 6 + 0 + 3 + 6 = 15, and 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914400" y="2710848"/>
            <a:ext cx="31821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15 is divisible by 3.) </a:t>
            </a:r>
            <a:endParaRPr lang="en-US" sz="2600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87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Divisibility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66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a number can be divided by another number so that the remainder is 0, then we say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divisible by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divisor, or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divisor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divides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the dividend.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81B12B-FADD-402D-81EF-44BCCEC1F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Tests for Divisibility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C6C89F7-AEB2-44F7-A8EC-34899B45C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 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 negative integer can be treated as −1 times a positive integer. Thus, the tests for divisibility of positive integers apply to negative integers in the same way. That is, in testing for divisibility, the negative sign can be ignored.</a:t>
            </a:r>
          </a:p>
        </p:txBody>
      </p:sp>
    </p:spTree>
    <p:extLst>
      <p:ext uri="{BB962C8B-B14F-4D97-AF65-F5344CB8AC3E}">
        <p14:creationId xmlns:p14="http://schemas.microsoft.com/office/powerpoint/2010/main" val="7753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2 (is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even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if the ones digit is 0, 2, 4, 6, or 8.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 number is 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odd number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if it is not divisible by 2.)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Divisibility by 2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9182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Determine whether each of the following numbers is divisible by 2.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Symbol Tiger Expert" panose="05050102010706020507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357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latin typeface="Symbol Tiger Expert" panose="05050102010706020507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674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2 </a:t>
            </a:r>
            <a:r>
              <a:rPr lang="en-US" i="0" dirty="0">
                <a:solidFill>
                  <a:schemeClr val="tx1"/>
                </a:solidFill>
              </a:rPr>
              <a:t>since the ones digit is </a:t>
            </a:r>
            <a:r>
              <a:rPr lang="en-US" i="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 (an even digit).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357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not divisible by 2 </a:t>
            </a:r>
            <a:r>
              <a:rPr lang="en-US" dirty="0"/>
              <a:t>since the ones digit is not </a:t>
            </a:r>
            <a:r>
              <a:rPr lang="en-US" dirty="0">
                <a:solidFill>
                  <a:srgbClr val="0000FF"/>
                </a:solidFill>
              </a:rPr>
              <a:t>0,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2, 4, 6,</a:t>
            </a:r>
            <a:r>
              <a:rPr lang="en-US" dirty="0"/>
              <a:t> or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.</a:t>
            </a:r>
          </a:p>
          <a:p>
            <a:pPr marL="457200" indent="-457200"/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1: Determining Divisibility by 2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number is divisible by 3 if the sum of the digits is divisible by 3.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Determine whether each of the following numbers is divisible by 3.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6801</a:t>
            </a:r>
            <a:r>
              <a:rPr lang="en-US" i="0" dirty="0">
                <a:solidFill>
                  <a:schemeClr val="tx1"/>
                </a:solidFill>
              </a:rPr>
              <a:t> is </a:t>
            </a:r>
            <a:r>
              <a:rPr lang="en-US" i="0" dirty="0">
                <a:solidFill>
                  <a:srgbClr val="FF0000"/>
                </a:solidFill>
              </a:rPr>
              <a:t>divisible by 3 </a:t>
            </a:r>
            <a:r>
              <a:rPr lang="en-US" i="0" dirty="0">
                <a:solidFill>
                  <a:schemeClr val="tx1"/>
                </a:solidFill>
              </a:rPr>
              <a:t>since </a:t>
            </a:r>
            <a:r>
              <a:rPr lang="en-US" i="0" dirty="0">
                <a:solidFill>
                  <a:srgbClr val="000099"/>
                </a:solidFill>
              </a:rPr>
              <a:t>6 + 8 + 0 + 1 = 15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99"/>
                </a:solidFill>
              </a:rPr>
              <a:t>15 is divisible by 3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356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not divisible by 3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>
                <a:solidFill>
                  <a:srgbClr val="000099"/>
                </a:solidFill>
              </a:rPr>
              <a:t>3 + 5 + 6 = 14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99"/>
                </a:solidFill>
              </a:rPr>
              <a:t>14 is not divisible by 3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Example 2: Determining Divisibility by 3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number is divisible by 4 if the number formed by the last two digits is divisible by 4. (00 is considered to be divisible by 4.)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/>
          <a:p>
            <a:pPr lvl="0" algn="ctr">
              <a:lnSpc>
                <a:spcPts val="3000"/>
              </a:lnSpc>
              <a:spcBef>
                <a:spcPct val="0"/>
              </a:spcBef>
            </a:pPr>
            <a:r>
              <a:rPr lang="en-US" sz="3200" dirty="0">
                <a:solidFill>
                  <a:schemeClr val="accent1"/>
                </a:solidFill>
              </a:rPr>
              <a:t>Divisibility by 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942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Symbol Tiger Expert</vt:lpstr>
      <vt:lpstr>Office Theme</vt:lpstr>
      <vt:lpstr>Section 1.9</vt:lpstr>
      <vt:lpstr>Objectives</vt:lpstr>
      <vt:lpstr>Divisibility</vt:lpstr>
      <vt:lpstr>Tests for Divisibility</vt:lpstr>
      <vt:lpstr>Divisibility by 2</vt:lpstr>
      <vt:lpstr>PowerPoint Presentation</vt:lpstr>
      <vt:lpstr>PowerPoint Presentation</vt:lpstr>
      <vt:lpstr>PowerPoint Presentation</vt:lpstr>
      <vt:lpstr>PowerPoint Presentation</vt:lpstr>
      <vt:lpstr>Example 3: Determining Divisibility by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Completion Example 8: Using the Divisibility Rules</vt:lpstr>
      <vt:lpstr>Completion Example 8: Using the Divisibility Rules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97</cp:revision>
  <dcterms:created xsi:type="dcterms:W3CDTF">2013-04-26T14:43:13Z</dcterms:created>
  <dcterms:modified xsi:type="dcterms:W3CDTF">2018-08-02T13:37:57Z</dcterms:modified>
</cp:coreProperties>
</file>