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60" r:id="rId4"/>
    <p:sldId id="283" r:id="rId5"/>
    <p:sldId id="261" r:id="rId6"/>
    <p:sldId id="262" r:id="rId7"/>
    <p:sldId id="263" r:id="rId8"/>
    <p:sldId id="266" r:id="rId9"/>
    <p:sldId id="284" r:id="rId10"/>
    <p:sldId id="267" r:id="rId11"/>
    <p:sldId id="268" r:id="rId12"/>
    <p:sldId id="269" r:id="rId13"/>
    <p:sldId id="270" r:id="rId14"/>
    <p:sldId id="271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>
    <p:extLst/>
  </p:cmAuthor>
  <p:cmAuthor id="2" name="Belloit, Nicholas G" initials="BNG [2]" lastIdx="1" clrIdx="1">
    <p:extLst/>
  </p:cmAuthor>
  <p:cmAuthor id="3" name="Belloit, Nicholas G" initials="BNG [3]" lastIdx="1" clrIdx="2">
    <p:extLst/>
  </p:cmAuthor>
  <p:cmAuthor id="4" name="Belloit, Nicholas G" initials="BNG [4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608C"/>
    <a:srgbClr val="C00000"/>
    <a:srgbClr val="2D7D9F"/>
    <a:srgbClr val="0000FF"/>
    <a:srgbClr val="000099"/>
    <a:srgbClr val="9900FF"/>
    <a:srgbClr val="FF00FF"/>
    <a:srgbClr val="FFFF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0" autoAdjust="0"/>
    <p:restoredTop sz="94660"/>
  </p:normalViewPr>
  <p:slideViewPr>
    <p:cSldViewPr>
      <p:cViewPr varScale="1">
        <p:scale>
          <a:sx n="105" d="100"/>
          <a:sy n="105" d="100"/>
        </p:scale>
        <p:origin x="40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12" Type="http://schemas.openxmlformats.org/officeDocument/2006/relationships/image" Target="../media/image59.wmf"/><Relationship Id="rId2" Type="http://schemas.openxmlformats.org/officeDocument/2006/relationships/image" Target="../media/image49.w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11" Type="http://schemas.openxmlformats.org/officeDocument/2006/relationships/image" Target="../media/image58.emf"/><Relationship Id="rId5" Type="http://schemas.openxmlformats.org/officeDocument/2006/relationships/image" Target="../media/image52.emf"/><Relationship Id="rId10" Type="http://schemas.openxmlformats.org/officeDocument/2006/relationships/image" Target="../media/image57.wmf"/><Relationship Id="rId4" Type="http://schemas.openxmlformats.org/officeDocument/2006/relationships/image" Target="../media/image51.emf"/><Relationship Id="rId9" Type="http://schemas.openxmlformats.org/officeDocument/2006/relationships/image" Target="../media/image5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3.emf"/><Relationship Id="rId7" Type="http://schemas.openxmlformats.org/officeDocument/2006/relationships/image" Target="../media/image67.emf"/><Relationship Id="rId2" Type="http://schemas.openxmlformats.org/officeDocument/2006/relationships/image" Target="../media/image62.emf"/><Relationship Id="rId1" Type="http://schemas.openxmlformats.org/officeDocument/2006/relationships/image" Target="../media/image61.wmf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10" Type="http://schemas.openxmlformats.org/officeDocument/2006/relationships/image" Target="../media/image70.emf"/><Relationship Id="rId4" Type="http://schemas.openxmlformats.org/officeDocument/2006/relationships/image" Target="../media/image64.emf"/><Relationship Id="rId9" Type="http://schemas.openxmlformats.org/officeDocument/2006/relationships/image" Target="../media/image6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5" Type="http://schemas.openxmlformats.org/officeDocument/2006/relationships/image" Target="../media/image16.e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w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wmf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9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6" Type="http://schemas.openxmlformats.org/officeDocument/2006/relationships/image" Target="../media/image39.w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image" Target="../media/image41.wmf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9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6C8C-854D-4A7C-A3FE-3DBBAFE00FA9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0441D-D731-4991-A4A8-BAD1DA53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e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e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44.e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55.wmf"/><Relationship Id="rId26" Type="http://schemas.openxmlformats.org/officeDocument/2006/relationships/image" Target="../media/image59.wmf"/><Relationship Id="rId3" Type="http://schemas.openxmlformats.org/officeDocument/2006/relationships/oleObject" Target="../embeddings/oleObject53.bin"/><Relationship Id="rId21" Type="http://schemas.openxmlformats.org/officeDocument/2006/relationships/oleObject" Target="../embeddings/oleObject62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52.emf"/><Relationship Id="rId17" Type="http://schemas.openxmlformats.org/officeDocument/2006/relationships/oleObject" Target="../embeddings/oleObject60.bin"/><Relationship Id="rId25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emf"/><Relationship Id="rId20" Type="http://schemas.openxmlformats.org/officeDocument/2006/relationships/image" Target="../media/image56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7.bin"/><Relationship Id="rId24" Type="http://schemas.openxmlformats.org/officeDocument/2006/relationships/image" Target="../media/image58.emf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23" Type="http://schemas.openxmlformats.org/officeDocument/2006/relationships/oleObject" Target="../embeddings/oleObject63.bin"/><Relationship Id="rId10" Type="http://schemas.openxmlformats.org/officeDocument/2006/relationships/image" Target="../media/image51.emf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48.e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53.emf"/><Relationship Id="rId22" Type="http://schemas.openxmlformats.org/officeDocument/2006/relationships/image" Target="../media/image5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68.emf"/><Relationship Id="rId3" Type="http://schemas.openxmlformats.org/officeDocument/2006/relationships/oleObject" Target="../embeddings/oleObject66.bin"/><Relationship Id="rId21" Type="http://schemas.openxmlformats.org/officeDocument/2006/relationships/oleObject" Target="../embeddings/oleObject75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65.emf"/><Relationship Id="rId1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emf"/><Relationship Id="rId20" Type="http://schemas.openxmlformats.org/officeDocument/2006/relationships/image" Target="../media/image69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e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64.emf"/><Relationship Id="rId19" Type="http://schemas.openxmlformats.org/officeDocument/2006/relationships/oleObject" Target="../embeddings/oleObject74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66.emf"/><Relationship Id="rId22" Type="http://schemas.openxmlformats.org/officeDocument/2006/relationships/image" Target="../media/image7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7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.emf"/><Relationship Id="rId9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6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5.w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23.bin"/><Relationship Id="rId18" Type="http://schemas.openxmlformats.org/officeDocument/2006/relationships/oleObject" Target="../embeddings/oleObject26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1.emf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0.emf"/><Relationship Id="rId19" Type="http://schemas.openxmlformats.org/officeDocument/2006/relationships/image" Target="../media/image24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oleObject" Target="../embeddings/oleObject32.bin"/><Relationship Id="rId18" Type="http://schemas.openxmlformats.org/officeDocument/2006/relationships/oleObject" Target="../embeddings/oleObject35.bin"/><Relationship Id="rId3" Type="http://schemas.openxmlformats.org/officeDocument/2006/relationships/oleObject" Target="../embeddings/oleObject27.bin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29.emf"/><Relationship Id="rId1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23" Type="http://schemas.openxmlformats.org/officeDocument/2006/relationships/image" Target="../media/image33.wmf"/><Relationship Id="rId10" Type="http://schemas.openxmlformats.org/officeDocument/2006/relationships/image" Target="../media/image28.e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25.e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0.wmf"/><Relationship Id="rId22" Type="http://schemas.openxmlformats.org/officeDocument/2006/relationships/oleObject" Target="../embeddings/oleObject3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828800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</a:t>
            </a:r>
            <a:r>
              <a:rPr lang="en-US" b="1" smtClean="0">
                <a:solidFill>
                  <a:srgbClr val="1F497D"/>
                </a:solidFill>
                <a:latin typeface="Arial" charset="0"/>
                <a:cs typeface="Arial" charset="0"/>
              </a:rPr>
              <a:t>10.8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200400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Division with Polynomials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The Division Algorithm (cont.)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538842"/>
              </p:ext>
            </p:extLst>
          </p:nvPr>
        </p:nvGraphicFramePr>
        <p:xfrm>
          <a:off x="2559050" y="2744788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2" name="Equation" r:id="rId3" imgW="1563120" imgH="557640" progId="Equation.DSMT4">
                  <p:embed/>
                </p:oleObj>
              </mc:Choice>
              <mc:Fallback>
                <p:oleObj name="Equation" r:id="rId3" imgW="1563120" imgH="557640" progId="Equation.DSMT4">
                  <p:embed/>
                  <p:pic>
                    <p:nvPicPr>
                      <p:cNvPr id="0" name="Picture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2744788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545170"/>
              </p:ext>
            </p:extLst>
          </p:nvPr>
        </p:nvGraphicFramePr>
        <p:xfrm>
          <a:off x="3371850" y="3403600"/>
          <a:ext cx="1219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3" name="Equation" r:id="rId5" imgW="1206720" imgH="356400" progId="Equation.DSMT4">
                  <p:embed/>
                </p:oleObj>
              </mc:Choice>
              <mc:Fallback>
                <p:oleObj name="Equation" r:id="rId5" imgW="1206720" imgH="356400" progId="Equation.DSMT4">
                  <p:embed/>
                  <p:pic>
                    <p:nvPicPr>
                      <p:cNvPr id="0" name="Picture 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3403600"/>
                        <a:ext cx="1219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670161"/>
              </p:ext>
            </p:extLst>
          </p:nvPr>
        </p:nvGraphicFramePr>
        <p:xfrm>
          <a:off x="3336573" y="3784600"/>
          <a:ext cx="1308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4" name="Equation" r:id="rId7" imgW="1298160" imgH="530280" progId="Equation.DSMT4">
                  <p:embed/>
                </p:oleObj>
              </mc:Choice>
              <mc:Fallback>
                <p:oleObj name="Equation" r:id="rId7" imgW="1298160" imgH="530280" progId="Equation.DSMT4">
                  <p:embed/>
                  <p:pic>
                    <p:nvPicPr>
                      <p:cNvPr id="0" name="Picture 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573" y="3784600"/>
                        <a:ext cx="13081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02384"/>
              </p:ext>
            </p:extLst>
          </p:nvPr>
        </p:nvGraphicFramePr>
        <p:xfrm>
          <a:off x="4180182" y="4379913"/>
          <a:ext cx="444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5" name="Equation" r:id="rId9" imgW="429480" imgH="356400" progId="Equation.DSMT4">
                  <p:embed/>
                </p:oleObj>
              </mc:Choice>
              <mc:Fallback>
                <p:oleObj name="Equation" r:id="rId9" imgW="429480" imgH="356400" progId="Equation.DSMT4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0182" y="4379913"/>
                        <a:ext cx="444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734027"/>
              </p:ext>
            </p:extLst>
          </p:nvPr>
        </p:nvGraphicFramePr>
        <p:xfrm>
          <a:off x="1652588" y="2092325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6" name="Equation" r:id="rId11" imgW="2925360" imgH="749520" progId="Equation.DSMT4">
                  <p:embed/>
                </p:oleObj>
              </mc:Choice>
              <mc:Fallback>
                <p:oleObj name="Equation" r:id="rId11" imgW="2925360" imgH="749520" progId="Equation.DSMT4">
                  <p:embed/>
                  <p:pic>
                    <p:nvPicPr>
                      <p:cNvPr id="0" name="Picture 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092325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877581"/>
              </p:ext>
            </p:extLst>
          </p:nvPr>
        </p:nvGraphicFramePr>
        <p:xfrm>
          <a:off x="3699165" y="1787882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7" name="Equation" r:id="rId13" imgW="380835" imgH="291973" progId="Equation.DSMT4">
                  <p:embed/>
                </p:oleObj>
              </mc:Choice>
              <mc:Fallback>
                <p:oleObj name="Equation" r:id="rId13" imgW="380835" imgH="291973" progId="Equation.DSMT4">
                  <p:embed/>
                  <p:pic>
                    <p:nvPicPr>
                      <p:cNvPr id="0" name="Picture 4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9165" y="1787882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636026"/>
              </p:ext>
            </p:extLst>
          </p:nvPr>
        </p:nvGraphicFramePr>
        <p:xfrm>
          <a:off x="4095170" y="1793875"/>
          <a:ext cx="469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8" name="Equation" r:id="rId15" imgW="456840" imgH="264960" progId="Equation.DSMT4">
                  <p:embed/>
                </p:oleObj>
              </mc:Choice>
              <mc:Fallback>
                <p:oleObj name="Equation" r:id="rId15" imgW="456840" imgH="264960" progId="Equation.DSMT4">
                  <p:embed/>
                  <p:pic>
                    <p:nvPicPr>
                      <p:cNvPr id="0" name="Picture 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170" y="1793875"/>
                        <a:ext cx="469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57200" y="2175384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8: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37356" y="3505200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Subtract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+ 2 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by changing signs and adding.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4989493"/>
            <a:ext cx="8229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Thus the quotient is </a:t>
            </a:r>
            <a:r>
              <a:rPr lang="en-US" sz="2800" dirty="0">
                <a:solidFill>
                  <a:srgbClr val="FF0008"/>
                </a:solidFill>
              </a:rPr>
              <a:t>3</a:t>
            </a:r>
            <a:r>
              <a:rPr lang="en-US" sz="2800" i="1" dirty="0">
                <a:solidFill>
                  <a:srgbClr val="FF0008"/>
                </a:solidFill>
              </a:rPr>
              <a:t>x</a:t>
            </a:r>
            <a:r>
              <a:rPr lang="en-US" sz="2800" dirty="0">
                <a:solidFill>
                  <a:srgbClr val="FF0008"/>
                </a:solidFill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</a:rPr>
              <a:t> 2</a:t>
            </a:r>
            <a:r>
              <a:rPr lang="en-US" sz="2800" dirty="0"/>
              <a:t> and the remainder is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</a:rPr>
              <a:t>4</a:t>
            </a:r>
            <a:r>
              <a:rPr lang="en-US" sz="2800" dirty="0"/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0" y="122938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60260" y="122938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The Division Algorithm (cont.)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777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ts val="18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the form             we can write</a:t>
            </a:r>
          </a:p>
          <a:p>
            <a:pPr marL="0" indent="0">
              <a:spcBef>
                <a:spcPct val="75000"/>
              </a:spcBef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</a:rPr>
              <a:t>Check:</a:t>
            </a:r>
          </a:p>
          <a:p>
            <a:pPr marL="342900" indent="-3429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Show 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2263422" y="1151466"/>
          <a:ext cx="83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6" name="Equation" r:id="rId3" imgW="838200" imgH="825500" progId="Equation.DSMT4">
                  <p:embed/>
                </p:oleObj>
              </mc:Choice>
              <mc:Fallback>
                <p:oleObj name="Equation" r:id="rId3" imgW="838200" imgH="825500" progId="Equation.DSMT4">
                  <p:embed/>
                  <p:pic>
                    <p:nvPicPr>
                      <p:cNvPr id="0" name="Picture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422" y="1151466"/>
                        <a:ext cx="83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620215"/>
              </p:ext>
            </p:extLst>
          </p:nvPr>
        </p:nvGraphicFramePr>
        <p:xfrm>
          <a:off x="1746250" y="2063750"/>
          <a:ext cx="1765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7" name="Equation" r:id="rId5" imgW="1755360" imgH="914040" progId="Equation.DSMT4">
                  <p:embed/>
                </p:oleObj>
              </mc:Choice>
              <mc:Fallback>
                <p:oleObj name="Equation" r:id="rId5" imgW="1755360" imgH="914040" progId="Equation.DSMT4">
                  <p:embed/>
                  <p:pic>
                    <p:nvPicPr>
                      <p:cNvPr id="0" name="Picture 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2063750"/>
                        <a:ext cx="17653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585437"/>
              </p:ext>
            </p:extLst>
          </p:nvPr>
        </p:nvGraphicFramePr>
        <p:xfrm>
          <a:off x="1508125" y="3937000"/>
          <a:ext cx="177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8" name="Equation" r:id="rId7" imgW="1764360" imgH="301680" progId="Equation.DSMT4">
                  <p:embed/>
                </p:oleObj>
              </mc:Choice>
              <mc:Fallback>
                <p:oleObj name="Equation" r:id="rId7" imgW="1764360" imgH="301680" progId="Equation.DSMT4">
                  <p:embed/>
                  <p:pic>
                    <p:nvPicPr>
                      <p:cNvPr id="0" name="Picture 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3937000"/>
                        <a:ext cx="1778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46784"/>
              </p:ext>
            </p:extLst>
          </p:nvPr>
        </p:nvGraphicFramePr>
        <p:xfrm>
          <a:off x="1752600" y="4654550"/>
          <a:ext cx="2692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9" name="Equation" r:id="rId9" imgW="2678760" imgH="594000" progId="Equation.DSMT4">
                  <p:embed/>
                </p:oleObj>
              </mc:Choice>
              <mc:Fallback>
                <p:oleObj name="Equation" r:id="rId9" imgW="2678760" imgH="594000" progId="Equation.DSMT4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654550"/>
                        <a:ext cx="26924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986035"/>
              </p:ext>
            </p:extLst>
          </p:nvPr>
        </p:nvGraphicFramePr>
        <p:xfrm>
          <a:off x="3600450" y="2101850"/>
          <a:ext cx="2476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0" name="Equation" r:id="rId11" imgW="2468520" imgH="886680" progId="Equation.DSMT4">
                  <p:embed/>
                </p:oleObj>
              </mc:Choice>
              <mc:Fallback>
                <p:oleObj name="Equation" r:id="rId11" imgW="2468520" imgH="886680" progId="Equation.DSMT4">
                  <p:embed/>
                  <p:pic>
                    <p:nvPicPr>
                      <p:cNvPr id="0" name="Picture 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2101850"/>
                        <a:ext cx="2476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46093"/>
              </p:ext>
            </p:extLst>
          </p:nvPr>
        </p:nvGraphicFramePr>
        <p:xfrm>
          <a:off x="4527550" y="4648200"/>
          <a:ext cx="3238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1" name="Equation" r:id="rId13" imgW="3227400" imgH="447840" progId="Equation.DSMT4">
                  <p:embed/>
                </p:oleObj>
              </mc:Choice>
              <mc:Fallback>
                <p:oleObj name="Equation" r:id="rId13" imgW="3227400" imgH="447840" progId="Equation.DSMT4">
                  <p:embed/>
                  <p:pic>
                    <p:nvPicPr>
                      <p:cNvPr id="0" name="Picture 4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4648200"/>
                        <a:ext cx="3238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561207"/>
              </p:ext>
            </p:extLst>
          </p:nvPr>
        </p:nvGraphicFramePr>
        <p:xfrm>
          <a:off x="4546600" y="5321300"/>
          <a:ext cx="2019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2" name="Equation" r:id="rId15" imgW="2011320" imgH="411120" progId="Equation.DSMT4">
                  <p:embed/>
                </p:oleObj>
              </mc:Choice>
              <mc:Fallback>
                <p:oleObj name="Equation" r:id="rId15" imgW="2011320" imgH="411120" progId="Equation.DSMT4">
                  <p:embed/>
                  <p:pic>
                    <p:nvPicPr>
                      <p:cNvPr id="0" name="Picture 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5321300"/>
                        <a:ext cx="2019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Using Long Division (Remainder 0)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326696" y="1219200"/>
            <a:ext cx="86868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Divide                                                       by using long division.</a:t>
            </a:r>
          </a:p>
          <a:p>
            <a:pPr marL="0" indent="0">
              <a:spcBef>
                <a:spcPct val="65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ct val="4000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381165"/>
              </p:ext>
            </p:extLst>
          </p:nvPr>
        </p:nvGraphicFramePr>
        <p:xfrm>
          <a:off x="1371600" y="1189990"/>
          <a:ext cx="4368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85" name="Equation" r:id="rId3" imgW="4361040" imgH="649080" progId="Equation.DSMT4">
                  <p:embed/>
                </p:oleObj>
              </mc:Choice>
              <mc:Fallback>
                <p:oleObj name="Equation" r:id="rId3" imgW="4361040" imgH="649080" progId="Equation.DSMT4">
                  <p:embed/>
                  <p:pic>
                    <p:nvPicPr>
                      <p:cNvPr id="0" name="Picture 8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89990"/>
                        <a:ext cx="43688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949865"/>
              </p:ext>
            </p:extLst>
          </p:nvPr>
        </p:nvGraphicFramePr>
        <p:xfrm>
          <a:off x="3897745" y="1955043"/>
          <a:ext cx="50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86" name="Equation" r:id="rId5" imgW="507780" imgH="393529" progId="Equation.DSMT4">
                  <p:embed/>
                </p:oleObj>
              </mc:Choice>
              <mc:Fallback>
                <p:oleObj name="Equation" r:id="rId5" imgW="507780" imgH="393529" progId="Equation.DSMT4">
                  <p:embed/>
                  <p:pic>
                    <p:nvPicPr>
                      <p:cNvPr id="0" name="Picture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745" y="1955043"/>
                        <a:ext cx="508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765437"/>
              </p:ext>
            </p:extLst>
          </p:nvPr>
        </p:nvGraphicFramePr>
        <p:xfrm>
          <a:off x="7239000" y="5486400"/>
          <a:ext cx="172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87" name="Equation" r:id="rId7" imgW="1718640" imgH="447840" progId="Equation.DSMT4">
                  <p:embed/>
                </p:oleObj>
              </mc:Choice>
              <mc:Fallback>
                <p:oleObj name="Equation" r:id="rId7" imgW="1718640" imgH="447840" progId="Equation.DSMT4">
                  <p:embed/>
                  <p:pic>
                    <p:nvPicPr>
                      <p:cNvPr id="0" name="Picture 8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486400"/>
                        <a:ext cx="172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442313"/>
              </p:ext>
            </p:extLst>
          </p:nvPr>
        </p:nvGraphicFramePr>
        <p:xfrm>
          <a:off x="1890713" y="2335213"/>
          <a:ext cx="3746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88" name="Equation" r:id="rId9" imgW="3729960" imgH="749520" progId="Equation.DSMT4">
                  <p:embed/>
                </p:oleObj>
              </mc:Choice>
              <mc:Fallback>
                <p:oleObj name="Equation" r:id="rId9" imgW="3729960" imgH="749520" progId="Equation.DSMT4">
                  <p:embed/>
                  <p:pic>
                    <p:nvPicPr>
                      <p:cNvPr id="0" name="Picture 8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713" y="2335213"/>
                        <a:ext cx="3746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368548"/>
              </p:ext>
            </p:extLst>
          </p:nvPr>
        </p:nvGraphicFramePr>
        <p:xfrm>
          <a:off x="2571750" y="2909888"/>
          <a:ext cx="2032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89" name="Equation" r:id="rId11" imgW="2020320" imgH="557640" progId="Equation.DSMT4">
                  <p:embed/>
                </p:oleObj>
              </mc:Choice>
              <mc:Fallback>
                <p:oleObj name="Equation" r:id="rId11" imgW="2020320" imgH="557640" progId="Equation.DSMT4">
                  <p:embed/>
                  <p:pic>
                    <p:nvPicPr>
                      <p:cNvPr id="0" name="Pictur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909888"/>
                        <a:ext cx="2032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916317"/>
              </p:ext>
            </p:extLst>
          </p:nvPr>
        </p:nvGraphicFramePr>
        <p:xfrm>
          <a:off x="3562350" y="3398838"/>
          <a:ext cx="167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90" name="Equation" r:id="rId13" imgW="1663920" imgH="447840" progId="Equation.DSMT4">
                  <p:embed/>
                </p:oleObj>
              </mc:Choice>
              <mc:Fallback>
                <p:oleObj name="Equation" r:id="rId13" imgW="1663920" imgH="447840" progId="Equation.DSMT4">
                  <p:embed/>
                  <p:pic>
                    <p:nvPicPr>
                      <p:cNvPr id="0" name="Picture 8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3398838"/>
                        <a:ext cx="167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545942"/>
              </p:ext>
            </p:extLst>
          </p:nvPr>
        </p:nvGraphicFramePr>
        <p:xfrm>
          <a:off x="3244850" y="3830638"/>
          <a:ext cx="2146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91" name="Equation" r:id="rId15" imgW="2130120" imgH="530280" progId="Equation.DSMT4">
                  <p:embed/>
                </p:oleObj>
              </mc:Choice>
              <mc:Fallback>
                <p:oleObj name="Equation" r:id="rId15" imgW="2130120" imgH="530280" progId="Equation.DSMT4">
                  <p:embed/>
                  <p:pic>
                    <p:nvPicPr>
                      <p:cNvPr id="0" name="Picture 8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3830638"/>
                        <a:ext cx="21463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4851400" y="4402312"/>
          <a:ext cx="863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92" name="Equation" r:id="rId17" imgW="863225" imgH="291973" progId="Equation.DSMT4">
                  <p:embed/>
                </p:oleObj>
              </mc:Choice>
              <mc:Fallback>
                <p:oleObj name="Equation" r:id="rId17" imgW="863225" imgH="291973" progId="Equation.DSMT4">
                  <p:embed/>
                  <p:pic>
                    <p:nvPicPr>
                      <p:cNvPr id="0" name="Picture 8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4402312"/>
                        <a:ext cx="863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987612"/>
              </p:ext>
            </p:extLst>
          </p:nvPr>
        </p:nvGraphicFramePr>
        <p:xfrm>
          <a:off x="4462956" y="4711700"/>
          <a:ext cx="1371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93" name="Equation" r:id="rId19" imgW="1362240" imgH="530280" progId="Equation.DSMT4">
                  <p:embed/>
                </p:oleObj>
              </mc:Choice>
              <mc:Fallback>
                <p:oleObj name="Equation" r:id="rId19" imgW="1362240" imgH="530280" progId="Equation.DSMT4">
                  <p:embed/>
                  <p:pic>
                    <p:nvPicPr>
                      <p:cNvPr id="0" name="Picture 8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956" y="4711700"/>
                        <a:ext cx="1371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727890"/>
              </p:ext>
            </p:extLst>
          </p:nvPr>
        </p:nvGraphicFramePr>
        <p:xfrm>
          <a:off x="5540704" y="5275008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94" name="Equation" r:id="rId21" imgW="215713" imgH="291847" progId="Equation.DSMT4">
                  <p:embed/>
                </p:oleObj>
              </mc:Choice>
              <mc:Fallback>
                <p:oleObj name="Equation" r:id="rId21" imgW="215713" imgH="291847" progId="Equation.DSMT4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704" y="5275008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152400" y="5486400"/>
            <a:ext cx="8229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/>
              <a:t>There is no remainder, thus the quotient is simply  </a:t>
            </a:r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917873"/>
              </p:ext>
            </p:extLst>
          </p:nvPr>
        </p:nvGraphicFramePr>
        <p:xfrm>
          <a:off x="4443873" y="2068676"/>
          <a:ext cx="584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95" name="Equation" r:id="rId23" imgW="576000" imgH="264960" progId="Equation.DSMT4">
                  <p:embed/>
                </p:oleObj>
              </mc:Choice>
              <mc:Fallback>
                <p:oleObj name="Equation" r:id="rId23" imgW="576000" imgH="264960" progId="Equation.DSMT4">
                  <p:embed/>
                  <p:pic>
                    <p:nvPicPr>
                      <p:cNvPr id="0" name="Picture 8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873" y="2068676"/>
                        <a:ext cx="584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431588"/>
              </p:ext>
            </p:extLst>
          </p:nvPr>
        </p:nvGraphicFramePr>
        <p:xfrm>
          <a:off x="5120148" y="2069343"/>
          <a:ext cx="558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96" name="Equation" r:id="rId25" imgW="558800" imgH="279400" progId="Equation.DSMT4">
                  <p:embed/>
                </p:oleObj>
              </mc:Choice>
              <mc:Fallback>
                <p:oleObj name="Equation" r:id="rId25" imgW="558800" imgH="279400" progId="Equation.DSMT4">
                  <p:embed/>
                  <p:pic>
                    <p:nvPicPr>
                      <p:cNvPr id="0" name="Picture 8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0148" y="2069343"/>
                        <a:ext cx="558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Using Long </a:t>
            </a:r>
            <a:r>
              <a:rPr lang="en-US" sz="3200" dirty="0">
                <a:solidFill>
                  <a:schemeClr val="accent1"/>
                </a:solidFill>
              </a:rPr>
              <a:t>Division (Terms Missing)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Simplify                                  by using long division.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Note that 0 is written as a placeholder for any missing powers of the variable.  In this way, like terms are easily aligned vertically.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629029"/>
              </p:ext>
            </p:extLst>
          </p:nvPr>
        </p:nvGraphicFramePr>
        <p:xfrm>
          <a:off x="1841500" y="1168400"/>
          <a:ext cx="2463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6" name="Equation" r:id="rId3" imgW="2450160" imgH="969120" progId="Equation.DSMT4">
                  <p:embed/>
                </p:oleObj>
              </mc:Choice>
              <mc:Fallback>
                <p:oleObj name="Equation" r:id="rId3" imgW="2450160" imgH="96912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1168400"/>
                        <a:ext cx="24638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Using Long Division (Terms Missing)(c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859900"/>
              </p:ext>
            </p:extLst>
          </p:nvPr>
        </p:nvGraphicFramePr>
        <p:xfrm>
          <a:off x="3519948" y="1299908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16" name="Equation" r:id="rId3" imgW="330057" imgH="380835" progId="Equation.DSMT4">
                  <p:embed/>
                </p:oleObj>
              </mc:Choice>
              <mc:Fallback>
                <p:oleObj name="Equation" r:id="rId3" imgW="330057" imgH="380835" progId="Equation.DSMT4">
                  <p:embed/>
                  <p:pic>
                    <p:nvPicPr>
                      <p:cNvPr id="0" name="Picture 3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948" y="1299908"/>
                        <a:ext cx="330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442156" y="5233254"/>
            <a:ext cx="37338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Note that the remainder is of smaller degree than the divisor.</a:t>
            </a: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676481"/>
              </p:ext>
            </p:extLst>
          </p:nvPr>
        </p:nvGraphicFramePr>
        <p:xfrm>
          <a:off x="393700" y="1674813"/>
          <a:ext cx="47879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17" name="Equation" r:id="rId5" imgW="4772520" imgH="749520" progId="Equation.DSMT4">
                  <p:embed/>
                </p:oleObj>
              </mc:Choice>
              <mc:Fallback>
                <p:oleObj name="Equation" r:id="rId5" imgW="4772520" imgH="749520" progId="Equation.DSMT4">
                  <p:embed/>
                  <p:pic>
                    <p:nvPicPr>
                      <p:cNvPr id="0" name="Picture 3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674813"/>
                        <a:ext cx="47879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333614"/>
              </p:ext>
            </p:extLst>
          </p:nvPr>
        </p:nvGraphicFramePr>
        <p:xfrm>
          <a:off x="1557338" y="2344738"/>
          <a:ext cx="2463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18" name="Equation" r:id="rId7" imgW="2450160" imgH="712800" progId="Equation.DSMT4">
                  <p:embed/>
                </p:oleObj>
              </mc:Choice>
              <mc:Fallback>
                <p:oleObj name="Equation" r:id="rId7" imgW="2450160" imgH="712800" progId="Equation.DSMT4">
                  <p:embed/>
                  <p:pic>
                    <p:nvPicPr>
                      <p:cNvPr id="0" name="Picture 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2344738"/>
                        <a:ext cx="2463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802580"/>
              </p:ext>
            </p:extLst>
          </p:nvPr>
        </p:nvGraphicFramePr>
        <p:xfrm>
          <a:off x="2651125" y="3089275"/>
          <a:ext cx="187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19" name="Equation" r:id="rId9" imgW="1864800" imgH="447840" progId="Equation.DSMT4">
                  <p:embed/>
                </p:oleObj>
              </mc:Choice>
              <mc:Fallback>
                <p:oleObj name="Equation" r:id="rId9" imgW="1864800" imgH="447840" progId="Equation.DSMT4">
                  <p:embed/>
                  <p:pic>
                    <p:nvPicPr>
                      <p:cNvPr id="0" name="Picture 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3089275"/>
                        <a:ext cx="1879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234547"/>
              </p:ext>
            </p:extLst>
          </p:nvPr>
        </p:nvGraphicFramePr>
        <p:xfrm>
          <a:off x="2255838" y="3598863"/>
          <a:ext cx="2387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0" name="Equation" r:id="rId11" imgW="2377080" imgH="712800" progId="Equation.DSMT4">
                  <p:embed/>
                </p:oleObj>
              </mc:Choice>
              <mc:Fallback>
                <p:oleObj name="Equation" r:id="rId11" imgW="2377080" imgH="712800" progId="Equation.DSMT4">
                  <p:embed/>
                  <p:pic>
                    <p:nvPicPr>
                      <p:cNvPr id="0" name="Picture 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3598863"/>
                        <a:ext cx="23876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15598"/>
              </p:ext>
            </p:extLst>
          </p:nvPr>
        </p:nvGraphicFramePr>
        <p:xfrm>
          <a:off x="3330575" y="4217988"/>
          <a:ext cx="1714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1" name="Equation" r:id="rId13" imgW="1700280" imgH="447840" progId="Equation.DSMT4">
                  <p:embed/>
                </p:oleObj>
              </mc:Choice>
              <mc:Fallback>
                <p:oleObj name="Equation" r:id="rId13" imgW="1700280" imgH="447840" progId="Equation.DSMT4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5" y="4217988"/>
                        <a:ext cx="1714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254208"/>
              </p:ext>
            </p:extLst>
          </p:nvPr>
        </p:nvGraphicFramePr>
        <p:xfrm>
          <a:off x="2952750" y="4710113"/>
          <a:ext cx="2400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2" name="Equation" r:id="rId15" imgW="2386080" imgH="712800" progId="Equation.DSMT4">
                  <p:embed/>
                </p:oleObj>
              </mc:Choice>
              <mc:Fallback>
                <p:oleObj name="Equation" r:id="rId15" imgW="2386080" imgH="712800" progId="Equation.DSMT4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4710113"/>
                        <a:ext cx="2400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428597"/>
              </p:ext>
            </p:extLst>
          </p:nvPr>
        </p:nvGraphicFramePr>
        <p:xfrm>
          <a:off x="4184650" y="5500688"/>
          <a:ext cx="1041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3" name="Equation" r:id="rId17" imgW="1032840" imgH="264960" progId="Equation.DSMT4">
                  <p:embed/>
                </p:oleObj>
              </mc:Choice>
              <mc:Fallback>
                <p:oleObj name="Equation" r:id="rId17" imgW="1032840" imgH="264960" progId="Equation.DSMT4">
                  <p:embed/>
                  <p:pic>
                    <p:nvPicPr>
                      <p:cNvPr id="0" name="Picture 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5500688"/>
                        <a:ext cx="1041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718224"/>
              </p:ext>
            </p:extLst>
          </p:nvPr>
        </p:nvGraphicFramePr>
        <p:xfrm>
          <a:off x="3947652" y="1439608"/>
          <a:ext cx="584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4" name="Equation" r:id="rId19" imgW="583947" imgH="241195" progId="Equation.DSMT4">
                  <p:embed/>
                </p:oleObj>
              </mc:Choice>
              <mc:Fallback>
                <p:oleObj name="Equation" r:id="rId19" imgW="583947" imgH="241195" progId="Equation.DSMT4">
                  <p:embed/>
                  <p:pic>
                    <p:nvPicPr>
                      <p:cNvPr id="0" name="Picture 3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7652" y="1439608"/>
                        <a:ext cx="584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06756"/>
              </p:ext>
            </p:extLst>
          </p:nvPr>
        </p:nvGraphicFramePr>
        <p:xfrm>
          <a:off x="4648200" y="1395413"/>
          <a:ext cx="520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5" name="Equation" r:id="rId21" imgW="511920" imgH="264960" progId="Equation.DSMT4">
                  <p:embed/>
                </p:oleObj>
              </mc:Choice>
              <mc:Fallback>
                <p:oleObj name="Equation" r:id="rId21" imgW="511920" imgH="264960" progId="Equation.DSMT4">
                  <p:embed/>
                  <p:pic>
                    <p:nvPicPr>
                      <p:cNvPr id="0" name="Picture 3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395413"/>
                        <a:ext cx="520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Using Long Division (Terms Missing)(cont.)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</a:rPr>
              <a:t>Thus, the quotient is 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i="0" baseline="30000" dirty="0">
                <a:solidFill>
                  <a:srgbClr val="FF0008"/>
                </a:solidFill>
              </a:rPr>
              <a:t>2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dirty="0">
                <a:solidFill>
                  <a:srgbClr val="FF0008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FF0008"/>
                </a:solidFill>
              </a:rPr>
              <a:t> 8</a:t>
            </a:r>
            <a:r>
              <a:rPr lang="en-US" i="0" dirty="0">
                <a:solidFill>
                  <a:schemeClr val="tx1"/>
                </a:solidFill>
              </a:rPr>
              <a:t> and the remainder is     </a:t>
            </a:r>
            <a:r>
              <a:rPr lang="en-US" i="0" dirty="0">
                <a:solidFill>
                  <a:srgbClr val="FF0008"/>
                </a:solidFill>
              </a:rPr>
              <a:t>3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FF0008"/>
                </a:solidFill>
              </a:rPr>
              <a:t> 11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ct val="45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the form              we can write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2286000" y="2187222"/>
          <a:ext cx="83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5" name="Equation" r:id="rId3" imgW="838200" imgH="825500" progId="Equation.DSMT4">
                  <p:embed/>
                </p:oleObj>
              </mc:Choice>
              <mc:Fallback>
                <p:oleObj name="Equation" r:id="rId3" imgW="838200" imgH="825500" progId="Equation.DSMT4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87222"/>
                        <a:ext cx="83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958604"/>
              </p:ext>
            </p:extLst>
          </p:nvPr>
        </p:nvGraphicFramePr>
        <p:xfrm>
          <a:off x="2476500" y="3149600"/>
          <a:ext cx="3225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6" name="Equation" r:id="rId5" imgW="3218040" imgH="941400" progId="Equation.DSMT4">
                  <p:embed/>
                </p:oleObj>
              </mc:Choice>
              <mc:Fallback>
                <p:oleObj name="Equation" r:id="rId5" imgW="3218040" imgH="941400" progId="Equation.DSMT4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3149600"/>
                        <a:ext cx="32258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Divide a polynomial by a monomial.</a:t>
            </a: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Divide polynomials by using the division algorithm.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1: Dividing by a Monomial</a:t>
            </a:r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195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Divide each polynomial by the </a:t>
            </a:r>
            <a:r>
              <a:rPr lang="en-US" b="1" i="0" dirty="0">
                <a:solidFill>
                  <a:schemeClr val="tx1"/>
                </a:solidFill>
              </a:rPr>
              <a:t>monomial denominator</a:t>
            </a:r>
            <a:r>
              <a:rPr lang="en-US" i="0" dirty="0">
                <a:solidFill>
                  <a:schemeClr val="tx1"/>
                </a:solidFill>
              </a:rPr>
              <a:t> by writing each fraction as the sum (or difference) of fractions.  Simplify each fraction, if possible.</a:t>
            </a:r>
          </a:p>
          <a:p>
            <a:pPr marL="514350" indent="-514350">
              <a:spcBef>
                <a:spcPct val="65000"/>
              </a:spcBef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spcBef>
                <a:spcPct val="10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100000"/>
              </a:spcBef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97198"/>
              </p:ext>
            </p:extLst>
          </p:nvPr>
        </p:nvGraphicFramePr>
        <p:xfrm>
          <a:off x="995363" y="2724150"/>
          <a:ext cx="1943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" name="Equation" r:id="rId3" imgW="1928880" imgH="914040" progId="Equation.DSMT4">
                  <p:embed/>
                </p:oleObj>
              </mc:Choice>
              <mc:Fallback>
                <p:oleObj name="Equation" r:id="rId3" imgW="1928880" imgH="914040" progId="Equation.DSMT4">
                  <p:embed/>
                  <p:pic>
                    <p:nvPicPr>
                      <p:cNvPr id="0" name="Picture 8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2724150"/>
                        <a:ext cx="19431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701664"/>
              </p:ext>
            </p:extLst>
          </p:nvPr>
        </p:nvGraphicFramePr>
        <p:xfrm>
          <a:off x="1109663" y="4365835"/>
          <a:ext cx="1943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" name="Equation" r:id="rId5" imgW="1928880" imgH="914040" progId="Equation.DSMT4">
                  <p:embed/>
                </p:oleObj>
              </mc:Choice>
              <mc:Fallback>
                <p:oleObj name="Equation" r:id="rId5" imgW="1928880" imgH="914040" progId="Equation.DSMT4">
                  <p:embed/>
                  <p:pic>
                    <p:nvPicPr>
                      <p:cNvPr id="0" name="Picture 8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4365835"/>
                        <a:ext cx="19431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71131"/>
              </p:ext>
            </p:extLst>
          </p:nvPr>
        </p:nvGraphicFramePr>
        <p:xfrm>
          <a:off x="3103563" y="4384885"/>
          <a:ext cx="2400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" name="Equation" r:id="rId6" imgW="2386080" imgH="914040" progId="Equation.DSMT4">
                  <p:embed/>
                </p:oleObj>
              </mc:Choice>
              <mc:Fallback>
                <p:oleObj name="Equation" r:id="rId6" imgW="2386080" imgH="914040" progId="Equation.DSMT4">
                  <p:embed/>
                  <p:pic>
                    <p:nvPicPr>
                      <p:cNvPr id="0" name="Picture 8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4384885"/>
                        <a:ext cx="24003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798044"/>
              </p:ext>
            </p:extLst>
          </p:nvPr>
        </p:nvGraphicFramePr>
        <p:xfrm>
          <a:off x="5575300" y="4389648"/>
          <a:ext cx="1968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" name="Equation" r:id="rId8" imgW="1956240" imgH="914040" progId="Equation.DSMT4">
                  <p:embed/>
                </p:oleObj>
              </mc:Choice>
              <mc:Fallback>
                <p:oleObj name="Equation" r:id="rId8" imgW="1956240" imgH="914040" progId="Equation.DSMT4">
                  <p:embed/>
                  <p:pic>
                    <p:nvPicPr>
                      <p:cNvPr id="0" name="Picture 8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389648"/>
                        <a:ext cx="19685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829404"/>
              </p:ext>
            </p:extLst>
          </p:nvPr>
        </p:nvGraphicFramePr>
        <p:xfrm>
          <a:off x="4876800" y="2743200"/>
          <a:ext cx="2578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" name="Equation" r:id="rId10" imgW="2568960" imgH="987120" progId="Equation.DSMT4">
                  <p:embed/>
                </p:oleObj>
              </mc:Choice>
              <mc:Fallback>
                <p:oleObj name="Equation" r:id="rId10" imgW="2568960" imgH="987120" progId="Equation.DSMT4">
                  <p:embed/>
                  <p:pic>
                    <p:nvPicPr>
                      <p:cNvPr id="0" name="Picture 8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743200"/>
                        <a:ext cx="257810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191000" y="2831158"/>
            <a:ext cx="473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</a:pPr>
            <a:r>
              <a:rPr lang="en-US" dirty="0"/>
              <a:t> 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Dividing by a Monomial (cont.)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438694"/>
              </p:ext>
            </p:extLst>
          </p:nvPr>
        </p:nvGraphicFramePr>
        <p:xfrm>
          <a:off x="1106488" y="1147763"/>
          <a:ext cx="262572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8" name="Equation" r:id="rId3" imgW="2616120" imgH="939600" progId="Equation.DSMT4">
                  <p:embed/>
                </p:oleObj>
              </mc:Choice>
              <mc:Fallback>
                <p:oleObj name="Equation" r:id="rId3" imgW="2616120" imgH="93960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1147763"/>
                        <a:ext cx="2625725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177564"/>
              </p:ext>
            </p:extLst>
          </p:nvPr>
        </p:nvGraphicFramePr>
        <p:xfrm>
          <a:off x="3784600" y="1114789"/>
          <a:ext cx="2997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9" name="Equation" r:id="rId5" imgW="2989440" imgH="987120" progId="Equation.DSMT4">
                  <p:embed/>
                </p:oleObj>
              </mc:Choice>
              <mc:Fallback>
                <p:oleObj name="Equation" r:id="rId5" imgW="2989440" imgH="98712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1114789"/>
                        <a:ext cx="29972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516088"/>
              </p:ext>
            </p:extLst>
          </p:nvPr>
        </p:nvGraphicFramePr>
        <p:xfrm>
          <a:off x="3798241" y="2318114"/>
          <a:ext cx="2019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0" name="Equation" r:id="rId7" imgW="2011320" imgH="466200" progId="Equation.DSMT4">
                  <p:embed/>
                </p:oleObj>
              </mc:Choice>
              <mc:Fallback>
                <p:oleObj name="Equation" r:id="rId7" imgW="2011320" imgH="46620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241" y="2318114"/>
                        <a:ext cx="2019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9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Division Algorithm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23780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</a:rPr>
              <a:t>Theorem</a:t>
            </a:r>
            <a:endParaRPr lang="en-US" b="1" i="0" dirty="0">
              <a:solidFill>
                <a:srgbClr val="000000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For polynomials 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D</a:t>
            </a:r>
            <a:r>
              <a:rPr lang="en-US" i="0" dirty="0">
                <a:solidFill>
                  <a:srgbClr val="000000"/>
                </a:solidFill>
              </a:rPr>
              <a:t>, the division algorithm gives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Q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i="0" dirty="0">
                <a:solidFill>
                  <a:srgbClr val="000000"/>
                </a:solidFill>
              </a:rPr>
              <a:t> are polynomials and the 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rgbClr val="C00000"/>
                </a:solidFill>
              </a:rPr>
              <a:t>degree of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R</a:t>
            </a:r>
            <a:r>
              <a:rPr lang="en-US" i="0" dirty="0">
                <a:solidFill>
                  <a:srgbClr val="C00000"/>
                </a:solidFill>
              </a:rPr>
              <a:t> &lt; </a:t>
            </a:r>
            <a:r>
              <a:rPr lang="en-US" b="1" i="0" dirty="0">
                <a:solidFill>
                  <a:srgbClr val="C00000"/>
                </a:solidFill>
              </a:rPr>
              <a:t>degree of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D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640744"/>
              </p:ext>
            </p:extLst>
          </p:nvPr>
        </p:nvGraphicFramePr>
        <p:xfrm>
          <a:off x="3168650" y="2538413"/>
          <a:ext cx="2806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5" name="Equation" r:id="rId3" imgW="2797560" imgH="886680" progId="Equation.DSMT4">
                  <p:embed/>
                </p:oleObj>
              </mc:Choice>
              <mc:Fallback>
                <p:oleObj name="Equation" r:id="rId3" imgW="2797560" imgH="886680" progId="Equation.DSMT4">
                  <p:embed/>
                  <p:pic>
                    <p:nvPicPr>
                      <p:cNvPr id="0" name="Picture 3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2538413"/>
                        <a:ext cx="28067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Simplify                        by using long division.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Using The Division Algorithm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912970"/>
              </p:ext>
            </p:extLst>
          </p:nvPr>
        </p:nvGraphicFramePr>
        <p:xfrm>
          <a:off x="1803400" y="1079500"/>
          <a:ext cx="1765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2" name="Equation" r:id="rId3" imgW="1755360" imgH="914040" progId="Equation.DSMT4">
                  <p:embed/>
                </p:oleObj>
              </mc:Choice>
              <mc:Fallback>
                <p:oleObj name="Equation" r:id="rId3" imgW="1755360" imgH="914040" progId="Equation.DSMT4">
                  <p:embed/>
                  <p:pic>
                    <p:nvPicPr>
                      <p:cNvPr id="0" name="Picture 5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079500"/>
                        <a:ext cx="17653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05940"/>
              </p:ext>
            </p:extLst>
          </p:nvPr>
        </p:nvGraphicFramePr>
        <p:xfrm>
          <a:off x="1860550" y="3259138"/>
          <a:ext cx="2730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3" name="Equation" r:id="rId5" imgW="2715120" imgH="749520" progId="Equation.DSMT4">
                  <p:embed/>
                </p:oleObj>
              </mc:Choice>
              <mc:Fallback>
                <p:oleObj name="Equation" r:id="rId5" imgW="2715120" imgH="749520" progId="Equation.DSMT4">
                  <p:embed/>
                  <p:pic>
                    <p:nvPicPr>
                      <p:cNvPr id="0" name="Picture 5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3259138"/>
                        <a:ext cx="27305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286000" y="2643322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60260" y="2643322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457200" y="3329122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1: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60260" y="3329122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Write both polynomials in order of descending powers.  </a:t>
            </a:r>
            <a:r>
              <a:rPr lang="en-US" sz="2000" b="1" dirty="0">
                <a:solidFill>
                  <a:srgbClr val="008080"/>
                </a:solidFill>
                <a:latin typeface="Calibri" pitchFamily="34" charset="0"/>
              </a:rPr>
              <a:t>If any powers are missing, fill in with 0s.</a:t>
            </a:r>
            <a:endParaRPr lang="en-US" sz="2000" b="1" i="1" dirty="0">
              <a:solidFill>
                <a:srgbClr val="00808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The Division Algorithm (cont.)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29200" y="3877112"/>
            <a:ext cx="3657600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Multiply 3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times (2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1) and write the terms of the product, </a:t>
            </a:r>
          </a:p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baseline="30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3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, under the like terms in the dividend.  Use a ‘−’ sign to indicate that the product is to be subtracted.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3962400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3:</a:t>
            </a: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168216"/>
              </p:ext>
            </p:extLst>
          </p:nvPr>
        </p:nvGraphicFramePr>
        <p:xfrm>
          <a:off x="2549525" y="4521200"/>
          <a:ext cx="1790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9" name="Equation" r:id="rId3" imgW="1782720" imgH="712800" progId="Equation.DSMT4">
                  <p:embed/>
                </p:oleObj>
              </mc:Choice>
              <mc:Fallback>
                <p:oleObj name="Equation" r:id="rId3" imgW="1782720" imgH="712800" progId="Equation.DSMT4">
                  <p:embed/>
                  <p:pic>
                    <p:nvPicPr>
                      <p:cNvPr id="0" name="Picture 6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4521200"/>
                        <a:ext cx="1790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765276"/>
              </p:ext>
            </p:extLst>
          </p:nvPr>
        </p:nvGraphicFramePr>
        <p:xfrm>
          <a:off x="1770063" y="3900488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10" name="Equation" r:id="rId5" imgW="2925360" imgH="749520" progId="Equation.DSMT4">
                  <p:embed/>
                </p:oleObj>
              </mc:Choice>
              <mc:Fallback>
                <p:oleObj name="Equation" r:id="rId5" imgW="2925360" imgH="749520" progId="Equation.DSMT4">
                  <p:embed/>
                  <p:pic>
                    <p:nvPicPr>
                      <p:cNvPr id="0" name="Picture 6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3900488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582400"/>
              </p:ext>
            </p:extLst>
          </p:nvPr>
        </p:nvGraphicFramePr>
        <p:xfrm>
          <a:off x="3803070" y="3594997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11" name="Equation" r:id="rId7" imgW="380835" imgH="291973" progId="Equation.DSMT4">
                  <p:embed/>
                </p:oleObj>
              </mc:Choice>
              <mc:Fallback>
                <p:oleObj name="Equation" r:id="rId7" imgW="380835" imgH="291973" progId="Equation.DSMT4">
                  <p:embed/>
                  <p:pic>
                    <p:nvPicPr>
                      <p:cNvPr id="0" name="Picture 6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070" y="3594997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887432"/>
              </p:ext>
            </p:extLst>
          </p:nvPr>
        </p:nvGraphicFramePr>
        <p:xfrm>
          <a:off x="5027613" y="1797050"/>
          <a:ext cx="2811462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12" name="Equation" r:id="rId9" imgW="2793960" imgH="1384200" progId="Equation.DSMT4">
                  <p:embed/>
                </p:oleObj>
              </mc:Choice>
              <mc:Fallback>
                <p:oleObj name="Equation" r:id="rId9" imgW="2793960" imgH="1384200" progId="Equation.DSMT4">
                  <p:embed/>
                  <p:pic>
                    <p:nvPicPr>
                      <p:cNvPr id="0" name="Picture 6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1797050"/>
                        <a:ext cx="2811462" cy="1398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361416"/>
              </p:ext>
            </p:extLst>
          </p:nvPr>
        </p:nvGraphicFramePr>
        <p:xfrm>
          <a:off x="1697038" y="2043113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13" name="Equation" r:id="rId11" imgW="2925360" imgH="749520" progId="Equation.DSMT4">
                  <p:embed/>
                </p:oleObj>
              </mc:Choice>
              <mc:Fallback>
                <p:oleObj name="Equation" r:id="rId11" imgW="2925360" imgH="749520" progId="Equation.DSMT4">
                  <p:embed/>
                  <p:pic>
                    <p:nvPicPr>
                      <p:cNvPr id="0" name="Picture 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2043113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155128"/>
              </p:ext>
            </p:extLst>
          </p:nvPr>
        </p:nvGraphicFramePr>
        <p:xfrm>
          <a:off x="3721100" y="1729653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14" name="Equation" r:id="rId12" imgW="383760" imgH="264960" progId="Equation.DSMT4">
                  <p:embed/>
                </p:oleObj>
              </mc:Choice>
              <mc:Fallback>
                <p:oleObj name="Equation" r:id="rId12" imgW="383760" imgH="264960" progId="Equation.DSMT4">
                  <p:embed/>
                  <p:pic>
                    <p:nvPicPr>
                      <p:cNvPr id="0" name="Picture 6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1729653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457200" y="2127941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2: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86000" y="114300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60260" y="114300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8"/>
          <p:cNvSpPr>
            <a:spLocks noChangeShapeType="1"/>
          </p:cNvSpPr>
          <p:nvPr/>
        </p:nvSpPr>
        <p:spPr bwMode="auto">
          <a:xfrm flipH="1">
            <a:off x="4724400" y="4845336"/>
            <a:ext cx="14748" cy="71726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368820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5: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138351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4: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2738129"/>
            <a:ext cx="3301225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Subtract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baseline="30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3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by changing </a:t>
            </a:r>
          </a:p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signs and adding.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800" y="4815840"/>
            <a:ext cx="2171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8080"/>
                </a:solidFill>
              </a:rPr>
              <a:t>Bring down the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992399"/>
              </p:ext>
            </p:extLst>
          </p:nvPr>
        </p:nvGraphicFramePr>
        <p:xfrm>
          <a:off x="2722563" y="2689225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70" name="Equation" r:id="rId3" imgW="1563120" imgH="557640" progId="Equation.DSMT4">
                  <p:embed/>
                </p:oleObj>
              </mc:Choice>
              <mc:Fallback>
                <p:oleObj name="Equation" r:id="rId3" imgW="1563120" imgH="557640" progId="Equation.DSMT4">
                  <p:embed/>
                  <p:pic>
                    <p:nvPicPr>
                      <p:cNvPr id="0" name="Picture 6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2689225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389798"/>
              </p:ext>
            </p:extLst>
          </p:nvPr>
        </p:nvGraphicFramePr>
        <p:xfrm>
          <a:off x="3683000" y="3276600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71" name="Equation" r:id="rId5" imgW="621360" imgH="264960" progId="Equation.DSMT4">
                  <p:embed/>
                </p:oleObj>
              </mc:Choice>
              <mc:Fallback>
                <p:oleObj name="Equation" r:id="rId5" imgW="621360" imgH="264960" progId="Equation.DSMT4">
                  <p:embed/>
                  <p:pic>
                    <p:nvPicPr>
                      <p:cNvPr id="0" name="Picture 6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3276600"/>
                        <a:ext cx="635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206199"/>
              </p:ext>
            </p:extLst>
          </p:nvPr>
        </p:nvGraphicFramePr>
        <p:xfrm>
          <a:off x="1830388" y="2052638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72" name="Equation" r:id="rId7" imgW="2925360" imgH="749520" progId="Equation.DSMT4">
                  <p:embed/>
                </p:oleObj>
              </mc:Choice>
              <mc:Fallback>
                <p:oleObj name="Equation" r:id="rId7" imgW="2925360" imgH="749520" progId="Equation.DSMT4">
                  <p:embed/>
                  <p:pic>
                    <p:nvPicPr>
                      <p:cNvPr id="0" name="Picture 6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2052638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899335"/>
              </p:ext>
            </p:extLst>
          </p:nvPr>
        </p:nvGraphicFramePr>
        <p:xfrm>
          <a:off x="3879850" y="1754188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73" name="Equation" r:id="rId9" imgW="383760" imgH="264960" progId="Equation.DSMT4">
                  <p:embed/>
                </p:oleObj>
              </mc:Choice>
              <mc:Fallback>
                <p:oleObj name="Equation" r:id="rId9" imgW="383760" imgH="264960" progId="Equation.DSMT4">
                  <p:embed/>
                  <p:pic>
                    <p:nvPicPr>
                      <p:cNvPr id="0" name="Picture 6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50" y="1754188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192343"/>
              </p:ext>
            </p:extLst>
          </p:nvPr>
        </p:nvGraphicFramePr>
        <p:xfrm>
          <a:off x="2849563" y="4935538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74" name="Equation" r:id="rId11" imgW="1563120" imgH="557640" progId="Equation.DSMT4">
                  <p:embed/>
                </p:oleObj>
              </mc:Choice>
              <mc:Fallback>
                <p:oleObj name="Equation" r:id="rId11" imgW="1563120" imgH="557640" progId="Equation.DSMT4">
                  <p:embed/>
                  <p:pic>
                    <p:nvPicPr>
                      <p:cNvPr id="0" name="Picture 6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4935538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147216"/>
              </p:ext>
            </p:extLst>
          </p:nvPr>
        </p:nvGraphicFramePr>
        <p:xfrm>
          <a:off x="3745559" y="5562600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75" name="Equation" r:id="rId13" imgW="621360" imgH="264960" progId="Equation.DSMT4">
                  <p:embed/>
                </p:oleObj>
              </mc:Choice>
              <mc:Fallback>
                <p:oleObj name="Equation" r:id="rId13" imgW="621360" imgH="264960" progId="Equation.DSMT4">
                  <p:embed/>
                  <p:pic>
                    <p:nvPicPr>
                      <p:cNvPr id="0" name="Picture 6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5559" y="5562600"/>
                        <a:ext cx="635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946909"/>
              </p:ext>
            </p:extLst>
          </p:nvPr>
        </p:nvGraphicFramePr>
        <p:xfrm>
          <a:off x="1943100" y="4283075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76" name="Equation" r:id="rId15" imgW="2925360" imgH="749520" progId="Equation.DSMT4">
                  <p:embed/>
                </p:oleObj>
              </mc:Choice>
              <mc:Fallback>
                <p:oleObj name="Equation" r:id="rId15" imgW="2925360" imgH="749520" progId="Equation.DSMT4">
                  <p:embed/>
                  <p:pic>
                    <p:nvPicPr>
                      <p:cNvPr id="0" name="Picture 6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4283075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19443"/>
              </p:ext>
            </p:extLst>
          </p:nvPr>
        </p:nvGraphicFramePr>
        <p:xfrm>
          <a:off x="4008580" y="3954026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77" name="Equation" r:id="rId16" imgW="380835" imgH="291973" progId="Equation.DSMT4">
                  <p:embed/>
                </p:oleObj>
              </mc:Choice>
              <mc:Fallback>
                <p:oleObj name="Equation" r:id="rId16" imgW="380835" imgH="291973" progId="Equation.DSMT4">
                  <p:embed/>
                  <p:pic>
                    <p:nvPicPr>
                      <p:cNvPr id="0" name="Picture 6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580" y="3954026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644198"/>
              </p:ext>
            </p:extLst>
          </p:nvPr>
        </p:nvGraphicFramePr>
        <p:xfrm>
          <a:off x="4483100" y="556260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78" name="Equation" r:id="rId18" imgW="383760" imgH="264960" progId="Equation.DSMT4">
                  <p:embed/>
                </p:oleObj>
              </mc:Choice>
              <mc:Fallback>
                <p:oleObj name="Equation" r:id="rId18" imgW="383760" imgH="264960" progId="Equation.DSMT4">
                  <p:embed/>
                  <p:pic>
                    <p:nvPicPr>
                      <p:cNvPr id="0" name="Picture 6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5562600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286000" y="122938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60260" y="122938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  <p:sp>
        <p:nvSpPr>
          <p:cNvPr id="22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The Division Algorithm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The Division Algorithm (cont.)</a:t>
            </a:r>
          </a:p>
        </p:txBody>
      </p:sp>
      <p:graphicFrame>
        <p:nvGraphicFramePr>
          <p:cNvPr id="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718508"/>
              </p:ext>
            </p:extLst>
          </p:nvPr>
        </p:nvGraphicFramePr>
        <p:xfrm>
          <a:off x="5276850" y="1905000"/>
          <a:ext cx="27178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13" name="Equation" r:id="rId3" imgW="2706120" imgH="1343880" progId="Equation.DSMT4">
                  <p:embed/>
                </p:oleObj>
              </mc:Choice>
              <mc:Fallback>
                <p:oleObj name="Equation" r:id="rId3" imgW="2706120" imgH="1343880" progId="Equation.DSMT4">
                  <p:embed/>
                  <p:pic>
                    <p:nvPicPr>
                      <p:cNvPr id="0" name="Picture 8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1905000"/>
                        <a:ext cx="2717800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1915180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6: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366415"/>
              </p:ext>
            </p:extLst>
          </p:nvPr>
        </p:nvGraphicFramePr>
        <p:xfrm>
          <a:off x="2646363" y="2359025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14" name="Equation" r:id="rId5" imgW="1563120" imgH="557640" progId="Equation.DSMT4">
                  <p:embed/>
                </p:oleObj>
              </mc:Choice>
              <mc:Fallback>
                <p:oleObj name="Equation" r:id="rId5" imgW="1563120" imgH="557640" progId="Equation.DSMT4">
                  <p:embed/>
                  <p:pic>
                    <p:nvPicPr>
                      <p:cNvPr id="0" name="Picture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2359025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288977"/>
              </p:ext>
            </p:extLst>
          </p:nvPr>
        </p:nvGraphicFramePr>
        <p:xfrm>
          <a:off x="3505200" y="2987675"/>
          <a:ext cx="1155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15" name="Equation" r:id="rId7" imgW="1142640" imgH="356400" progId="Equation.DSMT4">
                  <p:embed/>
                </p:oleObj>
              </mc:Choice>
              <mc:Fallback>
                <p:oleObj name="Equation" r:id="rId7" imgW="1142640" imgH="356400" progId="Equation.DSMT4">
                  <p:embed/>
                  <p:pic>
                    <p:nvPicPr>
                      <p:cNvPr id="0" name="Picture 8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987675"/>
                        <a:ext cx="1155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989012"/>
              </p:ext>
            </p:extLst>
          </p:nvPr>
        </p:nvGraphicFramePr>
        <p:xfrm>
          <a:off x="1754188" y="1828800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16" name="Equation" r:id="rId9" imgW="2925360" imgH="749520" progId="Equation.DSMT4">
                  <p:embed/>
                </p:oleObj>
              </mc:Choice>
              <mc:Fallback>
                <p:oleObj name="Equation" r:id="rId9" imgW="2925360" imgH="749520" progId="Equation.DSMT4">
                  <p:embed/>
                  <p:pic>
                    <p:nvPicPr>
                      <p:cNvPr id="0" name="Picture 8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1828800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126097"/>
              </p:ext>
            </p:extLst>
          </p:nvPr>
        </p:nvGraphicFramePr>
        <p:xfrm>
          <a:off x="4254500" y="153035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17" name="Equation" r:id="rId11" imgW="383760" imgH="264960" progId="Equation.DSMT4">
                  <p:embed/>
                </p:oleObj>
              </mc:Choice>
              <mc:Fallback>
                <p:oleObj name="Equation" r:id="rId11" imgW="383760" imgH="264960" progId="Equation.DSMT4">
                  <p:embed/>
                  <p:pic>
                    <p:nvPicPr>
                      <p:cNvPr id="0" name="Pictur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1530350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878520"/>
              </p:ext>
            </p:extLst>
          </p:nvPr>
        </p:nvGraphicFramePr>
        <p:xfrm>
          <a:off x="3821545" y="152400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18" name="Equation" r:id="rId13" imgW="380835" imgH="291973" progId="Equation.DSMT4">
                  <p:embed/>
                </p:oleObj>
              </mc:Choice>
              <mc:Fallback>
                <p:oleObj name="Equation" r:id="rId13" imgW="380835" imgH="291973" progId="Equation.DSMT4">
                  <p:embed/>
                  <p:pic>
                    <p:nvPicPr>
                      <p:cNvPr id="0" name="Picture 8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545" y="152400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181600" y="3928408"/>
            <a:ext cx="358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Multiply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2 times (2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1) and write the terms of the product,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+ 2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, under the like terms in the expression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4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2.  Use a ‘−’ sign to indicate that the product is to be subtracted.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166294"/>
              </p:ext>
            </p:extLst>
          </p:nvPr>
        </p:nvGraphicFramePr>
        <p:xfrm>
          <a:off x="2638425" y="4389438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19" name="Equation" r:id="rId15" imgW="1563120" imgH="557640" progId="Equation.DSMT4">
                  <p:embed/>
                </p:oleObj>
              </mc:Choice>
              <mc:Fallback>
                <p:oleObj name="Equation" r:id="rId15" imgW="1563120" imgH="557640" progId="Equation.DSMT4">
                  <p:embed/>
                  <p:pic>
                    <p:nvPicPr>
                      <p:cNvPr id="0" name="Picture 8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4389438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324254"/>
              </p:ext>
            </p:extLst>
          </p:nvPr>
        </p:nvGraphicFramePr>
        <p:xfrm>
          <a:off x="3451225" y="5048250"/>
          <a:ext cx="1219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20" name="Equation" r:id="rId16" imgW="1206720" imgH="356400" progId="Equation.DSMT4">
                  <p:embed/>
                </p:oleObj>
              </mc:Choice>
              <mc:Fallback>
                <p:oleObj name="Equation" r:id="rId16" imgW="1206720" imgH="356400" progId="Equation.DSMT4">
                  <p:embed/>
                  <p:pic>
                    <p:nvPicPr>
                      <p:cNvPr id="0" name="Picture 8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5048250"/>
                        <a:ext cx="1219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145993"/>
              </p:ext>
            </p:extLst>
          </p:nvPr>
        </p:nvGraphicFramePr>
        <p:xfrm>
          <a:off x="1746250" y="3765550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21" name="Equation" r:id="rId18" imgW="2925360" imgH="749520" progId="Equation.DSMT4">
                  <p:embed/>
                </p:oleObj>
              </mc:Choice>
              <mc:Fallback>
                <p:oleObj name="Equation" r:id="rId18" imgW="2925360" imgH="749520" progId="Equation.DSMT4">
                  <p:embed/>
                  <p:pic>
                    <p:nvPicPr>
                      <p:cNvPr id="0" name="Picture 8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3765550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989417"/>
              </p:ext>
            </p:extLst>
          </p:nvPr>
        </p:nvGraphicFramePr>
        <p:xfrm>
          <a:off x="4262438" y="3490913"/>
          <a:ext cx="4032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22" name="Equation" r:id="rId19" imgW="393480" imgH="279360" progId="Equation.DSMT4">
                  <p:embed/>
                </p:oleObj>
              </mc:Choice>
              <mc:Fallback>
                <p:oleObj name="Equation" r:id="rId19" imgW="393480" imgH="279360" progId="Equation.DSMT4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38" y="3490913"/>
                        <a:ext cx="40322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004290"/>
              </p:ext>
            </p:extLst>
          </p:nvPr>
        </p:nvGraphicFramePr>
        <p:xfrm>
          <a:off x="3803070" y="349075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23" name="Equation" r:id="rId21" imgW="380835" imgH="291973" progId="Equation.DSMT4">
                  <p:embed/>
                </p:oleObj>
              </mc:Choice>
              <mc:Fallback>
                <p:oleObj name="Equation" r:id="rId21" imgW="380835" imgH="291973" progId="Equation.DSMT4">
                  <p:embed/>
                  <p:pic>
                    <p:nvPicPr>
                      <p:cNvPr id="0" name="Picture 8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070" y="3490755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737199"/>
              </p:ext>
            </p:extLst>
          </p:nvPr>
        </p:nvGraphicFramePr>
        <p:xfrm>
          <a:off x="2984500" y="5434013"/>
          <a:ext cx="186531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24" name="Equation" r:id="rId22" imgW="1854000" imgH="545760" progId="Equation.DSMT4">
                  <p:embed/>
                </p:oleObj>
              </mc:Choice>
              <mc:Fallback>
                <p:oleObj name="Equation" r:id="rId22" imgW="1854000" imgH="545760" progId="Equation.DSMT4">
                  <p:embed/>
                  <p:pic>
                    <p:nvPicPr>
                      <p:cNvPr id="0" name="Picture 8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5434013"/>
                        <a:ext cx="1865313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457200" y="3827208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7: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86000" y="100078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60260" y="100078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05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488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Symbol</vt:lpstr>
      <vt:lpstr>Office Theme</vt:lpstr>
      <vt:lpstr>Equation</vt:lpstr>
      <vt:lpstr>Section 10.8</vt:lpstr>
      <vt:lpstr>Objectives</vt:lpstr>
      <vt:lpstr>Example 1: Dividing by a Monomial</vt:lpstr>
      <vt:lpstr>Example 1: Dividing by a Monomial (cont.)</vt:lpstr>
      <vt:lpstr>The Division Algorithm</vt:lpstr>
      <vt:lpstr>Example 2: Using The Division Algorithm</vt:lpstr>
      <vt:lpstr>Example 2: The Division Algorithm (cont.)</vt:lpstr>
      <vt:lpstr>Example 2: The Division Algorithm (cont.)</vt:lpstr>
      <vt:lpstr>Example 2: The Division Algorithm (cont.)</vt:lpstr>
      <vt:lpstr>Example 2: The Division Algorithm (cont.)</vt:lpstr>
      <vt:lpstr>Example 2: The Division Algorithm (cont.)</vt:lpstr>
      <vt:lpstr>Example 3: Using Long Division (Remainder 0)</vt:lpstr>
      <vt:lpstr>Example 4: Using Long Division (Terms Missing)</vt:lpstr>
      <vt:lpstr>Example 4: Using Long Division (Terms Missing)(cont.)</vt:lpstr>
      <vt:lpstr>Example 4: Using Long Division (Terms Missing)(cont.)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College Mathematics</dc:title>
  <dc:creator>Hawkes Learning</dc:creator>
  <cp:lastModifiedBy>Kara Roche</cp:lastModifiedBy>
  <cp:revision>212</cp:revision>
  <dcterms:created xsi:type="dcterms:W3CDTF">2013-04-26T14:43:13Z</dcterms:created>
  <dcterms:modified xsi:type="dcterms:W3CDTF">2018-07-05T17:38:00Z</dcterms:modified>
</cp:coreProperties>
</file>