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92" r:id="rId11"/>
    <p:sldId id="293" r:id="rId12"/>
    <p:sldId id="266" r:id="rId13"/>
    <p:sldId id="268" r:id="rId14"/>
    <p:sldId id="269" r:id="rId15"/>
    <p:sldId id="270" r:id="rId16"/>
    <p:sldId id="271" r:id="rId17"/>
    <p:sldId id="294"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1690" autoAdjust="0"/>
    <p:restoredTop sz="94709" autoAdjust="0"/>
  </p:normalViewPr>
  <p:slideViewPr>
    <p:cSldViewPr>
      <p:cViewPr varScale="1">
        <p:scale>
          <a:sx n="105" d="100"/>
          <a:sy n="105" d="100"/>
        </p:scale>
        <p:origin x="876"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 Id="rId4"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 Id="rId4"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5" Type="http://schemas.openxmlformats.org/officeDocument/2006/relationships/image" Target="../media/image28.wmf"/><Relationship Id="rId4"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6" Type="http://schemas.openxmlformats.org/officeDocument/2006/relationships/image" Target="../media/image35.wmf"/><Relationship Id="rId5" Type="http://schemas.openxmlformats.org/officeDocument/2006/relationships/image" Target="../media/image34.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 Id="rId14" Type="http://schemas.openxmlformats.org/officeDocument/2006/relationships/image" Target="../media/image35.wmf"/></Relationships>
</file>

<file path=ppt/slides/_rels/slide12.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13.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0.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6.wmf"/><Relationship Id="rId11" Type="http://schemas.openxmlformats.org/officeDocument/2006/relationships/oleObject" Target="../embeddings/oleObject47.bin"/><Relationship Id="rId5" Type="http://schemas.openxmlformats.org/officeDocument/2006/relationships/oleObject" Target="../embeddings/oleObject44.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6.bin"/></Relationships>
</file>

<file path=ppt/slides/_rels/slide16.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1.wmf"/><Relationship Id="rId5" Type="http://schemas.openxmlformats.org/officeDocument/2006/relationships/oleObject" Target="../embeddings/oleObject49.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3.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2.wmf"/><Relationship Id="rId5" Type="http://schemas.openxmlformats.org/officeDocument/2006/relationships/oleObject" Target="../embeddings/oleObject60.bin"/><Relationship Id="rId4" Type="http://schemas.openxmlformats.org/officeDocument/2006/relationships/image" Target="../media/image6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61.bin"/><Relationship Id="rId7"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4.wmf"/><Relationship Id="rId5" Type="http://schemas.openxmlformats.org/officeDocument/2006/relationships/oleObject" Target="../embeddings/oleObject62.bin"/><Relationship Id="rId10" Type="http://schemas.openxmlformats.org/officeDocument/2006/relationships/image" Target="../media/image66.wmf"/><Relationship Id="rId4" Type="http://schemas.openxmlformats.org/officeDocument/2006/relationships/image" Target="../media/image63.wmf"/><Relationship Id="rId9" Type="http://schemas.openxmlformats.org/officeDocument/2006/relationships/oleObject" Target="../embeddings/oleObject64.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5" Type="http://schemas.openxmlformats.org/officeDocument/2006/relationships/oleObject" Target="../embeddings/oleObject1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0.bin"/><Relationship Id="rId10" Type="http://schemas.openxmlformats.org/officeDocument/2006/relationships/image" Target="../media/image23.wmf"/><Relationship Id="rId4" Type="http://schemas.openxmlformats.org/officeDocument/2006/relationships/image" Target="../media/image20.wmf"/><Relationship Id="rId9"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12.1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Rational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a:t>
            </a:r>
          </a:p>
        </p:txBody>
      </p:sp>
      <p:sp>
        <p:nvSpPr>
          <p:cNvPr id="3" name="Content Placeholder 2"/>
          <p:cNvSpPr>
            <a:spLocks noGrp="1"/>
          </p:cNvSpPr>
          <p:nvPr>
            <p:ph idx="1"/>
          </p:nvPr>
        </p:nvSpPr>
        <p:spPr/>
        <p:txBody>
          <a:bodyPr/>
          <a:lstStyle/>
          <a:p>
            <a:r>
              <a:rPr lang="en-US" dirty="0"/>
              <a:t>Find the value of each rational expression for the given value of the variable.</a:t>
            </a:r>
          </a:p>
          <a:p>
            <a:pPr marL="514350" indent="-514350">
              <a:spcBef>
                <a:spcPts val="1800"/>
              </a:spcBef>
              <a:buFont typeface="+mj-lt"/>
              <a:buAutoNum type="alphaLcPeriod"/>
            </a:pPr>
            <a:r>
              <a:rPr lang="en-US" dirty="0"/>
              <a:t> </a:t>
            </a:r>
          </a:p>
          <a:p>
            <a:pPr>
              <a:spcBef>
                <a:spcPts val="1800"/>
              </a:spcBef>
            </a:pPr>
            <a:r>
              <a:rPr lang="en-US" b="1" dirty="0"/>
              <a:t>Solution </a:t>
            </a:r>
            <a:r>
              <a:rPr lang="en-US" dirty="0"/>
              <a:t> </a:t>
            </a:r>
          </a:p>
        </p:txBody>
      </p:sp>
      <p:graphicFrame>
        <p:nvGraphicFramePr>
          <p:cNvPr id="41986" name="Object 2"/>
          <p:cNvGraphicFramePr>
            <a:graphicFrameLocks noChangeAspect="1"/>
          </p:cNvGraphicFramePr>
          <p:nvPr>
            <p:extLst>
              <p:ext uri="{D42A27DB-BD31-4B8C-83A1-F6EECF244321}">
                <p14:modId xmlns:p14="http://schemas.microsoft.com/office/powerpoint/2010/main" val="1525115836"/>
              </p:ext>
            </p:extLst>
          </p:nvPr>
        </p:nvGraphicFramePr>
        <p:xfrm>
          <a:off x="971550" y="2201863"/>
          <a:ext cx="1727200" cy="838200"/>
        </p:xfrm>
        <a:graphic>
          <a:graphicData uri="http://schemas.openxmlformats.org/presentationml/2006/ole">
            <mc:AlternateContent xmlns:mc="http://schemas.openxmlformats.org/markup-compatibility/2006">
              <mc:Choice xmlns:v="urn:schemas-microsoft-com:vml" Requires="v">
                <p:oleObj spid="_x0000_s42018" name="Equation" r:id="rId3" imgW="1726920" imgH="838080" progId="Equation.DSMT4">
                  <p:embed/>
                </p:oleObj>
              </mc:Choice>
              <mc:Fallback>
                <p:oleObj name="Equation" r:id="rId3" imgW="1726920" imgH="838080" progId="Equation.DSMT4">
                  <p:embed/>
                  <p:pic>
                    <p:nvPicPr>
                      <p:cNvPr id="0" name="Picture 2"/>
                      <p:cNvPicPr>
                        <a:picLocks noChangeAspect="1" noChangeArrowheads="1"/>
                      </p:cNvPicPr>
                      <p:nvPr/>
                    </p:nvPicPr>
                    <p:blipFill>
                      <a:blip r:embed="rId4"/>
                      <a:srcRect/>
                      <a:stretch>
                        <a:fillRect/>
                      </a:stretch>
                    </p:blipFill>
                    <p:spPr bwMode="auto">
                      <a:xfrm>
                        <a:off x="971550" y="2201863"/>
                        <a:ext cx="1727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835039"/>
            <a:ext cx="8229600" cy="954107"/>
          </a:xfrm>
          <a:prstGeom prst="rect">
            <a:avLst/>
          </a:prstGeom>
        </p:spPr>
        <p:txBody>
          <a:bodyPr>
            <a:spAutoFit/>
          </a:bodyPr>
          <a:lstStyle/>
          <a:p>
            <a:r>
              <a:rPr lang="en-US" sz="2800" dirty="0"/>
              <a:t>Note that any real number may be substituted for </a:t>
            </a:r>
            <a:br>
              <a:rPr lang="en-US" sz="2800" dirty="0"/>
            </a:br>
            <a:r>
              <a:rPr lang="en-US" sz="2800" dirty="0"/>
              <a:t>since the denominator is never 0 for any real number. </a:t>
            </a:r>
          </a:p>
        </p:txBody>
      </p:sp>
      <p:graphicFrame>
        <p:nvGraphicFramePr>
          <p:cNvPr id="41988" name="Object 4"/>
          <p:cNvGraphicFramePr>
            <a:graphicFrameLocks noChangeAspect="1"/>
          </p:cNvGraphicFramePr>
          <p:nvPr/>
        </p:nvGraphicFramePr>
        <p:xfrm>
          <a:off x="1045478" y="3649211"/>
          <a:ext cx="876300" cy="838200"/>
        </p:xfrm>
        <a:graphic>
          <a:graphicData uri="http://schemas.openxmlformats.org/presentationml/2006/ole">
            <mc:AlternateContent xmlns:mc="http://schemas.openxmlformats.org/markup-compatibility/2006">
              <mc:Choice xmlns:v="urn:schemas-microsoft-com:vml" Requires="v">
                <p:oleObj spid="_x0000_s42019" name="Equation" r:id="rId5" imgW="876240" imgH="838080" progId="Equation.DSMT4">
                  <p:embed/>
                </p:oleObj>
              </mc:Choice>
              <mc:Fallback>
                <p:oleObj name="Equation" r:id="rId5" imgW="876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3649211"/>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110295427"/>
              </p:ext>
            </p:extLst>
          </p:nvPr>
        </p:nvGraphicFramePr>
        <p:xfrm>
          <a:off x="1955800" y="3605213"/>
          <a:ext cx="1358900" cy="1028700"/>
        </p:xfrm>
        <a:graphic>
          <a:graphicData uri="http://schemas.openxmlformats.org/presentationml/2006/ole">
            <mc:AlternateContent xmlns:mc="http://schemas.openxmlformats.org/markup-compatibility/2006">
              <mc:Choice xmlns:v="urn:schemas-microsoft-com:vml" Requires="v">
                <p:oleObj spid="_x0000_s42020" name="Equation" r:id="rId7" imgW="1358640" imgH="1028520" progId="Equation.DSMT4">
                  <p:embed/>
                </p:oleObj>
              </mc:Choice>
              <mc:Fallback>
                <p:oleObj name="Equation" r:id="rId7" imgW="1358640" imgH="1028520" progId="Equation.DSMT4">
                  <p:embed/>
                  <p:pic>
                    <p:nvPicPr>
                      <p:cNvPr id="0" name="Picture 5"/>
                      <p:cNvPicPr>
                        <a:picLocks noChangeAspect="1" noChangeArrowheads="1"/>
                      </p:cNvPicPr>
                      <p:nvPr/>
                    </p:nvPicPr>
                    <p:blipFill>
                      <a:blip r:embed="rId8"/>
                      <a:srcRect/>
                      <a:stretch>
                        <a:fillRect/>
                      </a:stretch>
                    </p:blipFill>
                    <p:spPr bwMode="auto">
                      <a:xfrm>
                        <a:off x="1955800" y="3605213"/>
                        <a:ext cx="135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52800" y="3657600"/>
          <a:ext cx="1003300" cy="838200"/>
        </p:xfrm>
        <a:graphic>
          <a:graphicData uri="http://schemas.openxmlformats.org/presentationml/2006/ole">
            <mc:AlternateContent xmlns:mc="http://schemas.openxmlformats.org/markup-compatibility/2006">
              <mc:Choice xmlns:v="urn:schemas-microsoft-com:vml" Requires="v">
                <p:oleObj spid="_x0000_s42021" name="Equation" r:id="rId9" imgW="1002960" imgH="838080" progId="Equation.DSMT4">
                  <p:embed/>
                </p:oleObj>
              </mc:Choice>
              <mc:Fallback>
                <p:oleObj name="Equation" r:id="rId9" imgW="10029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657600"/>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53156" y="3657600"/>
          <a:ext cx="546100" cy="838200"/>
        </p:xfrm>
        <a:graphic>
          <a:graphicData uri="http://schemas.openxmlformats.org/presentationml/2006/ole">
            <mc:AlternateContent xmlns:mc="http://schemas.openxmlformats.org/markup-compatibility/2006">
              <mc:Choice xmlns:v="urn:schemas-microsoft-com:vml" Requires="v">
                <p:oleObj spid="_x0000_s42022" name="Equation" r:id="rId11" imgW="545760" imgH="838080" progId="Equation.DSMT4">
                  <p:embed/>
                </p:oleObj>
              </mc:Choice>
              <mc:Fallback>
                <p:oleObj name="Equation" r:id="rId11" imgW="5457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53156" y="36576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4">
            <a:extLst>
              <a:ext uri="{FF2B5EF4-FFF2-40B4-BE49-F238E27FC236}">
                <a16:creationId xmlns="" xmlns:a16="http://schemas.microsoft.com/office/drawing/2014/main" id="{6FA4ED16-CE20-4F26-8058-B7E5D9FEB2E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844522" y="4563353"/>
            <a:ext cx="876300" cy="838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 (cont.) </a:t>
            </a:r>
          </a:p>
        </p:txBody>
      </p:sp>
      <p:sp>
        <p:nvSpPr>
          <p:cNvPr id="3" name="Content Placeholder 2"/>
          <p:cNvSpPr>
            <a:spLocks noGrp="1"/>
          </p:cNvSpPr>
          <p:nvPr>
            <p:ph idx="1"/>
          </p:nvPr>
        </p:nvSpPr>
        <p:spPr/>
        <p:txBody>
          <a:bodyPr/>
          <a:lstStyle/>
          <a:p>
            <a:pPr marL="514350" indent="-514350">
              <a:spcBef>
                <a:spcPts val="1800"/>
              </a:spcBef>
              <a:buFont typeface="+mj-lt"/>
              <a:buAutoNum type="alphaLcPeriod" startAt="2"/>
            </a:pPr>
            <a:r>
              <a:rPr lang="en-US" dirty="0"/>
              <a:t> </a:t>
            </a:r>
          </a:p>
          <a:p>
            <a:pPr>
              <a:spcBef>
                <a:spcPts val="3000"/>
              </a:spcBef>
            </a:pPr>
            <a:r>
              <a:rPr lang="en-US" b="1" dirty="0"/>
              <a:t>Solution </a:t>
            </a:r>
            <a:r>
              <a:rPr lang="en-US" dirty="0"/>
              <a:t> </a:t>
            </a:r>
          </a:p>
        </p:txBody>
      </p:sp>
      <p:graphicFrame>
        <p:nvGraphicFramePr>
          <p:cNvPr id="41986" name="Object 2"/>
          <p:cNvGraphicFramePr>
            <a:graphicFrameLocks noChangeAspect="1"/>
          </p:cNvGraphicFramePr>
          <p:nvPr/>
        </p:nvGraphicFramePr>
        <p:xfrm>
          <a:off x="965200" y="1194033"/>
          <a:ext cx="1739900" cy="838200"/>
        </p:xfrm>
        <a:graphic>
          <a:graphicData uri="http://schemas.openxmlformats.org/presentationml/2006/ole">
            <mc:AlternateContent xmlns:mc="http://schemas.openxmlformats.org/markup-compatibility/2006">
              <mc:Choice xmlns:v="urn:schemas-microsoft-com:vml" Requires="v">
                <p:oleObj spid="_x0000_s43047" name="Equation" r:id="rId3" imgW="1739880" imgH="838080" progId="Equation.DSMT4">
                  <p:embed/>
                </p:oleObj>
              </mc:Choice>
              <mc:Fallback>
                <p:oleObj name="Equation" r:id="rId3" imgW="1739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194033"/>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57200" y="4658380"/>
            <a:ext cx="8229600" cy="523220"/>
          </a:xfrm>
          <a:prstGeom prst="rect">
            <a:avLst/>
          </a:prstGeom>
        </p:spPr>
        <p:txBody>
          <a:bodyPr>
            <a:spAutoFit/>
          </a:bodyPr>
          <a:lstStyle/>
          <a:p>
            <a:r>
              <a:rPr lang="en-US" sz="2800" dirty="0"/>
              <a:t>Note that a numerator may be 0. </a:t>
            </a:r>
          </a:p>
        </p:txBody>
      </p:sp>
      <p:graphicFrame>
        <p:nvGraphicFramePr>
          <p:cNvPr id="41988" name="Object 4"/>
          <p:cNvGraphicFramePr>
            <a:graphicFrameLocks noChangeAspect="1"/>
          </p:cNvGraphicFramePr>
          <p:nvPr/>
        </p:nvGraphicFramePr>
        <p:xfrm>
          <a:off x="1045478" y="2742053"/>
          <a:ext cx="876300" cy="838200"/>
        </p:xfrm>
        <a:graphic>
          <a:graphicData uri="http://schemas.openxmlformats.org/presentationml/2006/ole">
            <mc:AlternateContent xmlns:mc="http://schemas.openxmlformats.org/markup-compatibility/2006">
              <mc:Choice xmlns:v="urn:schemas-microsoft-com:vml" Requires="v">
                <p:oleObj spid="_x0000_s43048" name="Equation" r:id="rId5" imgW="876240" imgH="838080" progId="Equation.DSMT4">
                  <p:embed/>
                </p:oleObj>
              </mc:Choice>
              <mc:Fallback>
                <p:oleObj name="Equation" r:id="rId5" imgW="87624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5478" y="2742053"/>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943100" y="2692400"/>
          <a:ext cx="1384300" cy="1041400"/>
        </p:xfrm>
        <a:graphic>
          <a:graphicData uri="http://schemas.openxmlformats.org/presentationml/2006/ole">
            <mc:AlternateContent xmlns:mc="http://schemas.openxmlformats.org/markup-compatibility/2006">
              <mc:Choice xmlns:v="urn:schemas-microsoft-com:vml" Requires="v">
                <p:oleObj spid="_x0000_s43049" name="Equation" r:id="rId7" imgW="1384200" imgH="1041120" progId="Equation.DSMT4">
                  <p:embed/>
                </p:oleObj>
              </mc:Choice>
              <mc:Fallback>
                <p:oleObj name="Equation" r:id="rId7" imgW="1384200" imgH="1041120" progId="Equation.DSMT4">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0" y="2692400"/>
                        <a:ext cx="13843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363228" y="2751138"/>
          <a:ext cx="1016000" cy="838200"/>
        </p:xfrm>
        <a:graphic>
          <a:graphicData uri="http://schemas.openxmlformats.org/presentationml/2006/ole">
            <mc:AlternateContent xmlns:mc="http://schemas.openxmlformats.org/markup-compatibility/2006">
              <mc:Choice xmlns:v="urn:schemas-microsoft-com:vml" Requires="v">
                <p:oleObj spid="_x0000_s43050" name="Equation" r:id="rId9" imgW="1015920" imgH="838080" progId="Equation.DSMT4">
                  <p:embed/>
                </p:oleObj>
              </mc:Choice>
              <mc:Fallback>
                <p:oleObj name="Equation" r:id="rId9" imgW="1015920" imgH="838080" progId="Equation.DSMT4">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3228" y="2751138"/>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076700" y="4023177"/>
          <a:ext cx="495300" cy="292100"/>
        </p:xfrm>
        <a:graphic>
          <a:graphicData uri="http://schemas.openxmlformats.org/presentationml/2006/ole">
            <mc:AlternateContent xmlns:mc="http://schemas.openxmlformats.org/markup-compatibility/2006">
              <mc:Choice xmlns:v="urn:schemas-microsoft-com:vml" Requires="v">
                <p:oleObj spid="_x0000_s43051" name="Equation" r:id="rId11" imgW="495000" imgH="291960" progId="Equation.DSMT4">
                  <p:embed/>
                </p:oleObj>
              </mc:Choice>
              <mc:Fallback>
                <p:oleObj name="Equation" r:id="rId11" imgW="495000" imgH="291960" progId="Equation.DSMT4">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4023177"/>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5" name="Object 6"/>
          <p:cNvGraphicFramePr>
            <a:graphicFrameLocks noChangeAspect="1"/>
          </p:cNvGraphicFramePr>
          <p:nvPr/>
        </p:nvGraphicFramePr>
        <p:xfrm>
          <a:off x="3378200" y="3733800"/>
          <a:ext cx="546100" cy="838200"/>
        </p:xfrm>
        <a:graphic>
          <a:graphicData uri="http://schemas.openxmlformats.org/presentationml/2006/ole">
            <mc:AlternateContent xmlns:mc="http://schemas.openxmlformats.org/markup-compatibility/2006">
              <mc:Choice xmlns:v="urn:schemas-microsoft-com:vml" Requires="v">
                <p:oleObj spid="_x0000_s43052" name="Equation" r:id="rId13" imgW="545760" imgH="838080" progId="Equation.DSMT4">
                  <p:embed/>
                </p:oleObj>
              </mc:Choice>
              <mc:Fallback>
                <p:oleObj name="Equation" r:id="rId13" imgW="5457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37338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30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a:t>
            </a:r>
          </a:p>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      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 </a:t>
            </a:r>
          </a:p>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a:p>
            <a:pPr>
              <a:spcBef>
                <a:spcPct val="75000"/>
              </a:spcBef>
            </a:pPr>
            <a:r>
              <a:rPr lang="en-US" sz="2800" b="1" dirty="0">
                <a:solidFill>
                  <a:srgbClr val="000000"/>
                </a:solidFill>
              </a:rPr>
              <a:t>The Fundamental Principle:                 </a:t>
            </a:r>
            <a:r>
              <a:rPr lang="en-US" sz="2800" dirty="0">
                <a:solidFill>
                  <a:srgbClr val="000000"/>
                </a:solidFill>
              </a:rPr>
              <a:t>  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a:p>
            <a:pPr>
              <a:spcBef>
                <a:spcPts val="38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                                       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
        <p:nvSpPr>
          <p:cNvPr id="13314"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p>
        </p:txBody>
      </p:sp>
      <p:graphicFrame>
        <p:nvGraphicFramePr>
          <p:cNvPr id="13316" name="Object 4"/>
          <p:cNvGraphicFramePr>
            <a:graphicFrameLocks noChangeAspect="1"/>
          </p:cNvGraphicFramePr>
          <p:nvPr/>
        </p:nvGraphicFramePr>
        <p:xfrm>
          <a:off x="3744228" y="2302778"/>
          <a:ext cx="393700" cy="838200"/>
        </p:xfrm>
        <a:graphic>
          <a:graphicData uri="http://schemas.openxmlformats.org/presentationml/2006/ole">
            <mc:AlternateContent xmlns:mc="http://schemas.openxmlformats.org/markup-compatibility/2006">
              <mc:Choice xmlns:v="urn:schemas-microsoft-com:vml" Requires="v">
                <p:oleObj spid="_x0000_s6167" name="Equation" r:id="rId3" imgW="393480" imgH="838080" progId="Equation.DSMT4">
                  <p:embed/>
                </p:oleObj>
              </mc:Choice>
              <mc:Fallback>
                <p:oleObj name="Equation" r:id="rId3" imgW="3934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4228" y="2302778"/>
                        <a:ext cx="39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5"/>
          <p:cNvGraphicFramePr>
            <a:graphicFrameLocks noChangeAspect="1"/>
          </p:cNvGraphicFramePr>
          <p:nvPr/>
        </p:nvGraphicFramePr>
        <p:xfrm>
          <a:off x="4724400" y="3684234"/>
          <a:ext cx="1231900" cy="838200"/>
        </p:xfrm>
        <a:graphic>
          <a:graphicData uri="http://schemas.openxmlformats.org/presentationml/2006/ole">
            <mc:AlternateContent xmlns:mc="http://schemas.openxmlformats.org/markup-compatibility/2006">
              <mc:Choice xmlns:v="urn:schemas-microsoft-com:vml" Requires="v">
                <p:oleObj spid="_x0000_s6168" name="Equation" r:id="rId5" imgW="1231366" imgH="837836" progId="Equation.DSMT4">
                  <p:embed/>
                </p:oleObj>
              </mc:Choice>
              <mc:Fallback>
                <p:oleObj name="Equation" r:id="rId5" imgW="1231366" imgH="837836"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3684234"/>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3086100" y="4605323"/>
          <a:ext cx="2959100" cy="838200"/>
        </p:xfrm>
        <a:graphic>
          <a:graphicData uri="http://schemas.openxmlformats.org/presentationml/2006/ole">
            <mc:AlternateContent xmlns:mc="http://schemas.openxmlformats.org/markup-compatibility/2006">
              <mc:Choice xmlns:v="urn:schemas-microsoft-com:vml" Requires="v">
                <p:oleObj spid="_x0000_s6169" name="Equation" r:id="rId7" imgW="2959100" imgH="838200" progId="Equation.DSMT4">
                  <p:embed/>
                </p:oleObj>
              </mc:Choice>
              <mc:Fallback>
                <p:oleObj name="Equation" r:id="rId7" imgW="29591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6100" y="4605323"/>
                        <a:ext cx="295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lgn="ctr"/>
            <a:r>
              <a:rPr lang="en-US" sz="2800" b="1" dirty="0">
                <a:solidFill>
                  <a:srgbClr val="000000"/>
                </a:solidFill>
              </a:rPr>
              <a:t>Properties (cont.)</a:t>
            </a:r>
          </a:p>
          <a:p>
            <a:pPr>
              <a:spcBef>
                <a:spcPct val="85000"/>
              </a:spcBef>
            </a:pPr>
            <a:r>
              <a:rPr lang="en-US" sz="2800" b="1" dirty="0">
                <a:solidFill>
                  <a:srgbClr val="000000"/>
                </a:solidFill>
              </a:rPr>
              <a:t>Multiplication: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ct val="85000"/>
              </a:spcBef>
            </a:pPr>
            <a:r>
              <a:rPr lang="en-US" sz="2800" b="1" dirty="0">
                <a:solidFill>
                  <a:srgbClr val="000000"/>
                </a:solidFill>
              </a:rPr>
              <a:t>Division:                         </a:t>
            </a: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r>
              <a:rPr lang="en-US" sz="2800" i="1" dirty="0">
                <a:solidFill>
                  <a:srgbClr val="000000"/>
                </a:solidFill>
              </a:rPr>
              <a:t>d</a:t>
            </a:r>
            <a:r>
              <a:rPr lang="en-US" sz="2800" dirty="0">
                <a:solidFill>
                  <a:srgbClr val="000000"/>
                </a:solidFill>
              </a:rPr>
              <a:t> ≠  0</a:t>
            </a:r>
          </a:p>
          <a:p>
            <a:pPr>
              <a:spcBef>
                <a:spcPts val="4200"/>
              </a:spcBef>
            </a:pPr>
            <a:r>
              <a:rPr lang="en-US" sz="2800" b="1" dirty="0">
                <a:solidFill>
                  <a:srgbClr val="000000"/>
                </a:solidFill>
              </a:rPr>
              <a:t>Addition:</a:t>
            </a:r>
            <a:r>
              <a:rPr lang="en-US" sz="2800" dirty="0">
                <a:solidFill>
                  <a:srgbClr val="000000"/>
                </a:solidFill>
              </a:rPr>
              <a:t>                          where </a:t>
            </a:r>
            <a:r>
              <a:rPr lang="en-US" sz="2800" i="1" dirty="0">
                <a:solidFill>
                  <a:srgbClr val="000000"/>
                </a:solidFill>
              </a:rPr>
              <a:t>b</a:t>
            </a:r>
            <a:r>
              <a:rPr lang="en-US" sz="2800" dirty="0">
                <a:solidFill>
                  <a:srgbClr val="000000"/>
                </a:solidFill>
              </a:rPr>
              <a:t> ≠ 0</a:t>
            </a:r>
          </a:p>
          <a:p>
            <a:endParaRPr lang="en-US" sz="2800" dirty="0">
              <a:solidFill>
                <a:srgbClr val="000000"/>
              </a:solidFill>
            </a:endParaRPr>
          </a:p>
          <a:p>
            <a:r>
              <a:rPr lang="en-US" sz="2800" b="1" dirty="0">
                <a:solidFill>
                  <a:srgbClr val="000000"/>
                </a:solidFill>
              </a:rPr>
              <a:t>Subtraction:                        </a:t>
            </a:r>
            <a:r>
              <a:rPr lang="en-US" sz="2800" dirty="0">
                <a:solidFill>
                  <a:srgbClr val="000000"/>
                </a:solidFill>
              </a:rPr>
              <a:t>  where </a:t>
            </a:r>
            <a:r>
              <a:rPr lang="en-US" sz="2800" i="1" dirty="0">
                <a:solidFill>
                  <a:srgbClr val="000000"/>
                </a:solidFill>
              </a:rPr>
              <a:t>b</a:t>
            </a:r>
            <a:r>
              <a:rPr lang="en-US" sz="2800" dirty="0">
                <a:solidFill>
                  <a:srgbClr val="000000"/>
                </a:solidFill>
              </a:rPr>
              <a:t> ≠ 0</a:t>
            </a:r>
          </a:p>
        </p:txBody>
      </p:sp>
      <p:sp>
        <p:nvSpPr>
          <p:cNvPr id="15362" name="Rectangle 2"/>
          <p:cNvSpPr>
            <a:spLocks noGrp="1"/>
          </p:cNvSpPr>
          <p:nvPr>
            <p:ph type="title"/>
          </p:nvPr>
        </p:nvSpPr>
        <p:spPr>
          <a:xfrm>
            <a:off x="457200" y="182880"/>
            <a:ext cx="8229600" cy="914400"/>
          </a:xfrm>
          <a:prstGeom prst="rect">
            <a:avLst/>
          </a:prstGeom>
        </p:spPr>
        <p:txBody>
          <a:bodyPr/>
          <a:lstStyle/>
          <a:p>
            <a:r>
              <a:rPr lang="en-US" dirty="0"/>
              <a:t>Summary of Arithmetic Rules for Rational Numbers (or Fractions)</a:t>
            </a:r>
            <a:endParaRPr lang="en-US" sz="3200" dirty="0">
              <a:solidFill>
                <a:schemeClr val="accent1"/>
              </a:solidFill>
            </a:endParaRPr>
          </a:p>
        </p:txBody>
      </p:sp>
      <p:graphicFrame>
        <p:nvGraphicFramePr>
          <p:cNvPr id="15364" name="Object 7"/>
          <p:cNvGraphicFramePr>
            <a:graphicFrameLocks noChangeAspect="1"/>
          </p:cNvGraphicFramePr>
          <p:nvPr/>
        </p:nvGraphicFramePr>
        <p:xfrm>
          <a:off x="2043752" y="3684467"/>
          <a:ext cx="1905000" cy="838200"/>
        </p:xfrm>
        <a:graphic>
          <a:graphicData uri="http://schemas.openxmlformats.org/presentationml/2006/ole">
            <mc:AlternateContent xmlns:mc="http://schemas.openxmlformats.org/markup-compatibility/2006">
              <mc:Choice xmlns:v="urn:schemas-microsoft-com:vml" Requires="v">
                <p:oleObj spid="_x0000_s8221" name="Equation" r:id="rId3" imgW="1905000" imgH="838200" progId="Equation.DSMT4">
                  <p:embed/>
                </p:oleObj>
              </mc:Choice>
              <mc:Fallback>
                <p:oleObj name="Equation" r:id="rId3" imgW="19050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3752" y="3684467"/>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Object 8"/>
          <p:cNvGraphicFramePr>
            <a:graphicFrameLocks noChangeAspect="1"/>
          </p:cNvGraphicFramePr>
          <p:nvPr/>
        </p:nvGraphicFramePr>
        <p:xfrm>
          <a:off x="2438400" y="4563611"/>
          <a:ext cx="1892300" cy="838200"/>
        </p:xfrm>
        <a:graphic>
          <a:graphicData uri="http://schemas.openxmlformats.org/presentationml/2006/ole">
            <mc:AlternateContent xmlns:mc="http://schemas.openxmlformats.org/markup-compatibility/2006">
              <mc:Choice xmlns:v="urn:schemas-microsoft-com:vml" Requires="v">
                <p:oleObj spid="_x0000_s8222" name="Equation" r:id="rId5" imgW="1892300" imgH="838200" progId="Equation.DSMT4">
                  <p:embed/>
                </p:oleObj>
              </mc:Choice>
              <mc:Fallback>
                <p:oleObj name="Equation" r:id="rId5" imgW="18923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563611"/>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2832100" y="1921778"/>
          <a:ext cx="1676400" cy="838200"/>
        </p:xfrm>
        <a:graphic>
          <a:graphicData uri="http://schemas.openxmlformats.org/presentationml/2006/ole">
            <mc:AlternateContent xmlns:mc="http://schemas.openxmlformats.org/markup-compatibility/2006">
              <mc:Choice xmlns:v="urn:schemas-microsoft-com:vml" Requires="v">
                <p:oleObj spid="_x0000_s8223" name="Equation" r:id="rId7" imgW="1676400" imgH="838200" progId="Equation.DSMT4">
                  <p:embed/>
                </p:oleObj>
              </mc:Choice>
              <mc:Fallback>
                <p:oleObj name="Equation" r:id="rId7" imgW="1676400" imgH="8382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32100" y="1921778"/>
                        <a:ext cx="1676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955800" y="2772678"/>
          <a:ext cx="1866900" cy="838200"/>
        </p:xfrm>
        <a:graphic>
          <a:graphicData uri="http://schemas.openxmlformats.org/presentationml/2006/ole">
            <mc:AlternateContent xmlns:mc="http://schemas.openxmlformats.org/markup-compatibility/2006">
              <mc:Choice xmlns:v="urn:schemas-microsoft-com:vml" Requires="v">
                <p:oleObj spid="_x0000_s8224" name="Equation" r:id="rId9" imgW="1866900" imgH="838200" progId="Equation.DSMT4">
                  <p:embed/>
                </p:oleObj>
              </mc:Choice>
              <mc:Fallback>
                <p:oleObj name="Equation" r:id="rId9" imgW="1866900" imgH="838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2772678"/>
                        <a:ext cx="186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5280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Definition</a:t>
            </a:r>
          </a:p>
          <a:p>
            <a:pPr>
              <a:spcBef>
                <a:spcPct val="90000"/>
              </a:spcBef>
            </a:pPr>
            <a:r>
              <a:rPr lang="en-US" sz="2800" dirty="0">
                <a:solidFill>
                  <a:srgbClr val="000000"/>
                </a:solidFill>
              </a:rPr>
              <a:t>If       is a rational expression and </a:t>
            </a:r>
            <a:r>
              <a:rPr lang="en-US" sz="2800" i="1" dirty="0">
                <a:solidFill>
                  <a:srgbClr val="000000"/>
                </a:solidFill>
              </a:rPr>
              <a:t>P</a:t>
            </a:r>
            <a:r>
              <a:rPr lang="en-US" sz="2800" dirty="0">
                <a:solidFill>
                  <a:srgbClr val="000000"/>
                </a:solidFill>
              </a:rPr>
              <a:t>, </a:t>
            </a:r>
            <a:r>
              <a:rPr lang="en-US" sz="2800" i="1" dirty="0">
                <a:solidFill>
                  <a:srgbClr val="000000"/>
                </a:solidFill>
              </a:rPr>
              <a:t>Q</a:t>
            </a:r>
            <a:r>
              <a:rPr lang="en-US" sz="2800" dirty="0">
                <a:solidFill>
                  <a:srgbClr val="000000"/>
                </a:solidFill>
              </a:rPr>
              <a:t>, and </a:t>
            </a:r>
            <a:r>
              <a:rPr lang="en-US" sz="2800" i="1" dirty="0">
                <a:solidFill>
                  <a:srgbClr val="000000"/>
                </a:solidFill>
              </a:rPr>
              <a:t>K</a:t>
            </a:r>
            <a:r>
              <a:rPr lang="en-US" sz="2800" dirty="0">
                <a:solidFill>
                  <a:srgbClr val="000000"/>
                </a:solidFill>
              </a:rPr>
              <a:t> are </a:t>
            </a:r>
          </a:p>
          <a:p>
            <a:pPr>
              <a:spcBef>
                <a:spcPct val="60000"/>
              </a:spcBef>
            </a:pPr>
            <a:r>
              <a:rPr lang="en-US" sz="2800" dirty="0">
                <a:solidFill>
                  <a:srgbClr val="000000"/>
                </a:solidFill>
              </a:rPr>
              <a:t>polynomials where </a:t>
            </a:r>
            <a:r>
              <a:rPr lang="en-US" sz="2800" i="1" dirty="0">
                <a:solidFill>
                  <a:srgbClr val="000000"/>
                </a:solidFill>
              </a:rPr>
              <a:t>Q</a:t>
            </a:r>
            <a:r>
              <a:rPr lang="en-US" sz="2800" dirty="0">
                <a:solidFill>
                  <a:srgbClr val="000000"/>
                </a:solidFill>
              </a:rPr>
              <a:t>, </a:t>
            </a:r>
            <a:r>
              <a:rPr lang="en-US" sz="2800" i="1" dirty="0">
                <a:solidFill>
                  <a:srgbClr val="000000"/>
                </a:solidFill>
              </a:rPr>
              <a:t>K</a:t>
            </a:r>
            <a:r>
              <a:rPr lang="en-US" sz="2800" dirty="0">
                <a:solidFill>
                  <a:srgbClr val="000000"/>
                </a:solidFill>
              </a:rPr>
              <a:t> ≠ 0, then</a:t>
            </a:r>
          </a:p>
          <a:p>
            <a:endParaRPr lang="en-US" sz="2800" dirty="0">
              <a:solidFill>
                <a:srgbClr val="000000"/>
              </a:solidFill>
            </a:endParaRPr>
          </a:p>
          <a:p>
            <a:pPr>
              <a:spcBef>
                <a:spcPct val="0"/>
              </a:spcBef>
            </a:pPr>
            <a:endParaRPr lang="en-US" sz="2800" b="1" dirty="0">
              <a:solidFill>
                <a:srgbClr val="000000"/>
              </a:solidFill>
            </a:endParaRPr>
          </a:p>
        </p:txBody>
      </p:sp>
      <p:sp>
        <p:nvSpPr>
          <p:cNvPr id="16386" name="Rectangle 2"/>
          <p:cNvSpPr>
            <a:spLocks noGrp="1"/>
          </p:cNvSpPr>
          <p:nvPr>
            <p:ph type="title"/>
          </p:nvPr>
        </p:nvSpPr>
        <p:spPr>
          <a:xfrm>
            <a:off x="457200" y="182880"/>
            <a:ext cx="8229600" cy="914400"/>
          </a:xfrm>
          <a:prstGeom prst="rect">
            <a:avLst/>
          </a:prstGeom>
        </p:spPr>
        <p:txBody>
          <a:bodyPr/>
          <a:lstStyle/>
          <a:p>
            <a:r>
              <a:rPr lang="en-US" dirty="0"/>
              <a:t>The Fundamental Principle of Rational Expressions</a:t>
            </a:r>
          </a:p>
        </p:txBody>
      </p:sp>
      <p:graphicFrame>
        <p:nvGraphicFramePr>
          <p:cNvPr id="16388" name="Object 7"/>
          <p:cNvGraphicFramePr>
            <a:graphicFrameLocks noChangeAspect="1"/>
          </p:cNvGraphicFramePr>
          <p:nvPr/>
        </p:nvGraphicFramePr>
        <p:xfrm>
          <a:off x="887104" y="1942152"/>
          <a:ext cx="317500" cy="863600"/>
        </p:xfrm>
        <a:graphic>
          <a:graphicData uri="http://schemas.openxmlformats.org/presentationml/2006/ole">
            <mc:AlternateContent xmlns:mc="http://schemas.openxmlformats.org/markup-compatibility/2006">
              <mc:Choice xmlns:v="urn:schemas-microsoft-com:vml" Requires="v">
                <p:oleObj spid="_x0000_s9233" name="Equation" r:id="rId3" imgW="317362" imgH="863225" progId="Equation.DSMT4">
                  <p:embed/>
                </p:oleObj>
              </mc:Choice>
              <mc:Fallback>
                <p:oleObj name="Equation" r:id="rId3" imgW="317362" imgH="863225"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7104" y="1942152"/>
                        <a:ext cx="317500" cy="863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8"/>
          <p:cNvGraphicFramePr>
            <a:graphicFrameLocks noChangeAspect="1"/>
          </p:cNvGraphicFramePr>
          <p:nvPr/>
        </p:nvGraphicFramePr>
        <p:xfrm>
          <a:off x="3854450" y="3453452"/>
          <a:ext cx="1435100" cy="876300"/>
        </p:xfrm>
        <a:graphic>
          <a:graphicData uri="http://schemas.openxmlformats.org/presentationml/2006/ole">
            <mc:AlternateContent xmlns:mc="http://schemas.openxmlformats.org/markup-compatibility/2006">
              <mc:Choice xmlns:v="urn:schemas-microsoft-com:vml" Requires="v">
                <p:oleObj spid="_x0000_s9234" name="Equation" r:id="rId5" imgW="1435100" imgH="876300" progId="Equation.DSMT4">
                  <p:embed/>
                </p:oleObj>
              </mc:Choice>
              <mc:Fallback>
                <p:oleObj name="Equation" r:id="rId5" imgW="14351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4450" y="3453452"/>
                        <a:ext cx="14351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p>
        </p:txBody>
      </p:sp>
      <p:sp>
        <p:nvSpPr>
          <p:cNvPr id="17411" name="Rectangle 3"/>
          <p:cNvSpPr>
            <a:spLocks noGrp="1"/>
          </p:cNvSpPr>
          <p:nvPr>
            <p:ph idx="4294967295"/>
          </p:nvPr>
        </p:nvSpPr>
        <p:spPr>
          <a:xfrm>
            <a:off x="457200" y="1280160"/>
            <a:ext cx="8229600" cy="3604064"/>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a:p>
            <a:pPr marL="0" indent="0">
              <a:spcBef>
                <a:spcPct val="40000"/>
              </a:spcBef>
              <a:buFont typeface="Courier New" pitchFamily="49" charset="0"/>
              <a:buNone/>
            </a:pPr>
            <a:r>
              <a:rPr lang="en-US" sz="2800" i="0" dirty="0">
                <a:solidFill>
                  <a:schemeClr val="tx1"/>
                </a:solidFill>
              </a:rPr>
              <a:t>a.</a:t>
            </a:r>
            <a:r>
              <a:rPr lang="en-US" sz="2800" b="1" i="0" dirty="0">
                <a:solidFill>
                  <a:schemeClr val="tx1"/>
                </a:solidFill>
              </a:rPr>
              <a:t>	</a:t>
            </a:r>
          </a:p>
          <a:p>
            <a:pPr marL="0" indent="0">
              <a:spcBef>
                <a:spcPct val="75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7412" name="Object 4"/>
          <p:cNvGraphicFramePr>
            <a:graphicFrameLocks noChangeAspect="1"/>
          </p:cNvGraphicFramePr>
          <p:nvPr/>
        </p:nvGraphicFramePr>
        <p:xfrm>
          <a:off x="1066800" y="3485864"/>
          <a:ext cx="1092200" cy="838200"/>
        </p:xfrm>
        <a:graphic>
          <a:graphicData uri="http://schemas.openxmlformats.org/presentationml/2006/ole">
            <mc:AlternateContent xmlns:mc="http://schemas.openxmlformats.org/markup-compatibility/2006">
              <mc:Choice xmlns:v="urn:schemas-microsoft-com:vml" Requires="v">
                <p:oleObj spid="_x0000_s10278" name="Equation" r:id="rId3" imgW="1091726" imgH="837836" progId="Equation.DSMT4">
                  <p:embed/>
                </p:oleObj>
              </mc:Choice>
              <mc:Fallback>
                <p:oleObj name="Equation" r:id="rId3" imgW="1091726"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485864"/>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1128486" y="4887913"/>
          <a:ext cx="1104900" cy="838200"/>
        </p:xfrm>
        <a:graphic>
          <a:graphicData uri="http://schemas.openxmlformats.org/presentationml/2006/ole">
            <mc:AlternateContent xmlns:mc="http://schemas.openxmlformats.org/markup-compatibility/2006">
              <mc:Choice xmlns:v="urn:schemas-microsoft-com:vml" Requires="v">
                <p:oleObj spid="_x0000_s10279" name="Equation" r:id="rId5" imgW="1104900" imgH="838200" progId="Equation.DSMT4">
                  <p:embed/>
                </p:oleObj>
              </mc:Choice>
              <mc:Fallback>
                <p:oleObj name="Equation" r:id="rId5" imgW="1104900" imgH="8382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8486" y="4887913"/>
                        <a:ext cx="1104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4" name="Text Box 6"/>
          <p:cNvSpPr txBox="1">
            <a:spLocks noChangeArrowheads="1"/>
          </p:cNvSpPr>
          <p:nvPr/>
        </p:nvSpPr>
        <p:spPr bwMode="auto">
          <a:xfrm>
            <a:off x="5304972" y="4927937"/>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5 is a common factor.  The key word here is factor.  We reduce using factors only.</a:t>
            </a:r>
          </a:p>
        </p:txBody>
      </p:sp>
      <p:graphicFrame>
        <p:nvGraphicFramePr>
          <p:cNvPr id="10244" name="Object 4"/>
          <p:cNvGraphicFramePr>
            <a:graphicFrameLocks noChangeAspect="1"/>
          </p:cNvGraphicFramePr>
          <p:nvPr/>
        </p:nvGraphicFramePr>
        <p:xfrm>
          <a:off x="2319111" y="4832350"/>
          <a:ext cx="1473200" cy="990600"/>
        </p:xfrm>
        <a:graphic>
          <a:graphicData uri="http://schemas.openxmlformats.org/presentationml/2006/ole">
            <mc:AlternateContent xmlns:mc="http://schemas.openxmlformats.org/markup-compatibility/2006">
              <mc:Choice xmlns:v="urn:schemas-microsoft-com:vml" Requires="v">
                <p:oleObj spid="_x0000_s10280" name="Equation" r:id="rId7" imgW="1473200" imgH="990600" progId="Equation.DSMT4">
                  <p:embed/>
                </p:oleObj>
              </mc:Choice>
              <mc:Fallback>
                <p:oleObj name="Equation" r:id="rId7" imgW="1473200" imgH="9906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9111" y="4832350"/>
                        <a:ext cx="1473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918858" y="4876800"/>
          <a:ext cx="520700" cy="838200"/>
        </p:xfrm>
        <a:graphic>
          <a:graphicData uri="http://schemas.openxmlformats.org/presentationml/2006/ole">
            <mc:AlternateContent xmlns:mc="http://schemas.openxmlformats.org/markup-compatibility/2006">
              <mc:Choice xmlns:v="urn:schemas-microsoft-com:vml" Requires="v">
                <p:oleObj spid="_x0000_s10281" name="Equation" r:id="rId9" imgW="520700" imgH="838200" progId="Equation.DSMT4">
                  <p:embed/>
                </p:oleObj>
              </mc:Choice>
              <mc:Fallback>
                <p:oleObj name="Equation" r:id="rId9" imgW="520700" imgH="8382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8858" y="48768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540597" y="5149850"/>
          <a:ext cx="622300" cy="355600"/>
        </p:xfrm>
        <a:graphic>
          <a:graphicData uri="http://schemas.openxmlformats.org/presentationml/2006/ole">
            <mc:AlternateContent xmlns:mc="http://schemas.openxmlformats.org/markup-compatibility/2006">
              <mc:Choice xmlns:v="urn:schemas-microsoft-com:vml" Requires="v">
                <p:oleObj spid="_x0000_s10282" name="Equation" r:id="rId11" imgW="622030" imgH="355446" progId="Equation.DSMT4">
                  <p:embed/>
                </p:oleObj>
              </mc:Choice>
              <mc:Fallback>
                <p:oleObj name="Equation" r:id="rId11" imgW="622030" imgH="355446"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597" y="5149850"/>
                        <a:ext cx="622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819400" y="4800600"/>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flipV="1">
            <a:off x="2743200" y="541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4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8435" name="Rectangle 3"/>
          <p:cNvSpPr>
            <a:spLocks noGrp="1"/>
          </p:cNvSpPr>
          <p:nvPr>
            <p:ph idx="4294967295"/>
          </p:nvPr>
        </p:nvSpPr>
        <p:spPr>
          <a:xfrm>
            <a:off x="457200" y="1280160"/>
            <a:ext cx="8229600" cy="1384995"/>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b.</a:t>
            </a:r>
            <a:r>
              <a:rPr lang="en-US" sz="2800" b="1" i="0" dirty="0">
                <a:solidFill>
                  <a:schemeClr val="tx1"/>
                </a:solidFill>
              </a:rPr>
              <a:t>	</a:t>
            </a:r>
          </a:p>
          <a:p>
            <a:pPr marL="0" indent="0">
              <a:spcBef>
                <a:spcPct val="10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8436" name="Object 7"/>
          <p:cNvGraphicFramePr>
            <a:graphicFrameLocks noChangeAspect="1"/>
          </p:cNvGraphicFramePr>
          <p:nvPr/>
        </p:nvGraphicFramePr>
        <p:xfrm>
          <a:off x="1028700" y="1130300"/>
          <a:ext cx="1562100" cy="889000"/>
        </p:xfrm>
        <a:graphic>
          <a:graphicData uri="http://schemas.openxmlformats.org/presentationml/2006/ole">
            <mc:AlternateContent xmlns:mc="http://schemas.openxmlformats.org/markup-compatibility/2006">
              <mc:Choice xmlns:v="urn:schemas-microsoft-com:vml" Requires="v">
                <p:oleObj spid="_x0000_s11296" name="Equation" r:id="rId3" imgW="1562040" imgH="888840" progId="Equation.DSMT4">
                  <p:embed/>
                </p:oleObj>
              </mc:Choice>
              <mc:Fallback>
                <p:oleObj name="Equation" r:id="rId3" imgW="1562040" imgH="88884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1130300"/>
                        <a:ext cx="1562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8" name="Text Box 9"/>
          <p:cNvSpPr txBox="1">
            <a:spLocks noChangeArrowheads="1"/>
          </p:cNvSpPr>
          <p:nvPr/>
        </p:nvSpPr>
        <p:spPr bwMode="auto">
          <a:xfrm>
            <a:off x="5715000" y="2922896"/>
            <a:ext cx="3200400" cy="707886"/>
          </a:xfrm>
          <a:prstGeom prst="rect">
            <a:avLst/>
          </a:prstGeom>
          <a:noFill/>
          <a:ln w="9525" algn="ctr">
            <a:noFill/>
            <a:miter lim="800000"/>
            <a:headEnd/>
            <a:tailEnd/>
          </a:ln>
          <a:effectLst/>
        </p:spPr>
        <p:txBody>
          <a:bodyPr>
            <a:spAutoFit/>
          </a:bodyPr>
          <a:lstStyle/>
          <a:p>
            <a:r>
              <a:rPr lang="en-US" sz="2000" dirty="0">
                <a:solidFill>
                  <a:srgbClr val="008080"/>
                </a:solidFill>
              </a:rPr>
              <a:t>Reduce.  The common factor is </a:t>
            </a:r>
            <a:r>
              <a:rPr lang="en-US" sz="2000" i="1" dirty="0">
                <a:solidFill>
                  <a:srgbClr val="008080"/>
                </a:solidFill>
              </a:rPr>
              <a:t>x</a:t>
            </a:r>
            <a:r>
              <a:rPr lang="en-US" sz="2000" dirty="0">
                <a:solidFill>
                  <a:srgbClr val="008080"/>
                </a:solidFill>
              </a:rPr>
              <a:t> − 4. </a:t>
            </a:r>
          </a:p>
        </p:txBody>
      </p:sp>
      <p:graphicFrame>
        <p:nvGraphicFramePr>
          <p:cNvPr id="11268" name="Object 4"/>
          <p:cNvGraphicFramePr>
            <a:graphicFrameLocks noChangeAspect="1"/>
          </p:cNvGraphicFramePr>
          <p:nvPr/>
        </p:nvGraphicFramePr>
        <p:xfrm>
          <a:off x="952500" y="2861578"/>
          <a:ext cx="1562100" cy="889000"/>
        </p:xfrm>
        <a:graphic>
          <a:graphicData uri="http://schemas.openxmlformats.org/presentationml/2006/ole">
            <mc:AlternateContent xmlns:mc="http://schemas.openxmlformats.org/markup-compatibility/2006">
              <mc:Choice xmlns:v="urn:schemas-microsoft-com:vml" Requires="v">
                <p:oleObj spid="_x0000_s11297" name="Equation" r:id="rId5" imgW="1562040" imgH="888840" progId="Equation.DSMT4">
                  <p:embed/>
                </p:oleObj>
              </mc:Choice>
              <mc:Fallback>
                <p:oleObj name="Equation" r:id="rId5" imgW="1562040" imgH="88884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2500" y="2861578"/>
                        <a:ext cx="1562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657784" y="3998913"/>
          <a:ext cx="2425700" cy="838200"/>
        </p:xfrm>
        <a:graphic>
          <a:graphicData uri="http://schemas.openxmlformats.org/presentationml/2006/ole">
            <mc:AlternateContent xmlns:mc="http://schemas.openxmlformats.org/markup-compatibility/2006">
              <mc:Choice xmlns:v="urn:schemas-microsoft-com:vml" Requires="v">
                <p:oleObj spid="_x0000_s11298" name="Equation" r:id="rId7" imgW="2425680" imgH="838080" progId="Equation.DSMT4">
                  <p:embed/>
                </p:oleObj>
              </mc:Choice>
              <mc:Fallback>
                <p:oleObj name="Equation" r:id="rId7" imgW="2425680" imgH="8380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7784" y="3998913"/>
                        <a:ext cx="242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654300" y="2844800"/>
          <a:ext cx="2222500" cy="1003300"/>
        </p:xfrm>
        <a:graphic>
          <a:graphicData uri="http://schemas.openxmlformats.org/presentationml/2006/ole">
            <mc:AlternateContent xmlns:mc="http://schemas.openxmlformats.org/markup-compatibility/2006">
              <mc:Choice xmlns:v="urn:schemas-microsoft-com:vml" Requires="v">
                <p:oleObj spid="_x0000_s11299" name="Equation" r:id="rId9" imgW="2222280" imgH="1002960" progId="Equation.DSMT4">
                  <p:embed/>
                </p:oleObj>
              </mc:Choice>
              <mc:Fallback>
                <p:oleObj name="Equation" r:id="rId9" imgW="2222280" imgH="100296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2844800"/>
                        <a:ext cx="22225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10800000" flipV="1">
            <a:off x="2979491" y="2894901"/>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3954012" y="336188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3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Reducing Rational Expressions (cont.)</a:t>
            </a:r>
            <a:endParaRPr lang="en-US" dirty="0"/>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pPr algn="ctr"/>
            <a:r>
              <a:rPr lang="en-US" b="1" dirty="0">
                <a:solidFill>
                  <a:srgbClr val="000000"/>
                </a:solidFill>
              </a:rPr>
              <a:t>Note</a:t>
            </a:r>
          </a:p>
          <a:p>
            <a:r>
              <a:rPr lang="en-US" dirty="0">
                <a:solidFill>
                  <a:srgbClr val="000000"/>
                </a:solidFill>
              </a:rPr>
              <a:t>Note that the restrictions on the variable are determined before reducing.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 (cont.)</a:t>
            </a:r>
          </a:p>
        </p:txBody>
      </p:sp>
      <p:sp>
        <p:nvSpPr>
          <p:cNvPr id="19459" name="Rectangle 3"/>
          <p:cNvSpPr>
            <a:spLocks noGrp="1"/>
          </p:cNvSpPr>
          <p:nvPr>
            <p:ph idx="4294967295"/>
          </p:nvPr>
        </p:nvSpPr>
        <p:spPr>
          <a:xfrm>
            <a:off x="457200" y="1280160"/>
            <a:ext cx="8229600" cy="1338828"/>
          </a:xfrm>
          <a:prstGeom prst="rect">
            <a:avLst/>
          </a:prstGeom>
          <a:noFill/>
        </p:spPr>
        <p:txBody>
          <a:bodyPr>
            <a:spAutoFit/>
          </a:bodyPr>
          <a:lstStyle/>
          <a:p>
            <a:pPr marL="0" indent="0">
              <a:spcBef>
                <a:spcPct val="40000"/>
              </a:spcBef>
              <a:buFont typeface="Courier New" pitchFamily="49" charset="0"/>
              <a:buNone/>
            </a:pPr>
            <a:r>
              <a:rPr lang="en-US" sz="2800" i="0" dirty="0">
                <a:solidFill>
                  <a:schemeClr val="tx1"/>
                </a:solidFill>
              </a:rPr>
              <a:t>c.</a:t>
            </a:r>
            <a:r>
              <a:rPr lang="en-US" sz="2800" b="1" i="0" dirty="0">
                <a:solidFill>
                  <a:schemeClr val="tx1"/>
                </a:solidFill>
              </a:rPr>
              <a:t>	</a:t>
            </a:r>
          </a:p>
          <a:p>
            <a:pPr marL="0" indent="0">
              <a:spcBef>
                <a:spcPts val="3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nvGraphicFramePr>
        <p:xfrm>
          <a:off x="1037772" y="1183944"/>
          <a:ext cx="914400" cy="889000"/>
        </p:xfrm>
        <a:graphic>
          <a:graphicData uri="http://schemas.openxmlformats.org/presentationml/2006/ole">
            <mc:AlternateContent xmlns:mc="http://schemas.openxmlformats.org/markup-compatibility/2006">
              <mc:Choice xmlns:v="urn:schemas-microsoft-com:vml" Requires="v">
                <p:oleObj spid="_x0000_s12341" name="Equation" r:id="rId3" imgW="914400" imgH="889000" progId="Equation.DSMT4">
                  <p:embed/>
                </p:oleObj>
              </mc:Choice>
              <mc:Fallback>
                <p:oleObj name="Equation" r:id="rId3" imgW="914400" imgH="8890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7772" y="1183944"/>
                        <a:ext cx="9144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2" name="Text Box 8"/>
          <p:cNvSpPr txBox="1">
            <a:spLocks noChangeArrowheads="1"/>
          </p:cNvSpPr>
          <p:nvPr/>
        </p:nvSpPr>
        <p:spPr bwMode="auto">
          <a:xfrm>
            <a:off x="4191000" y="2700006"/>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Symbol" pitchFamily="18" charset="2"/>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Symbol" pitchFamily="18" charset="2"/>
              </a:rPr>
              <a:t>-</a:t>
            </a:r>
            <a:r>
              <a:rPr lang="en-US" sz="2000" dirty="0">
                <a:solidFill>
                  <a:srgbClr val="008080"/>
                </a:solidFill>
              </a:rPr>
              <a:t> 10.  When nonzero</a:t>
            </a:r>
            <a:r>
              <a:rPr lang="en-US" sz="2000" b="1" dirty="0">
                <a:solidFill>
                  <a:srgbClr val="008080"/>
                </a:solidFill>
              </a:rPr>
              <a:t> </a:t>
            </a:r>
            <a:r>
              <a:rPr lang="en-US" sz="2000" dirty="0">
                <a:solidFill>
                  <a:srgbClr val="008080"/>
                </a:solidFill>
              </a:rPr>
              <a:t>opposites are divided, the quotient is always </a:t>
            </a:r>
            <a:r>
              <a:rPr lang="en-US" sz="2000" dirty="0">
                <a:solidFill>
                  <a:srgbClr val="008080"/>
                </a:solidFill>
                <a:latin typeface="Symbol" pitchFamily="18" charset="2"/>
              </a:rPr>
              <a:t>-</a:t>
            </a:r>
            <a:r>
              <a:rPr lang="en-US" sz="2000" dirty="0">
                <a:solidFill>
                  <a:srgbClr val="008080"/>
                </a:solidFill>
              </a:rPr>
              <a:t>1.</a:t>
            </a:r>
          </a:p>
        </p:txBody>
      </p:sp>
      <p:graphicFrame>
        <p:nvGraphicFramePr>
          <p:cNvPr id="12292" name="Object 4"/>
          <p:cNvGraphicFramePr>
            <a:graphicFrameLocks noChangeAspect="1"/>
          </p:cNvGraphicFramePr>
          <p:nvPr/>
        </p:nvGraphicFramePr>
        <p:xfrm>
          <a:off x="1039586" y="2743200"/>
          <a:ext cx="927100" cy="901700"/>
        </p:xfrm>
        <a:graphic>
          <a:graphicData uri="http://schemas.openxmlformats.org/presentationml/2006/ole">
            <mc:AlternateContent xmlns:mc="http://schemas.openxmlformats.org/markup-compatibility/2006">
              <mc:Choice xmlns:v="urn:schemas-microsoft-com:vml" Requires="v">
                <p:oleObj spid="_x0000_s12342" name="Equation" r:id="rId5" imgW="927100" imgH="901700" progId="Equation.DSMT4">
                  <p:embed/>
                </p:oleObj>
              </mc:Choice>
              <mc:Fallback>
                <p:oleObj name="Equation" r:id="rId5" imgW="927100" imgH="9017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9586" y="2743200"/>
                        <a:ext cx="92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062163" y="3868738"/>
          <a:ext cx="1841500" cy="990600"/>
        </p:xfrm>
        <a:graphic>
          <a:graphicData uri="http://schemas.openxmlformats.org/presentationml/2006/ole">
            <mc:AlternateContent xmlns:mc="http://schemas.openxmlformats.org/markup-compatibility/2006">
              <mc:Choice xmlns:v="urn:schemas-microsoft-com:vml" Requires="v">
                <p:oleObj spid="_x0000_s12343" name="Equation" r:id="rId7" imgW="1841500" imgH="990600" progId="Equation.DSMT4">
                  <p:embed/>
                </p:oleObj>
              </mc:Choice>
              <mc:Fallback>
                <p:oleObj name="Equation" r:id="rId7" imgW="1841500" imgH="9906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2163" y="3868738"/>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057400" y="5070475"/>
          <a:ext cx="736600" cy="838200"/>
        </p:xfrm>
        <a:graphic>
          <a:graphicData uri="http://schemas.openxmlformats.org/presentationml/2006/ole">
            <mc:AlternateContent xmlns:mc="http://schemas.openxmlformats.org/markup-compatibility/2006">
              <mc:Choice xmlns:v="urn:schemas-microsoft-com:vml" Requires="v">
                <p:oleObj spid="_x0000_s12344" name="Equation" r:id="rId9" imgW="736600" imgH="838200" progId="Equation.DSMT4">
                  <p:embed/>
                </p:oleObj>
              </mc:Choice>
              <mc:Fallback>
                <p:oleObj name="Equation" r:id="rId9" imgW="7366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57400" y="5070475"/>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061030" y="2757714"/>
          <a:ext cx="1422400" cy="901700"/>
        </p:xfrm>
        <a:graphic>
          <a:graphicData uri="http://schemas.openxmlformats.org/presentationml/2006/ole">
            <mc:AlternateContent xmlns:mc="http://schemas.openxmlformats.org/markup-compatibility/2006">
              <mc:Choice xmlns:v="urn:schemas-microsoft-com:vml" Requires="v">
                <p:oleObj spid="_x0000_s12345" name="Equation" r:id="rId11" imgW="1422400" imgH="901700" progId="Equation.DSMT4">
                  <p:embed/>
                </p:oleObj>
              </mc:Choice>
              <mc:Fallback>
                <p:oleObj name="Equation" r:id="rId11" imgW="1422400" imgH="9017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1030" y="2757714"/>
                        <a:ext cx="1422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267200" y="5321300"/>
          <a:ext cx="914400" cy="469900"/>
        </p:xfrm>
        <a:graphic>
          <a:graphicData uri="http://schemas.openxmlformats.org/presentationml/2006/ole">
            <mc:AlternateContent xmlns:mc="http://schemas.openxmlformats.org/markup-compatibility/2006">
              <mc:Choice xmlns:v="urn:schemas-microsoft-com:vml" Requires="v">
                <p:oleObj spid="_x0000_s12346" name="Equation" r:id="rId13" imgW="914400" imgH="469900" progId="Equation.DSMT4">
                  <p:embed/>
                </p:oleObj>
              </mc:Choice>
              <mc:Fallback>
                <p:oleObj name="Equation" r:id="rId13" imgW="914400" imgH="4699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67200" y="5321300"/>
                        <a:ext cx="91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895600" y="5334000"/>
          <a:ext cx="685800" cy="279400"/>
        </p:xfrm>
        <a:graphic>
          <a:graphicData uri="http://schemas.openxmlformats.org/presentationml/2006/ole">
            <mc:AlternateContent xmlns:mc="http://schemas.openxmlformats.org/markup-compatibility/2006">
              <mc:Choice xmlns:v="urn:schemas-microsoft-com:vml" Requires="v">
                <p:oleObj spid="_x0000_s12347" name="Equation" r:id="rId15" imgW="685800" imgH="279400" progId="Equation.DSMT4">
                  <p:embed/>
                </p:oleObj>
              </mc:Choice>
              <mc:Fallback>
                <p:oleObj name="Equation" r:id="rId15" imgW="685800" imgH="2794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95600" y="533400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rot="10800000" flipV="1">
            <a:off x="2667000" y="3886200"/>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819400" y="4434113"/>
            <a:ext cx="1066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46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1"/>
            <a:ext cx="8229600" cy="2682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Opposites in Rational Expressions</a:t>
            </a:r>
          </a:p>
          <a:p>
            <a:pPr>
              <a:spcBef>
                <a:spcPct val="95000"/>
              </a:spcBef>
            </a:pPr>
            <a:r>
              <a:rPr lang="en-US" sz="2800" dirty="0">
                <a:solidFill>
                  <a:srgbClr val="000000"/>
                </a:solidFill>
              </a:rPr>
              <a:t>For a polynomial </a:t>
            </a:r>
            <a:r>
              <a:rPr lang="en-US" sz="2800" i="1" dirty="0">
                <a:solidFill>
                  <a:srgbClr val="000000"/>
                </a:solidFill>
              </a:rPr>
              <a:t>P</a:t>
            </a:r>
            <a:r>
              <a:rPr lang="en-US" sz="2800" dirty="0">
                <a:solidFill>
                  <a:srgbClr val="000000"/>
                </a:solidFill>
              </a:rPr>
              <a:t>,                 where </a:t>
            </a:r>
            <a:r>
              <a:rPr lang="en-US" sz="2800" i="1" dirty="0">
                <a:solidFill>
                  <a:srgbClr val="000000"/>
                </a:solidFill>
              </a:rPr>
              <a:t>P</a:t>
            </a:r>
            <a:r>
              <a:rPr lang="en-US" sz="2800" dirty="0">
                <a:solidFill>
                  <a:srgbClr val="000000"/>
                </a:solidFill>
              </a:rPr>
              <a:t> ≠ 0.</a:t>
            </a:r>
          </a:p>
          <a:p>
            <a:endParaRPr lang="en-US" sz="2800" dirty="0">
              <a:solidFill>
                <a:srgbClr val="000000"/>
              </a:solidFill>
            </a:endParaRPr>
          </a:p>
          <a:p>
            <a:r>
              <a:rPr lang="en-US" sz="2800" dirty="0">
                <a:solidFill>
                  <a:srgbClr val="000000"/>
                </a:solidFill>
              </a:rPr>
              <a:t>In particular,                                        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 </a:t>
            </a:r>
          </a:p>
        </p:txBody>
      </p:sp>
      <p:sp>
        <p:nvSpPr>
          <p:cNvPr id="2048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Reducing (or Simplifying) Rational Expressions</a:t>
            </a:r>
          </a:p>
        </p:txBody>
      </p:sp>
      <p:graphicFrame>
        <p:nvGraphicFramePr>
          <p:cNvPr id="20484" name="Object 4"/>
          <p:cNvGraphicFramePr>
            <a:graphicFrameLocks noChangeAspect="1"/>
          </p:cNvGraphicFramePr>
          <p:nvPr/>
        </p:nvGraphicFramePr>
        <p:xfrm>
          <a:off x="3351213" y="1958975"/>
          <a:ext cx="1231900" cy="838200"/>
        </p:xfrm>
        <a:graphic>
          <a:graphicData uri="http://schemas.openxmlformats.org/presentationml/2006/ole">
            <mc:AlternateContent xmlns:mc="http://schemas.openxmlformats.org/markup-compatibility/2006">
              <mc:Choice xmlns:v="urn:schemas-microsoft-com:vml" Requires="v">
                <p:oleObj spid="_x0000_s13329" name="Equation" r:id="rId3" imgW="1231366" imgH="837836" progId="Equation.DSMT4">
                  <p:embed/>
                </p:oleObj>
              </mc:Choice>
              <mc:Fallback>
                <p:oleObj name="Equation" r:id="rId3" imgW="1231366" imgH="837836"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1213" y="1958975"/>
                        <a:ext cx="123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2425700" y="2790825"/>
          <a:ext cx="3098800" cy="876300"/>
        </p:xfrm>
        <a:graphic>
          <a:graphicData uri="http://schemas.openxmlformats.org/presentationml/2006/ole">
            <mc:AlternateContent xmlns:mc="http://schemas.openxmlformats.org/markup-compatibility/2006">
              <mc:Choice xmlns:v="urn:schemas-microsoft-com:vml" Requires="v">
                <p:oleObj spid="_x0000_s13330" name="Equation" r:id="rId5" imgW="3098800" imgH="876300" progId="Equation.DSMT4">
                  <p:embed/>
                </p:oleObj>
              </mc:Choice>
              <mc:Fallback>
                <p:oleObj name="Equation" r:id="rId5" imgW="3098800" imgH="8763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25700" y="2790825"/>
                        <a:ext cx="30988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2751522"/>
          </a:xfrm>
          <a:prstGeom prst="rect">
            <a:avLst/>
          </a:prstGeom>
          <a:noFill/>
        </p:spPr>
        <p:txBody>
          <a:bodyPr>
            <a:spAutoFit/>
          </a:bodyPr>
          <a:lstStyle/>
          <a:p>
            <a:pPr marL="461963" indent="-461963">
              <a:buFont typeface="Courier New" pitchFamily="49" charset="0"/>
              <a:buChar char="o"/>
            </a:pPr>
            <a:r>
              <a:rPr lang="en-US" dirty="0"/>
              <a:t>Determine any restrictions on the variable in a rational expression. </a:t>
            </a:r>
          </a:p>
          <a:p>
            <a:pPr marL="461963" indent="-461963">
              <a:buFont typeface="Courier New" pitchFamily="49" charset="0"/>
              <a:buChar char="o"/>
            </a:pPr>
            <a:r>
              <a:rPr lang="en-US" dirty="0"/>
              <a:t>Evaluate rational expressions for given values of the variable. </a:t>
            </a:r>
          </a:p>
          <a:p>
            <a:pPr marL="461963" indent="-461963">
              <a:buFont typeface="Courier New" pitchFamily="49" charset="0"/>
              <a:buChar char="o"/>
            </a:pPr>
            <a:r>
              <a:rPr lang="en-US" dirty="0"/>
              <a:t>Reduce rational expressions to lowest terms.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Common Error</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ctr">
              <a:buFont typeface="Courier New" pitchFamily="49" charset="0"/>
              <a:buNone/>
            </a:pPr>
            <a:r>
              <a:rPr lang="en-US" sz="2600" b="1" i="0" dirty="0">
                <a:solidFill>
                  <a:srgbClr val="000000"/>
                </a:solidFill>
              </a:rPr>
              <a:t>Caution</a:t>
            </a:r>
          </a:p>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Wrong Solution </a:t>
            </a:r>
            <a:r>
              <a:rPr lang="en-US" sz="2600" b="1" i="0" dirty="0">
                <a:solidFill>
                  <a:srgbClr val="000000"/>
                </a:solidFill>
              </a:rPr>
              <a:t>		</a:t>
            </a:r>
            <a:r>
              <a:rPr lang="en-US" sz="2600" b="1" dirty="0">
                <a:solidFill>
                  <a:srgbClr val="006600"/>
                </a:solidFill>
                <a:latin typeface="Calibri" pitchFamily="34" charset="0"/>
              </a:rPr>
              <a:t> Correct Solution</a:t>
            </a:r>
            <a:endParaRPr lang="en-US" sz="2600" i="0" dirty="0">
              <a:solidFill>
                <a:srgbClr val="000000"/>
              </a:solidFill>
            </a:endParaRPr>
          </a:p>
        </p:txBody>
      </p:sp>
      <p:graphicFrame>
        <p:nvGraphicFramePr>
          <p:cNvPr id="21511" name="Object 4"/>
          <p:cNvGraphicFramePr>
            <a:graphicFrameLocks noChangeAspect="1"/>
          </p:cNvGraphicFramePr>
          <p:nvPr/>
        </p:nvGraphicFramePr>
        <p:xfrm>
          <a:off x="722436" y="2878138"/>
          <a:ext cx="3708400" cy="1155700"/>
        </p:xfrm>
        <a:graphic>
          <a:graphicData uri="http://schemas.openxmlformats.org/presentationml/2006/ole">
            <mc:AlternateContent xmlns:mc="http://schemas.openxmlformats.org/markup-compatibility/2006">
              <mc:Choice xmlns:v="urn:schemas-microsoft-com:vml" Requires="v">
                <p:oleObj spid="_x0000_s14365" name="Equation" r:id="rId3" imgW="3708360" imgH="1155600" progId="Equation.DSMT4">
                  <p:embed/>
                </p:oleObj>
              </mc:Choice>
              <mc:Fallback>
                <p:oleObj name="Equation" r:id="rId3" imgW="3708360" imgH="11556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436" y="2878138"/>
                        <a:ext cx="37084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12" name="Oval 8"/>
          <p:cNvSpPr>
            <a:spLocks noChangeArrowheads="1"/>
          </p:cNvSpPr>
          <p:nvPr/>
        </p:nvSpPr>
        <p:spPr bwMode="auto">
          <a:xfrm>
            <a:off x="4876800" y="3733800"/>
            <a:ext cx="3124200" cy="2133600"/>
          </a:xfrm>
          <a:prstGeom prst="ellipse">
            <a:avLst/>
          </a:prstGeom>
          <a:noFill/>
          <a:ln w="9525" algn="ctr">
            <a:noFill/>
            <a:round/>
            <a:headEnd/>
            <a:tailEnd/>
          </a:ln>
          <a:effectLst/>
        </p:spPr>
        <p:txBody>
          <a:bodyPr wrap="none" anchor="ctr">
            <a:spAutoFit/>
          </a:bodyPr>
          <a:lstStyle/>
          <a:p>
            <a:endParaRPr lang="en-US"/>
          </a:p>
        </p:txBody>
      </p:sp>
      <p:graphicFrame>
        <p:nvGraphicFramePr>
          <p:cNvPr id="21513" name="Object 5"/>
          <p:cNvGraphicFramePr>
            <a:graphicFrameLocks noChangeAspect="1"/>
          </p:cNvGraphicFramePr>
          <p:nvPr>
            <p:extLst>
              <p:ext uri="{D42A27DB-BD31-4B8C-83A1-F6EECF244321}">
                <p14:modId xmlns:p14="http://schemas.microsoft.com/office/powerpoint/2010/main" val="1016138171"/>
              </p:ext>
            </p:extLst>
          </p:nvPr>
        </p:nvGraphicFramePr>
        <p:xfrm>
          <a:off x="5212884" y="2693988"/>
          <a:ext cx="3124200" cy="1346200"/>
        </p:xfrm>
        <a:graphic>
          <a:graphicData uri="http://schemas.openxmlformats.org/presentationml/2006/ole">
            <mc:AlternateContent xmlns:mc="http://schemas.openxmlformats.org/markup-compatibility/2006">
              <mc:Choice xmlns:v="urn:schemas-microsoft-com:vml" Requires="v">
                <p:oleObj spid="_x0000_s14366" name="Equation" r:id="rId5" imgW="3124080" imgH="1346040" progId="Equation.DSMT4">
                  <p:embed/>
                </p:oleObj>
              </mc:Choice>
              <mc:Fallback>
                <p:oleObj name="Equation" r:id="rId5" imgW="3124080" imgH="1346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2884" y="2693988"/>
                        <a:ext cx="3124200"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p:cNvCxnSpPr/>
          <p:nvPr/>
        </p:nvCxnSpPr>
        <p:spPr>
          <a:xfrm flipV="1">
            <a:off x="13373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61145" y="2844567"/>
            <a:ext cx="237744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5147345" y="2667000"/>
            <a:ext cx="3276600" cy="14478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4342" name="Object 6"/>
          <p:cNvGraphicFramePr>
            <a:graphicFrameLocks noChangeAspect="1"/>
          </p:cNvGraphicFramePr>
          <p:nvPr/>
        </p:nvGraphicFramePr>
        <p:xfrm>
          <a:off x="491455" y="4248150"/>
          <a:ext cx="4170362" cy="1397000"/>
        </p:xfrm>
        <a:graphic>
          <a:graphicData uri="http://schemas.openxmlformats.org/presentationml/2006/ole">
            <mc:AlternateContent xmlns:mc="http://schemas.openxmlformats.org/markup-compatibility/2006">
              <mc:Choice xmlns:v="urn:schemas-microsoft-com:vml" Requires="v">
                <p:oleObj spid="_x0000_s14367" name="Equation" r:id="rId7" imgW="4190760" imgH="1396800" progId="Equation.DSMT4">
                  <p:embed/>
                </p:oleObj>
              </mc:Choice>
              <mc:Fallback>
                <p:oleObj name="Equation" r:id="rId7" imgW="4190760" imgH="1396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1455" y="4248150"/>
                        <a:ext cx="4170362" cy="1397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3" name="Object 7"/>
          <p:cNvGraphicFramePr>
            <a:graphicFrameLocks noChangeAspect="1"/>
          </p:cNvGraphicFramePr>
          <p:nvPr/>
        </p:nvGraphicFramePr>
        <p:xfrm>
          <a:off x="4977934" y="4318000"/>
          <a:ext cx="3594100" cy="1384300"/>
        </p:xfrm>
        <a:graphic>
          <a:graphicData uri="http://schemas.openxmlformats.org/presentationml/2006/ole">
            <mc:AlternateContent xmlns:mc="http://schemas.openxmlformats.org/markup-compatibility/2006">
              <mc:Choice xmlns:v="urn:schemas-microsoft-com:vml" Requires="v">
                <p:oleObj spid="_x0000_s14368" name="Equation" r:id="rId9" imgW="3593880" imgH="1384200" progId="Equation.DSMT4">
                  <p:embed/>
                </p:oleObj>
              </mc:Choice>
              <mc:Fallback>
                <p:oleObj name="Equation" r:id="rId9" imgW="3593880" imgH="13842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77934" y="4318000"/>
                        <a:ext cx="3594100" cy="138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ounded Rectangle 14"/>
          <p:cNvSpPr/>
          <p:nvPr/>
        </p:nvSpPr>
        <p:spPr>
          <a:xfrm>
            <a:off x="4901967" y="4267200"/>
            <a:ext cx="3733800" cy="1524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V="1">
            <a:off x="12496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173480" y="4450080"/>
            <a:ext cx="2560320" cy="118872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99200"/>
          </a:xfrm>
          <a:prstGeom prst="rect">
            <a:avLst/>
          </a:prstGeom>
          <a:solidFill>
            <a:schemeClr val="accent3"/>
          </a:solidFill>
          <a:ln w="28575">
            <a:solidFill>
              <a:srgbClr val="000000"/>
            </a:solidFill>
          </a:ln>
        </p:spPr>
        <p:txBody>
          <a:bodyPr wrap="square">
            <a:spAutoFit/>
          </a:bodyPr>
          <a:lstStyle/>
          <a:p>
            <a:pPr algn="ctr">
              <a:spcBef>
                <a:spcPct val="0"/>
              </a:spcBef>
            </a:pPr>
            <a:r>
              <a:rPr lang="en-US" sz="2800" b="1" dirty="0">
                <a:solidFill>
                  <a:srgbClr val="000000"/>
                </a:solidFill>
              </a:rPr>
              <a:t>Rational Expressions</a:t>
            </a:r>
          </a:p>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b="1" i="1" dirty="0">
                <a:solidFill>
                  <a:srgbClr val="000000"/>
                </a:solidFill>
              </a:rPr>
              <a:t>Q</a:t>
            </a:r>
            <a:r>
              <a:rPr lang="en-US" sz="2800" dirty="0">
                <a:solidFill>
                  <a:srgbClr val="000000"/>
                </a:solidFill>
              </a:rPr>
              <a:t> ≠ </a:t>
            </a:r>
            <a:r>
              <a:rPr lang="en-US" sz="2800" b="1" dirty="0">
                <a:solidFill>
                  <a:srgbClr val="000000"/>
                </a:solidFill>
              </a:rPr>
              <a:t>0</a:t>
            </a:r>
            <a:r>
              <a:rPr lang="en-US" sz="2800" dirty="0">
                <a:solidFill>
                  <a:srgbClr val="000000"/>
                </a:solidFill>
              </a:rPr>
              <a:t>.</a:t>
            </a:r>
          </a:p>
          <a:p>
            <a:endParaRPr lang="en-US" sz="2800" dirty="0">
              <a:solidFill>
                <a:srgbClr val="000000"/>
              </a:solidFill>
            </a:endParaRPr>
          </a:p>
        </p:txBody>
      </p:sp>
      <p:sp>
        <p:nvSpPr>
          <p:cNvPr id="614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graphicFrame>
        <p:nvGraphicFramePr>
          <p:cNvPr id="6148" name="Object 4"/>
          <p:cNvGraphicFramePr>
            <a:graphicFrameLocks noChangeAspect="1"/>
          </p:cNvGraphicFramePr>
          <p:nvPr/>
        </p:nvGraphicFramePr>
        <p:xfrm>
          <a:off x="1346200" y="2868304"/>
          <a:ext cx="330200" cy="876300"/>
        </p:xfrm>
        <a:graphic>
          <a:graphicData uri="http://schemas.openxmlformats.org/presentationml/2006/ole">
            <mc:AlternateContent xmlns:mc="http://schemas.openxmlformats.org/markup-compatibility/2006">
              <mc:Choice xmlns:v="urn:schemas-microsoft-com:vml" Requires="v">
                <p:oleObj spid="_x0000_s1034" name="Equation" r:id="rId3" imgW="330200" imgH="876300" progId="Equation.DSMT4">
                  <p:embed/>
                </p:oleObj>
              </mc:Choice>
              <mc:Fallback>
                <p:oleObj name="Equation" r:id="rId3" imgW="330200" imgH="8763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6200" y="2868304"/>
                        <a:ext cx="33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Introduction to Rational Expressions</a:t>
            </a:r>
          </a:p>
        </p:txBody>
      </p:sp>
      <p:sp>
        <p:nvSpPr>
          <p:cNvPr id="4" name="Rectangle 3"/>
          <p:cNvSpPr txBox="1">
            <a:spLocks/>
          </p:cNvSpPr>
          <p:nvPr/>
        </p:nvSpPr>
        <p:spPr>
          <a:xfrm>
            <a:off x="457200" y="1280160"/>
            <a:ext cx="8229600" cy="1600438"/>
          </a:xfrm>
          <a:prstGeom prst="rect">
            <a:avLst/>
          </a:prstGeom>
          <a:noFill/>
          <a:ln w="28575">
            <a:solidFill>
              <a:srgbClr val="FF0000"/>
            </a:solidFill>
          </a:ln>
        </p:spPr>
        <p:txBody>
          <a:bodyPr>
            <a:spAutoFit/>
          </a:bodyPr>
          <a:lstStyle/>
          <a:p>
            <a:pPr algn="ctr"/>
            <a:r>
              <a:rPr lang="en-US" sz="2800" b="1" dirty="0">
                <a:solidFill>
                  <a:srgbClr val="000000"/>
                </a:solidFill>
              </a:rPr>
              <a:t>Notes</a:t>
            </a:r>
          </a:p>
          <a:p>
            <a:pPr algn="just">
              <a:spcBef>
                <a:spcPct val="50000"/>
              </a:spcBef>
            </a:pPr>
            <a:r>
              <a:rPr lang="en-US" sz="2800" b="1" dirty="0">
                <a:solidFill>
                  <a:srgbClr val="C00000"/>
                </a:solidFill>
              </a:rPr>
              <a:t>Remember, the denominator of a rational expression can never be 0.</a:t>
            </a:r>
            <a:r>
              <a:rPr lang="en-US" sz="2800" b="1" dirty="0">
                <a:solidFill>
                  <a:srgbClr val="000000"/>
                </a:solidFill>
              </a:rPr>
              <a:t>  </a:t>
            </a:r>
            <a:r>
              <a:rPr lang="en-US" sz="2800"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the Variable</a:t>
            </a:r>
          </a:p>
        </p:txBody>
      </p:sp>
      <p:sp>
        <p:nvSpPr>
          <p:cNvPr id="8195" name="Rectangle 3"/>
          <p:cNvSpPr>
            <a:spLocks noGrp="1"/>
          </p:cNvSpPr>
          <p:nvPr>
            <p:ph idx="4294967295"/>
          </p:nvPr>
        </p:nvSpPr>
        <p:spPr>
          <a:xfrm>
            <a:off x="457200" y="1280160"/>
            <a:ext cx="8229600" cy="2440668"/>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what values of the variable, if any, will make the rational expression undefined.  </a:t>
            </a:r>
          </a:p>
          <a:p>
            <a:pPr marL="514350" indent="-514350">
              <a:spcBef>
                <a:spcPct val="55000"/>
              </a:spcBef>
              <a:buFont typeface="+mj-lt"/>
              <a:buAutoNum type="alphaLcPeriod"/>
            </a:pPr>
            <a:r>
              <a:rPr lang="en-US" sz="2800" i="0" dirty="0">
                <a:solidFill>
                  <a:schemeClr val="tx1"/>
                </a:solidFill>
              </a:rPr>
              <a:t>	</a:t>
            </a:r>
          </a:p>
          <a:p>
            <a:pPr marL="0" indent="0">
              <a:spcBef>
                <a:spcPct val="9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8196" name="Object 4"/>
          <p:cNvGraphicFramePr>
            <a:graphicFrameLocks noChangeAspect="1"/>
          </p:cNvGraphicFramePr>
          <p:nvPr/>
        </p:nvGraphicFramePr>
        <p:xfrm>
          <a:off x="990600" y="2258704"/>
          <a:ext cx="901700" cy="838200"/>
        </p:xfrm>
        <a:graphic>
          <a:graphicData uri="http://schemas.openxmlformats.org/presentationml/2006/ole">
            <mc:AlternateContent xmlns:mc="http://schemas.openxmlformats.org/markup-compatibility/2006">
              <mc:Choice xmlns:v="urn:schemas-microsoft-com:vml" Requires="v">
                <p:oleObj spid="_x0000_s2092" name="Equation" r:id="rId3" imgW="901309" imgH="837836" progId="Equation.DSMT4">
                  <p:embed/>
                </p:oleObj>
              </mc:Choice>
              <mc:Fallback>
                <p:oleObj name="Equation" r:id="rId3" imgW="901309" imgH="837836"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258704"/>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219200" y="3910697"/>
          <a:ext cx="1358900" cy="292100"/>
        </p:xfrm>
        <a:graphic>
          <a:graphicData uri="http://schemas.openxmlformats.org/presentationml/2006/ole">
            <mc:AlternateContent xmlns:mc="http://schemas.openxmlformats.org/markup-compatibility/2006">
              <mc:Choice xmlns:v="urn:schemas-microsoft-com:vml" Requires="v">
                <p:oleObj spid="_x0000_s2093" name="Equation" r:id="rId5" imgW="1358640" imgH="291960" progId="Equation.DSMT4">
                  <p:embed/>
                </p:oleObj>
              </mc:Choice>
              <mc:Fallback>
                <p:oleObj name="Equation" r:id="rId5" imgW="1358640" imgH="29196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910697"/>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76400" y="4429125"/>
          <a:ext cx="876300" cy="292100"/>
        </p:xfrm>
        <a:graphic>
          <a:graphicData uri="http://schemas.openxmlformats.org/presentationml/2006/ole">
            <mc:AlternateContent xmlns:mc="http://schemas.openxmlformats.org/markup-compatibility/2006">
              <mc:Choice xmlns:v="urn:schemas-microsoft-com:vml" Requires="v">
                <p:oleObj spid="_x0000_s2094" name="Equation" r:id="rId7" imgW="876240" imgH="291960" progId="Equation.DSMT4">
                  <p:embed/>
                </p:oleObj>
              </mc:Choice>
              <mc:Fallback>
                <p:oleObj name="Equation" r:id="rId7" imgW="876240" imgH="29196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4429125"/>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45578" y="4826000"/>
          <a:ext cx="774700" cy="838200"/>
        </p:xfrm>
        <a:graphic>
          <a:graphicData uri="http://schemas.openxmlformats.org/presentationml/2006/ole">
            <mc:AlternateContent xmlns:mc="http://schemas.openxmlformats.org/markup-compatibility/2006">
              <mc:Choice xmlns:v="urn:schemas-microsoft-com:vml" Requires="v">
                <p:oleObj spid="_x0000_s2095" name="Equation" r:id="rId9" imgW="774364" imgH="837836" progId="Equation.DSMT4">
                  <p:embed/>
                </p:oleObj>
              </mc:Choice>
              <mc:Fallback>
                <p:oleObj name="Equation" r:id="rId9" imgW="774364" imgH="837836"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5578" y="4826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3013978" y="3917047"/>
          <a:ext cx="3327400" cy="279400"/>
        </p:xfrm>
        <a:graphic>
          <a:graphicData uri="http://schemas.openxmlformats.org/presentationml/2006/ole">
            <mc:AlternateContent xmlns:mc="http://schemas.openxmlformats.org/markup-compatibility/2006">
              <mc:Choice xmlns:v="urn:schemas-microsoft-com:vml" Requires="v">
                <p:oleObj spid="_x0000_s2096" name="Equation" r:id="rId11" imgW="3327120" imgH="279360" progId="Equation.DSMT4">
                  <p:embed/>
                </p:oleObj>
              </mc:Choice>
              <mc:Fallback>
                <p:oleObj name="Equation" r:id="rId11" imgW="3327120" imgH="279360" progId="Equation.DSMT4">
                  <p:embed/>
                  <p:pic>
                    <p:nvPicPr>
                      <p:cNvPr id="0" name="Picture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13978" y="3917047"/>
                        <a:ext cx="3327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3048000" y="4435475"/>
          <a:ext cx="2032000" cy="279400"/>
        </p:xfrm>
        <a:graphic>
          <a:graphicData uri="http://schemas.openxmlformats.org/presentationml/2006/ole">
            <mc:AlternateContent xmlns:mc="http://schemas.openxmlformats.org/markup-compatibility/2006">
              <mc:Choice xmlns:v="urn:schemas-microsoft-com:vml" Requires="v">
                <p:oleObj spid="_x0000_s2097" name="Equation" r:id="rId13" imgW="2031840" imgH="279360" progId="Equation.DSMT4">
                  <p:embed/>
                </p:oleObj>
              </mc:Choice>
              <mc:Fallback>
                <p:oleObj name="Equation" r:id="rId13" imgW="2031840" imgH="279360" progId="Equation.DSMT4">
                  <p:embed/>
                  <p:pic>
                    <p:nvPicPr>
                      <p:cNvPr id="0" name="Picture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48000" y="4435475"/>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9219"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             is undefined for   </a:t>
            </a:r>
          </a:p>
          <a:p>
            <a:pPr marL="0" indent="0">
              <a:spcBef>
                <a:spcPct val="50000"/>
              </a:spcBef>
              <a:buFont typeface="Courier New" pitchFamily="49" charse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 </a:t>
            </a:r>
          </a:p>
          <a:p>
            <a:pPr marL="0" indent="0">
              <a:spcBef>
                <a:spcPct val="50000"/>
              </a:spcBef>
              <a:buFont typeface="Courier New" pitchFamily="49" charset="0"/>
              <a:buNone/>
            </a:pPr>
            <a:r>
              <a:rPr lang="en-US" sz="2800" i="0" dirty="0">
                <a:solidFill>
                  <a:schemeClr val="tx1"/>
                </a:solidFill>
              </a:rPr>
              <a:t>expression.  We write            to indicate the restriction on the variable.</a:t>
            </a:r>
          </a:p>
        </p:txBody>
      </p:sp>
      <p:graphicFrame>
        <p:nvGraphicFramePr>
          <p:cNvPr id="9220" name="Object 6"/>
          <p:cNvGraphicFramePr>
            <a:graphicFrameLocks noChangeAspect="1"/>
          </p:cNvGraphicFramePr>
          <p:nvPr/>
        </p:nvGraphicFramePr>
        <p:xfrm>
          <a:off x="3466867" y="1129352"/>
          <a:ext cx="901700" cy="838200"/>
        </p:xfrm>
        <a:graphic>
          <a:graphicData uri="http://schemas.openxmlformats.org/presentationml/2006/ole">
            <mc:AlternateContent xmlns:mc="http://schemas.openxmlformats.org/markup-compatibility/2006">
              <mc:Choice xmlns:v="urn:schemas-microsoft-com:vml" Requires="v">
                <p:oleObj spid="_x0000_s3096" name="Equation" r:id="rId3" imgW="901309" imgH="837836" progId="Equation.DSMT4">
                  <p:embed/>
                </p:oleObj>
              </mc:Choice>
              <mc:Fallback>
                <p:oleObj name="Equation" r:id="rId3" imgW="901309" imgH="8378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66867" y="1129352"/>
                        <a:ext cx="901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nvGraphicFramePr>
        <p:xfrm>
          <a:off x="6807200" y="1116652"/>
          <a:ext cx="863600" cy="838200"/>
        </p:xfrm>
        <a:graphic>
          <a:graphicData uri="http://schemas.openxmlformats.org/presentationml/2006/ole">
            <mc:AlternateContent xmlns:mc="http://schemas.openxmlformats.org/markup-compatibility/2006">
              <mc:Choice xmlns:v="urn:schemas-microsoft-com:vml" Requires="v">
                <p:oleObj spid="_x0000_s3097" name="Equation" r:id="rId5" imgW="863225" imgH="837836" progId="Equation.DSMT4">
                  <p:embed/>
                </p:oleObj>
              </mc:Choice>
              <mc:Fallback>
                <p:oleObj name="Equation" r:id="rId5" imgW="863225" imgH="8378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7200" y="1116652"/>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3729955" y="2416363"/>
          <a:ext cx="762000" cy="838200"/>
        </p:xfrm>
        <a:graphic>
          <a:graphicData uri="http://schemas.openxmlformats.org/presentationml/2006/ole">
            <mc:AlternateContent xmlns:mc="http://schemas.openxmlformats.org/markup-compatibility/2006">
              <mc:Choice xmlns:v="urn:schemas-microsoft-com:vml" Requires="v">
                <p:oleObj spid="_x0000_s3098" name="Equation" r:id="rId7" imgW="761669" imgH="837836" progId="Equation.DSMT4">
                  <p:embed/>
                </p:oleObj>
              </mc:Choice>
              <mc:Fallback>
                <p:oleObj name="Equation" r:id="rId7" imgW="761669" imgH="8378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29955" y="2416363"/>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0243" name="Rectangle 3"/>
          <p:cNvSpPr>
            <a:spLocks noGrp="1"/>
          </p:cNvSpPr>
          <p:nvPr>
            <p:ph idx="4294967295"/>
          </p:nvPr>
        </p:nvSpPr>
        <p:spPr>
          <a:xfrm>
            <a:off x="457200" y="1280160"/>
            <a:ext cx="8229600" cy="4487382"/>
          </a:xfrm>
          <a:prstGeom prst="rect">
            <a:avLst/>
          </a:prstGeom>
          <a:noFill/>
        </p:spPr>
        <p:txBody>
          <a:bodyPr>
            <a:spAutoFit/>
          </a:bodyPr>
          <a:lstStyle/>
          <a:p>
            <a:pPr marL="0" indent="0">
              <a:buFont typeface="Courier New" pitchFamily="49" charset="0"/>
              <a:buNone/>
            </a:pPr>
            <a:endParaRPr lang="en-US" sz="2800" b="1" i="0" dirty="0">
              <a:solidFill>
                <a:schemeClr val="tx1"/>
              </a:solidFill>
            </a:endParaRP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spcBef>
                <a:spcPct val="30000"/>
              </a:spcBef>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endParaRPr lang="en-US" sz="2800" i="0" dirty="0">
              <a:solidFill>
                <a:schemeClr val="tx1"/>
              </a:solidFill>
            </a:endParaRPr>
          </a:p>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Symbol" pitchFamily="18" charset="2"/>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8"/>
                </a:solidFill>
                <a:latin typeface="Symbol" pitchFamily="18" charset="2"/>
              </a:rPr>
              <a:t>-</a:t>
            </a:r>
            <a:r>
              <a:rPr lang="en-US" sz="2800" i="0" dirty="0">
                <a:solidFill>
                  <a:srgbClr val="FF0008"/>
                </a:solidFill>
              </a:rPr>
              <a:t>1, 6</a:t>
            </a:r>
            <a:r>
              <a:rPr lang="en-US" sz="2800" i="0" dirty="0">
                <a:solidFill>
                  <a:schemeClr val="tx1"/>
                </a:solidFill>
              </a:rPr>
              <a:t>.</a:t>
            </a:r>
          </a:p>
        </p:txBody>
      </p:sp>
      <p:graphicFrame>
        <p:nvGraphicFramePr>
          <p:cNvPr id="10244" name="Object 7"/>
          <p:cNvGraphicFramePr>
            <a:graphicFrameLocks noChangeAspect="1"/>
          </p:cNvGraphicFramePr>
          <p:nvPr/>
        </p:nvGraphicFramePr>
        <p:xfrm>
          <a:off x="527050" y="1092200"/>
          <a:ext cx="2120900" cy="889000"/>
        </p:xfrm>
        <a:graphic>
          <a:graphicData uri="http://schemas.openxmlformats.org/presentationml/2006/ole">
            <mc:AlternateContent xmlns:mc="http://schemas.openxmlformats.org/markup-compatibility/2006">
              <mc:Choice xmlns:v="urn:schemas-microsoft-com:vml" Requires="v">
                <p:oleObj spid="_x0000_s4156" name="Equation" r:id="rId3" imgW="2120760" imgH="888840" progId="Equation.DSMT4">
                  <p:embed/>
                </p:oleObj>
              </mc:Choice>
              <mc:Fallback>
                <p:oleObj name="Equation" r:id="rId3" imgW="2120760" imgH="88884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092200"/>
                        <a:ext cx="2120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587500" y="2590800"/>
          <a:ext cx="6870700" cy="431800"/>
        </p:xfrm>
        <a:graphic>
          <a:graphicData uri="http://schemas.openxmlformats.org/presentationml/2006/ole">
            <mc:AlternateContent xmlns:mc="http://schemas.openxmlformats.org/markup-compatibility/2006">
              <mc:Choice xmlns:v="urn:schemas-microsoft-com:vml" Requires="v">
                <p:oleObj spid="_x0000_s4157" name="Equation" r:id="rId5" imgW="6870700" imgH="431800" progId="Equation.DSMT4">
                  <p:embed/>
                </p:oleObj>
              </mc:Choice>
              <mc:Fallback>
                <p:oleObj name="Equation" r:id="rId5" imgW="6870700" imgH="4318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500" y="2590800"/>
                        <a:ext cx="6870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50052" y="3178792"/>
          <a:ext cx="6807200" cy="469900"/>
        </p:xfrm>
        <a:graphic>
          <a:graphicData uri="http://schemas.openxmlformats.org/presentationml/2006/ole">
            <mc:AlternateContent xmlns:mc="http://schemas.openxmlformats.org/markup-compatibility/2006">
              <mc:Choice xmlns:v="urn:schemas-microsoft-com:vml" Requires="v">
                <p:oleObj spid="_x0000_s4158" name="Equation" r:id="rId7" imgW="6807200" imgH="469900" progId="Equation.DSMT4">
                  <p:embed/>
                </p:oleObj>
              </mc:Choice>
              <mc:Fallback>
                <p:oleObj name="Equation" r:id="rId7" imgW="6807200" imgH="4699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50052" y="3178792"/>
                        <a:ext cx="680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586552" y="3814740"/>
          <a:ext cx="1219200" cy="292100"/>
        </p:xfrm>
        <a:graphic>
          <a:graphicData uri="http://schemas.openxmlformats.org/presentationml/2006/ole">
            <mc:AlternateContent xmlns:mc="http://schemas.openxmlformats.org/markup-compatibility/2006">
              <mc:Choice xmlns:v="urn:schemas-microsoft-com:vml" Requires="v">
                <p:oleObj spid="_x0000_s4159" name="Equation" r:id="rId9" imgW="1218671" imgH="291973" progId="Equation.DSMT4">
                  <p:embed/>
                </p:oleObj>
              </mc:Choice>
              <mc:Fallback>
                <p:oleObj name="Equation" r:id="rId9" imgW="1218671" imgH="291973"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86552" y="381474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068204" y="4335440"/>
          <a:ext cx="723900" cy="292100"/>
        </p:xfrm>
        <a:graphic>
          <a:graphicData uri="http://schemas.openxmlformats.org/presentationml/2006/ole">
            <mc:AlternateContent xmlns:mc="http://schemas.openxmlformats.org/markup-compatibility/2006">
              <mc:Choice xmlns:v="urn:schemas-microsoft-com:vml" Requires="v">
                <p:oleObj spid="_x0000_s4160" name="Equation" r:id="rId11" imgW="723586" imgH="291973" progId="Equation.DSMT4">
                  <p:embed/>
                </p:oleObj>
              </mc:Choice>
              <mc:Fallback>
                <p:oleObj name="Equation" r:id="rId11" imgW="723586" imgH="291973"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68204" y="4335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3099748" y="3865540"/>
          <a:ext cx="342900" cy="241300"/>
        </p:xfrm>
        <a:graphic>
          <a:graphicData uri="http://schemas.openxmlformats.org/presentationml/2006/ole">
            <mc:AlternateContent xmlns:mc="http://schemas.openxmlformats.org/markup-compatibility/2006">
              <mc:Choice xmlns:v="urn:schemas-microsoft-com:vml" Requires="v">
                <p:oleObj spid="_x0000_s4161" name="Equation" r:id="rId13" imgW="342751" imgH="241195" progId="Equation.DSMT4">
                  <p:embed/>
                </p:oleObj>
              </mc:Choice>
              <mc:Fallback>
                <p:oleObj name="Equation" r:id="rId13" imgW="342751" imgH="241195"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99748" y="386554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3759200" y="3814740"/>
          <a:ext cx="1193800" cy="292100"/>
        </p:xfrm>
        <a:graphic>
          <a:graphicData uri="http://schemas.openxmlformats.org/presentationml/2006/ole">
            <mc:AlternateContent xmlns:mc="http://schemas.openxmlformats.org/markup-compatibility/2006">
              <mc:Choice xmlns:v="urn:schemas-microsoft-com:vml" Requires="v">
                <p:oleObj spid="_x0000_s4162" name="Equation" r:id="rId15" imgW="1193800" imgH="292100" progId="Equation.DSMT4">
                  <p:embed/>
                </p:oleObj>
              </mc:Choice>
              <mc:Fallback>
                <p:oleObj name="Equation" r:id="rId15" imgW="1193800" imgH="2921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8147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4204648" y="4335440"/>
          <a:ext cx="927100" cy="279400"/>
        </p:xfrm>
        <a:graphic>
          <a:graphicData uri="http://schemas.openxmlformats.org/presentationml/2006/ole">
            <mc:AlternateContent xmlns:mc="http://schemas.openxmlformats.org/markup-compatibility/2006">
              <mc:Choice xmlns:v="urn:schemas-microsoft-com:vml" Requires="v">
                <p:oleObj spid="_x0000_s4163" name="Equation" r:id="rId17" imgW="927100" imgH="279400" progId="Equation.DSMT4">
                  <p:embed/>
                </p:oleObj>
              </mc:Choice>
              <mc:Fallback>
                <p:oleObj name="Equation" r:id="rId17" imgW="927100" imgH="2794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04648" y="43354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24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sz="3200">
                <a:solidFill>
                  <a:schemeClr val="accent1"/>
                </a:solidFill>
              </a:rPr>
              <a:t>Example 1: Finding Restrictions on </a:t>
            </a:r>
            <a:br>
              <a:rPr lang="en-US" sz="3200">
                <a:solidFill>
                  <a:schemeClr val="accent1"/>
                </a:solidFill>
              </a:rPr>
            </a:br>
            <a:r>
              <a:rPr lang="en-US" sz="3200">
                <a:solidFill>
                  <a:schemeClr val="accent1"/>
                </a:solidFill>
              </a:rPr>
              <a:t>the Variable (cont.)</a:t>
            </a:r>
          </a:p>
        </p:txBody>
      </p:sp>
      <p:sp>
        <p:nvSpPr>
          <p:cNvPr id="11267" name="Rectangle 3"/>
          <p:cNvSpPr>
            <a:spLocks noGrp="1"/>
          </p:cNvSpPr>
          <p:nvPr>
            <p:ph idx="4294967295"/>
          </p:nvPr>
        </p:nvSpPr>
        <p:spPr>
          <a:xfrm>
            <a:off x="457200" y="1280160"/>
            <a:ext cx="8229600" cy="3659463"/>
          </a:xfrm>
          <a:prstGeom prst="rect">
            <a:avLst/>
          </a:prstGeom>
          <a:noFill/>
        </p:spPr>
        <p:txBody>
          <a:bodyPr>
            <a:spAutoFit/>
          </a:bodyPr>
          <a:lstStyle/>
          <a:p>
            <a:pPr marL="0" indent="0">
              <a:buFont typeface="Courier New" pitchFamily="49" charset="0"/>
              <a:buNone/>
            </a:pPr>
            <a:r>
              <a:rPr lang="en-US" sz="2800" i="0" dirty="0">
                <a:solidFill>
                  <a:schemeClr val="tx1"/>
                </a:solidFill>
              </a:rPr>
              <a:t>c.</a:t>
            </a:r>
          </a:p>
          <a:p>
            <a:pPr marL="0" indent="0">
              <a:spcBef>
                <a:spcPct val="90000"/>
              </a:spcBef>
              <a:buFont typeface="Courier New" pitchFamily="49" charset="0"/>
              <a:buNone/>
            </a:pPr>
            <a:r>
              <a:rPr lang="en-US" sz="2800" b="1" i="0" dirty="0">
                <a:solidFill>
                  <a:schemeClr val="tx1"/>
                </a:solidFill>
              </a:rPr>
              <a:t>Solution</a:t>
            </a:r>
          </a:p>
          <a:p>
            <a:pPr marL="0" indent="0">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ct val="0"/>
              </a:spcBef>
              <a:buFont typeface="Courier New" pitchFamily="49" charset="0"/>
              <a:buNone/>
            </a:pPr>
            <a:endParaRPr lang="en-US" sz="2800" i="0" dirty="0">
              <a:solidFill>
                <a:schemeClr val="tx1"/>
              </a:solidFill>
            </a:endParaRPr>
          </a:p>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graphicFrame>
        <p:nvGraphicFramePr>
          <p:cNvPr id="11268" name="Object 6"/>
          <p:cNvGraphicFramePr>
            <a:graphicFrameLocks noChangeAspect="1"/>
          </p:cNvGraphicFramePr>
          <p:nvPr/>
        </p:nvGraphicFramePr>
        <p:xfrm>
          <a:off x="1066800" y="1170296"/>
          <a:ext cx="1079500" cy="838200"/>
        </p:xfrm>
        <a:graphic>
          <a:graphicData uri="http://schemas.openxmlformats.org/presentationml/2006/ole">
            <mc:AlternateContent xmlns:mc="http://schemas.openxmlformats.org/markup-compatibility/2006">
              <mc:Choice xmlns:v="urn:schemas-microsoft-com:vml" Requires="v">
                <p:oleObj spid="_x0000_s5152" name="Equation" r:id="rId3" imgW="1079500" imgH="838200" progId="Equation.DSMT4">
                  <p:embed/>
                </p:oleObj>
              </mc:Choice>
              <mc:Fallback>
                <p:oleObj name="Equation" r:id="rId3" imgW="1079500" imgH="83820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170296"/>
                        <a:ext cx="1079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990600" y="2772768"/>
          <a:ext cx="5613400" cy="431800"/>
        </p:xfrm>
        <a:graphic>
          <a:graphicData uri="http://schemas.openxmlformats.org/presentationml/2006/ole">
            <mc:AlternateContent xmlns:mc="http://schemas.openxmlformats.org/markup-compatibility/2006">
              <mc:Choice xmlns:v="urn:schemas-microsoft-com:vml" Requires="v">
                <p:oleObj spid="_x0000_s5153" name="Equation" r:id="rId5" imgW="5613400" imgH="431800" progId="Equation.DSMT4">
                  <p:embed/>
                </p:oleObj>
              </mc:Choice>
              <mc:Fallback>
                <p:oleObj name="Equation" r:id="rId5" imgW="5613400" imgH="4318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772768"/>
                        <a:ext cx="5613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705428" y="3382736"/>
          <a:ext cx="1257300" cy="393700"/>
        </p:xfrm>
        <a:graphic>
          <a:graphicData uri="http://schemas.openxmlformats.org/presentationml/2006/ole">
            <mc:AlternateContent xmlns:mc="http://schemas.openxmlformats.org/markup-compatibility/2006">
              <mc:Choice xmlns:v="urn:schemas-microsoft-com:vml" Requires="v">
                <p:oleObj spid="_x0000_s5154" name="Equation" r:id="rId7" imgW="1256755" imgH="393529" progId="Equation.DSMT4">
                  <p:embed/>
                </p:oleObj>
              </mc:Choice>
              <mc:Fallback>
                <p:oleObj name="Equation" r:id="rId7" imgW="1256755" imgH="393529"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5428" y="3382736"/>
                        <a:ext cx="1257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309258" y="3497036"/>
          <a:ext cx="2032000" cy="279400"/>
        </p:xfrm>
        <a:graphic>
          <a:graphicData uri="http://schemas.openxmlformats.org/presentationml/2006/ole">
            <mc:AlternateContent xmlns:mc="http://schemas.openxmlformats.org/markup-compatibility/2006">
              <mc:Choice xmlns:v="urn:schemas-microsoft-com:vml" Requires="v">
                <p:oleObj spid="_x0000_s5155" name="Equation" r:id="rId9" imgW="2032000" imgH="279400" progId="Equation.DSMT4">
                  <p:embed/>
                </p:oleObj>
              </mc:Choice>
              <mc:Fallback>
                <p:oleObj name="Equation" r:id="rId9" imgW="2032000" imgH="2794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9258" y="3497036"/>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3693319"/>
          </a:xfrm>
          <a:prstGeom prst="rect">
            <a:avLst/>
          </a:prstGeom>
          <a:noFill/>
          <a:ln w="28575">
            <a:solidFill>
              <a:srgbClr val="FF0000"/>
            </a:solidFill>
          </a:ln>
        </p:spPr>
        <p:txBody>
          <a:bodyPr>
            <a:spAutoFit/>
          </a:bodyPr>
          <a:lstStyle/>
          <a:p>
            <a:pPr algn="ctr"/>
            <a:r>
              <a:rPr lang="en-US" sz="2800" b="1" dirty="0">
                <a:solidFill>
                  <a:srgbClr val="000000"/>
                </a:solidFill>
              </a:rPr>
              <a:t>Attention! </a:t>
            </a:r>
          </a:p>
          <a:p>
            <a:r>
              <a:rPr lang="en-US" sz="2800" b="1" dirty="0">
                <a:solidFill>
                  <a:srgbClr val="000000"/>
                </a:solidFill>
              </a:rPr>
              <a:t>When the Numerator is 0 </a:t>
            </a:r>
          </a:p>
          <a:p>
            <a:pPr>
              <a:spcBef>
                <a:spcPts val="1200"/>
              </a:spcBef>
            </a:pPr>
            <a:r>
              <a:rPr lang="en-US" sz="2800" b="1" dirty="0">
                <a:solidFill>
                  <a:srgbClr val="C00000"/>
                </a:solidFill>
              </a:rPr>
              <a:t>If the numerator of a rational expression has a value of 0 and the denominator is not 0 for that value of the variable, then the expression is defined and has a value of 0.</a:t>
            </a:r>
            <a:r>
              <a:rPr lang="en-US" sz="2800" b="1" dirty="0">
                <a:solidFill>
                  <a:srgbClr val="000000"/>
                </a:solidFill>
              </a:rPr>
              <a:t>  </a:t>
            </a: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Rational Expressions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662</Words>
  <Application>Microsoft Office PowerPoint</Application>
  <PresentationFormat>On-screen Show (4:3)</PresentationFormat>
  <Paragraphs>93</Paragraphs>
  <Slides>20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6" baseType="lpstr">
      <vt:lpstr>Arial</vt:lpstr>
      <vt:lpstr>Calibri</vt:lpstr>
      <vt:lpstr>Courier New</vt:lpstr>
      <vt:lpstr>Symbol</vt:lpstr>
      <vt:lpstr>Office Theme</vt:lpstr>
      <vt:lpstr>Equation</vt:lpstr>
      <vt:lpstr>Section 12.1</vt:lpstr>
      <vt:lpstr>Objectives</vt:lpstr>
      <vt:lpstr>Introduction to Rational Expressions</vt:lpstr>
      <vt:lpstr>Introduction to Rational Expressions</vt:lpstr>
      <vt:lpstr>Example 1: Finding Restrictions on the Variable</vt:lpstr>
      <vt:lpstr>Example 1: Finding Restrictions on  the Variable (cont.)</vt:lpstr>
      <vt:lpstr>Example 1: Finding Restrictions on  the Variable (cont.)</vt:lpstr>
      <vt:lpstr>Example 1: Finding Restrictions on  the Variable (cont.)</vt:lpstr>
      <vt:lpstr>Rational Expressions</vt:lpstr>
      <vt:lpstr>Example 2: Evaluating Rational Expressions </vt:lpstr>
      <vt:lpstr>Example 2: Evaluating Rational Expressions (cont.) </vt:lpstr>
      <vt:lpstr>Summary of Arithmetic Rules for Rational Numbers (or Fractions)</vt:lpstr>
      <vt:lpstr>Summary of Arithmetic Rules for Rational Numbers (or Fractions)</vt:lpstr>
      <vt:lpstr>The Fundamental Principle of Rational Expressions</vt:lpstr>
      <vt:lpstr>Example 3: Reducing Rational Expressions</vt:lpstr>
      <vt:lpstr>Example 3: Reducing Rational Expressions (cont.)</vt:lpstr>
      <vt:lpstr>Example 3: Reducing Rational Expressions (cont.)</vt:lpstr>
      <vt:lpstr>Example 3: Reducing Rational Expressions (cont.)</vt:lpstr>
      <vt:lpstr>Reducing (or Simplifying) Rational Expressions</vt:lpstr>
      <vt:lpstr>Common Error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145</cp:revision>
  <dcterms:created xsi:type="dcterms:W3CDTF">2013-04-26T14:43:13Z</dcterms:created>
  <dcterms:modified xsi:type="dcterms:W3CDTF">2018-07-05T17:42:43Z</dcterms:modified>
</cp:coreProperties>
</file>