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5" r:id="rId12"/>
    <p:sldId id="267" r:id="rId13"/>
    <p:sldId id="268" r:id="rId14"/>
    <p:sldId id="269" r:id="rId15"/>
    <p:sldId id="276" r:id="rId16"/>
    <p:sldId id="277" r:id="rId17"/>
    <p:sldId id="270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0000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8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4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Relationship Id="rId1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39.png"/><Relationship Id="rId4" Type="http://schemas.openxmlformats.org/officeDocument/2006/relationships/image" Target="../media/image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oleObject" Target="../embeddings/oleObject39.bin"/><Relationship Id="rId7" Type="http://schemas.openxmlformats.org/officeDocument/2006/relationships/image" Target="../media/image43.png"/><Relationship Id="rId12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1.wmf"/><Relationship Id="rId11" Type="http://schemas.openxmlformats.org/officeDocument/2006/relationships/image" Target="../media/image45.png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4.png"/><Relationship Id="rId4" Type="http://schemas.openxmlformats.org/officeDocument/2006/relationships/image" Target="../media/image40.wmf"/><Relationship Id="rId9" Type="http://schemas.openxmlformats.org/officeDocument/2006/relationships/image" Target="../media/image42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6.png"/><Relationship Id="rId3" Type="http://schemas.openxmlformats.org/officeDocument/2006/relationships/oleObject" Target="../embeddings/oleObject42.bin"/><Relationship Id="rId7" Type="http://schemas.openxmlformats.org/officeDocument/2006/relationships/image" Target="../media/image51.png"/><Relationship Id="rId12" Type="http://schemas.openxmlformats.org/officeDocument/2006/relationships/image" Target="../media/image5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0.png"/><Relationship Id="rId11" Type="http://schemas.openxmlformats.org/officeDocument/2006/relationships/image" Target="../media/image52.png"/><Relationship Id="rId5" Type="http://schemas.openxmlformats.org/officeDocument/2006/relationships/image" Target="../media/image49.png"/><Relationship Id="rId10" Type="http://schemas.openxmlformats.org/officeDocument/2006/relationships/image" Target="../media/image45.png"/><Relationship Id="rId4" Type="http://schemas.openxmlformats.org/officeDocument/2006/relationships/image" Target="../media/image48.wmf"/><Relationship Id="rId9" Type="http://schemas.openxmlformats.org/officeDocument/2006/relationships/image" Target="../media/image40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45.png"/><Relationship Id="rId3" Type="http://schemas.openxmlformats.org/officeDocument/2006/relationships/oleObject" Target="../embeddings/oleObject44.bin"/><Relationship Id="rId7" Type="http://schemas.openxmlformats.org/officeDocument/2006/relationships/image" Target="../media/image58.png"/><Relationship Id="rId12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6.wmf"/><Relationship Id="rId11" Type="http://schemas.openxmlformats.org/officeDocument/2006/relationships/image" Target="../media/image60.png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57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46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26" Type="http://schemas.openxmlformats.org/officeDocument/2006/relationships/image" Target="../media/image19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29" Type="http://schemas.openxmlformats.org/officeDocument/2006/relationships/oleObject" Target="../embeddings/oleObject20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28" Type="http://schemas.openxmlformats.org/officeDocument/2006/relationships/image" Target="../media/image20.wmf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19.bin"/><Relationship Id="rId30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13.1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>
                <a:solidFill>
                  <a:srgbClr val="1F497D"/>
                </a:solidFill>
              </a:rPr>
              <a:t>Evaluating Radicals</a:t>
            </a: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Evaluating Cube Roots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58800" y="1319213"/>
          <a:ext cx="2641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tion" r:id="rId3" imgW="2641320" imgH="431640" progId="Equation.DSMT4">
                  <p:embed/>
                </p:oleObj>
              </mc:Choice>
              <mc:Fallback>
                <p:oleObj name="Equation" r:id="rId3" imgW="264132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319213"/>
                        <a:ext cx="2641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57784" y="2044700"/>
          <a:ext cx="3695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Equation" r:id="rId5" imgW="3695400" imgH="545760" progId="Equation.DSMT4">
                  <p:embed/>
                </p:oleObj>
              </mc:Choice>
              <mc:Fallback>
                <p:oleObj name="Equation" r:id="rId5" imgW="369540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044700"/>
                        <a:ext cx="3695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557784" y="2824163"/>
          <a:ext cx="3352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Equation" r:id="rId7" imgW="3352680" imgH="1002960" progId="Equation.DSMT4">
                  <p:embed/>
                </p:oleObj>
              </mc:Choice>
              <mc:Fallback>
                <p:oleObj name="Equation" r:id="rId7" imgW="3352680" imgH="1002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824163"/>
                        <a:ext cx="33528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172200" y="1905000"/>
            <a:ext cx="246888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dirty="0">
                <a:solidFill>
                  <a:srgbClr val="008080"/>
                </a:solidFill>
              </a:rPr>
              <a:t>The cube root of a negative number is a real number and is negative. 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314700" y="1308100"/>
          <a:ext cx="101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0" name="Equation" r:id="rId9" imgW="1015920" imgH="444240" progId="Equation.DSMT4">
                  <p:embed/>
                </p:oleObj>
              </mc:Choice>
              <mc:Fallback>
                <p:oleObj name="Equation" r:id="rId9" imgW="101592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308100"/>
                        <a:ext cx="101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343400" y="2070100"/>
          <a:ext cx="180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" name="Equation" r:id="rId11" imgW="1803240" imgH="444240" progId="Equation.DSMT4">
                  <p:embed/>
                </p:oleObj>
              </mc:Choice>
              <mc:Fallback>
                <p:oleObj name="Equation" r:id="rId11" imgW="180324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070100"/>
                        <a:ext cx="180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089400" y="2844800"/>
          <a:ext cx="1308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2" name="Equation" r:id="rId13" imgW="1307880" imgH="939600" progId="Equation.DSMT4">
                  <p:embed/>
                </p:oleObj>
              </mc:Choice>
              <mc:Fallback>
                <p:oleObj name="Equation" r:id="rId13" imgW="1307880" imgH="939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2844800"/>
                        <a:ext cx="1308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280160"/>
            <a:ext cx="8229600" cy="280692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indent="-15875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Attention!</a:t>
            </a:r>
          </a:p>
          <a:p>
            <a:pPr marL="15875" indent="-15875">
              <a:spcBef>
                <a:spcPct val="3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the cube root expression       the number 3 is called 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index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. 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a square root expression such as        the index is understood to be 2 and is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not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written.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Expressions with square roots and cube roots (as well as other roots) are called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radical expressions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Cube Roots</a:t>
            </a:r>
          </a:p>
        </p:txBody>
      </p:sp>
      <p:graphicFrame>
        <p:nvGraphicFramePr>
          <p:cNvPr id="12294" name="Object 30"/>
          <p:cNvGraphicFramePr>
            <a:graphicFrameLocks noChangeAspect="1"/>
          </p:cNvGraphicFramePr>
          <p:nvPr/>
        </p:nvGraphicFramePr>
        <p:xfrm>
          <a:off x="4525654" y="1815152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Equation" r:id="rId3" imgW="482391" imgH="444307" progId="Equation.DSMT4">
                  <p:embed/>
                </p:oleObj>
              </mc:Choice>
              <mc:Fallback>
                <p:oleObj name="Equation" r:id="rId3" imgW="482391" imgH="444307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5654" y="1815152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31"/>
          <p:cNvGraphicFramePr>
            <a:graphicFrameLocks noChangeAspect="1"/>
          </p:cNvGraphicFramePr>
          <p:nvPr/>
        </p:nvGraphicFramePr>
        <p:xfrm>
          <a:off x="7287904" y="2251406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1" name="Equation" r:id="rId5" imgW="469696" imgH="431613" progId="Equation.DSMT4">
                  <p:embed/>
                </p:oleObj>
              </mc:Choice>
              <mc:Fallback>
                <p:oleObj name="Equation" r:id="rId5" imgW="469696" imgH="431613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7904" y="2251406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following radical expressions are evaluated by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a TI-84 Plus graphing calculator. In each example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steps (or keys to press) are shown. The TI-84 Plus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gives answers rounded to nine decimal places. You may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choose (through the            key) to have answers rounded to fewer than nine places.</a:t>
            </a:r>
          </a:p>
        </p:txBody>
      </p:sp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032" y="3219956"/>
            <a:ext cx="80053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Press                to get the square root symbol 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2: </a:t>
            </a:r>
            <a:r>
              <a:rPr lang="en-US" dirty="0">
                <a:solidFill>
                  <a:schemeClr val="tx1"/>
                </a:solidFill>
              </a:rPr>
              <a:t>Enter            and the right-hand parenthesis      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 </a:t>
            </a:r>
            <a:r>
              <a:rPr lang="en-US" i="0" dirty="0">
                <a:solidFill>
                  <a:schemeClr val="tx1"/>
                </a:solidFill>
              </a:rPr>
              <a:t>When       the symbol appears, it will appear with a left-hand parenthesis. You should press the right-hand parenthesis to close the square root operation.)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3: </a:t>
            </a:r>
            <a:r>
              <a:rPr lang="en-US" dirty="0">
                <a:solidFill>
                  <a:schemeClr val="tx1"/>
                </a:solidFill>
              </a:rPr>
              <a:t>Press             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8128000" y="2476500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3" imgW="520560" imgH="419040" progId="Equation.DSMT4">
                  <p:embed/>
                </p:oleObj>
              </mc:Choice>
              <mc:Fallback>
                <p:oleObj name="Equation" r:id="rId3" imgW="52056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0" y="2476500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000940" y="1279216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5" imgW="634725" imgH="444307" progId="Equation.DSMT4">
                  <p:embed/>
                </p:oleObj>
              </mc:Choice>
              <mc:Fallback>
                <p:oleObj name="Equation" r:id="rId5" imgW="634725" imgH="444307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940" y="1279216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0048" y="2506509"/>
            <a:ext cx="113237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533650" y="373380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8" imgW="444240" imgH="419040" progId="Equation.DSMT4">
                  <p:embed/>
                </p:oleObj>
              </mc:Choice>
              <mc:Fallback>
                <p:oleObj name="Equation" r:id="rId8" imgW="44424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373380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98416" y="3156568"/>
            <a:ext cx="80467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918312" y="3156568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62048" y="5273984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display will appear as follows: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2534" y="1981200"/>
            <a:ext cx="331893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r>
              <a:rPr lang="en-US" b="1" dirty="0"/>
              <a:t>Step 1: </a:t>
            </a:r>
            <a:r>
              <a:rPr lang="en-US" dirty="0"/>
              <a:t>Press 		. (</a:t>
            </a:r>
            <a:r>
              <a:rPr lang="en-US" b="1" dirty="0"/>
              <a:t>Note:</a:t>
            </a:r>
            <a:r>
              <a:rPr lang="en-US" dirty="0"/>
              <a:t> The      followed by  	       indicates the cube root to the calculator. That is, the 3 takes the place of </a:t>
            </a:r>
            <a:r>
              <a:rPr lang="en-US" i="1" dirty="0"/>
              <a:t>x</a:t>
            </a:r>
            <a:r>
              <a:rPr lang="en-US" dirty="0"/>
              <a:t> in the expression        ) </a:t>
            </a:r>
          </a:p>
          <a:p>
            <a:r>
              <a:rPr lang="en-US" b="1" dirty="0"/>
              <a:t>Step 2:  </a:t>
            </a:r>
            <a:r>
              <a:rPr lang="en-US" dirty="0"/>
              <a:t>Enter the left-hand parenthesis     , then 	       </a:t>
            </a:r>
            <a:br>
              <a:rPr lang="en-US" dirty="0"/>
            </a:br>
            <a:r>
              <a:rPr lang="en-US" dirty="0"/>
              <a:t>	    , and then finally the right hand parenthesis     .</a:t>
            </a:r>
            <a:endParaRPr lang="en-US" b="1" dirty="0"/>
          </a:p>
          <a:p>
            <a:r>
              <a:rPr lang="en-US" b="1" dirty="0"/>
              <a:t>Step 3: </a:t>
            </a:r>
            <a:r>
              <a:rPr lang="en-US" dirty="0"/>
              <a:t>Press             .</a:t>
            </a:r>
            <a:endParaRPr lang="en-US" b="1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935038" y="1298575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8" name="Equation" r:id="rId3" imgW="825480" imgH="444240" progId="Equation.DSMT4">
                  <p:embed/>
                </p:oleObj>
              </mc:Choice>
              <mc:Fallback>
                <p:oleObj name="Equation" r:id="rId3" imgW="8254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038" y="1298575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38400" y="2362200"/>
            <a:ext cx="169612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85279" y="2362200"/>
            <a:ext cx="35837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0550" y="2819400"/>
            <a:ext cx="131486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2776" name="Object 8"/>
          <p:cNvGraphicFramePr>
            <a:graphicFrameLocks noChangeAspect="1"/>
          </p:cNvGraphicFramePr>
          <p:nvPr/>
        </p:nvGraphicFramePr>
        <p:xfrm>
          <a:off x="7156450" y="3190875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9" name="Equation" r:id="rId8" imgW="520560" imgH="419040" progId="Equation.DSMT4">
                  <p:embed/>
                </p:oleObj>
              </mc:Choice>
              <mc:Fallback>
                <p:oleObj name="Equation" r:id="rId8" imgW="52056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6450" y="3190875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125752" y="4182908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7" name="Picture 9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240308" y="3733800"/>
            <a:ext cx="39346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9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17216" y="4191000"/>
            <a:ext cx="124248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2232" y="4680568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1078" y="1981200"/>
            <a:ext cx="3321844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378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              </a:t>
            </a:r>
            <a:r>
              <a:rPr lang="en-US" sz="2000" b="1" i="0" dirty="0">
                <a:solidFill>
                  <a:srgbClr val="008080"/>
                </a:solidFill>
              </a:rPr>
              <a:t>Note: </a:t>
            </a:r>
            <a:r>
              <a:rPr lang="en-US" sz="2000" i="0" dirty="0">
                <a:solidFill>
                  <a:srgbClr val="008080"/>
                </a:solidFill>
              </a:rPr>
              <a:t>This expression represents 3 times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r>
              <a:rPr lang="en-US" b="1" dirty="0"/>
              <a:t>Step 1: </a:t>
            </a:r>
            <a:r>
              <a:rPr lang="en-US" dirty="0"/>
              <a:t>Enter     . </a:t>
            </a:r>
          </a:p>
          <a:p>
            <a:r>
              <a:rPr lang="en-US" b="1" dirty="0"/>
              <a:t>Step 2: </a:t>
            </a:r>
            <a:r>
              <a:rPr lang="en-US" dirty="0"/>
              <a:t>Press              . (This gives the        symbol.) </a:t>
            </a:r>
          </a:p>
          <a:p>
            <a:r>
              <a:rPr lang="en-US" b="1" dirty="0"/>
              <a:t>Step 3: </a:t>
            </a:r>
            <a:r>
              <a:rPr lang="en-US" dirty="0"/>
              <a:t>Enter           and the right-hand parenthesis      .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. </a:t>
            </a:r>
          </a:p>
        </p:txBody>
      </p:sp>
      <p:graphicFrame>
        <p:nvGraphicFramePr>
          <p:cNvPr id="17412" name="Object 8"/>
          <p:cNvGraphicFramePr>
            <a:graphicFrameLocks noChangeAspect="1"/>
          </p:cNvGraphicFramePr>
          <p:nvPr/>
        </p:nvGraphicFramePr>
        <p:xfrm>
          <a:off x="1022350" y="1283824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3" imgW="812520" imgH="444240" progId="Equation.DSMT4">
                  <p:embed/>
                </p:oleObj>
              </mc:Choice>
              <mc:Fallback>
                <p:oleObj name="Equation" r:id="rId3" imgW="8125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1283824"/>
                        <a:ext cx="812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527058"/>
              </p:ext>
            </p:extLst>
          </p:nvPr>
        </p:nvGraphicFramePr>
        <p:xfrm>
          <a:off x="6845300" y="1400792"/>
          <a:ext cx="469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Equation" r:id="rId5" imgW="469696" imgH="317362" progId="Equation.DSMT4">
                  <p:embed/>
                </p:oleObj>
              </mc:Choice>
              <mc:Fallback>
                <p:oleObj name="Equation" r:id="rId5" imgW="469696" imgH="317362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300" y="1400792"/>
                        <a:ext cx="469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84120" y="2514600"/>
            <a:ext cx="34783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21367" y="3048000"/>
            <a:ext cx="1129553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5810250" y="2981325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Equation" r:id="rId9" imgW="520560" imgH="419040" progId="Equation.DSMT4">
                  <p:embed/>
                </p:oleObj>
              </mc:Choice>
              <mc:Fallback>
                <p:oleObj name="Equation" r:id="rId9" imgW="520560" imgH="419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2981325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466639" y="3543300"/>
            <a:ext cx="77186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57450" y="4038600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839075" y="3520440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9511" y="1905000"/>
            <a:ext cx="330497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Evaluate square roots. 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Evaluate cube roots.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a calculator to evaluate square and cube roots.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23987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sign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under the radical sign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radicand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complete expression, such as   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Radical Terminology </a:t>
            </a:r>
          </a:p>
        </p:txBody>
      </p:sp>
      <p:graphicFrame>
        <p:nvGraphicFramePr>
          <p:cNvPr id="6147" name="Object 45"/>
          <p:cNvGraphicFramePr>
            <a:graphicFrameLocks noChangeAspect="1"/>
          </p:cNvGraphicFramePr>
          <p:nvPr/>
        </p:nvGraphicFramePr>
        <p:xfrm>
          <a:off x="3276600" y="1790700"/>
          <a:ext cx="9144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3" imgW="451655" imgH="774266" progId="Equation.DSMT4">
                  <p:embed/>
                </p:oleObj>
              </mc:Choice>
              <mc:Fallback>
                <p:oleObj name="Equation" r:id="rId3" imgW="451655" imgH="77426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48"/>
          <p:cNvGraphicFramePr>
            <a:graphicFrameLocks noChangeAspect="1"/>
          </p:cNvGraphicFramePr>
          <p:nvPr/>
        </p:nvGraphicFramePr>
        <p:xfrm>
          <a:off x="2298700" y="1932296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5" imgW="444307" imgH="418918" progId="Equation.DSMT4">
                  <p:embed/>
                </p:oleObj>
              </mc:Choice>
              <mc:Fallback>
                <p:oleObj name="Equation" r:id="rId5" imgW="444307" imgH="418918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1932296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49"/>
          <p:cNvGraphicFramePr>
            <a:graphicFrameLocks noChangeAspect="1"/>
          </p:cNvGraphicFramePr>
          <p:nvPr/>
        </p:nvGraphicFramePr>
        <p:xfrm>
          <a:off x="5391150" y="3651250"/>
          <a:ext cx="73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7" imgW="736560" imgH="457200" progId="Equation.DSMT4">
                  <p:embed/>
                </p:oleObj>
              </mc:Choice>
              <mc:Fallback>
                <p:oleObj name="Equation" r:id="rId7" imgW="73656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3651250"/>
                        <a:ext cx="736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 algn="just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nonnegative real number, then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principal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negative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Square Root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1"/>
          <p:cNvGraphicFramePr>
            <a:graphicFrameLocks noChangeAspect="1"/>
          </p:cNvGraphicFramePr>
          <p:nvPr/>
        </p:nvGraphicFramePr>
        <p:xfrm>
          <a:off x="1676400" y="2555544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" imgW="469696" imgH="431613" progId="Equation.DSMT4">
                  <p:embed/>
                </p:oleObj>
              </mc:Choice>
              <mc:Fallback>
                <p:oleObj name="Equation" r:id="rId3" imgW="469696" imgH="43161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55544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42"/>
          <p:cNvGraphicFramePr>
            <a:graphicFrameLocks noChangeAspect="1"/>
          </p:cNvGraphicFramePr>
          <p:nvPr/>
        </p:nvGraphicFramePr>
        <p:xfrm>
          <a:off x="1476375" y="3833482"/>
          <a:ext cx="685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5" imgW="685800" imgH="431800" progId="Equation.DSMT4">
                  <p:embed/>
                </p:oleObj>
              </mc:Choice>
              <mc:Fallback>
                <p:oleObj name="Equation" r:id="rId5" imgW="685800" imgH="431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833482"/>
                        <a:ext cx="6858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17503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Square roots of negative numbers are not real </a:t>
            </a:r>
          </a:p>
          <a:p>
            <a:pPr marL="15875" indent="-15875"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numbers.  For example,          is not a real number.  There is no real number whose square is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4.  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Perfect Squares and Square Roots</a:t>
            </a:r>
          </a:p>
        </p:txBody>
      </p:sp>
      <p:graphicFrame>
        <p:nvGraphicFramePr>
          <p:cNvPr id="8196" name="Object 14"/>
          <p:cNvGraphicFramePr>
            <a:graphicFrameLocks noChangeAspect="1"/>
          </p:cNvGraphicFramePr>
          <p:nvPr/>
        </p:nvGraphicFramePr>
        <p:xfrm>
          <a:off x="3975100" y="2460008"/>
          <a:ext cx="673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672808" imgH="418918" progId="Equation.DSMT4">
                  <p:embed/>
                </p:oleObj>
              </mc:Choice>
              <mc:Fallback>
                <p:oleObj name="Equation" r:id="rId3" imgW="672808" imgH="418918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2460008"/>
                        <a:ext cx="6731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Evaluating Square Roots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Because  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	we have</a:t>
            </a:r>
          </a:p>
          <a:p>
            <a:pPr marL="514350" indent="-514350"/>
            <a:r>
              <a:rPr lang="en-US" i="0" dirty="0">
                <a:solidFill>
                  <a:schemeClr val="tx1"/>
                </a:solidFill>
              </a:rPr>
              <a:t>	and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/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224" name="Object 22"/>
          <p:cNvGraphicFramePr>
            <a:graphicFrameLocks noChangeAspect="1"/>
          </p:cNvGraphicFramePr>
          <p:nvPr/>
        </p:nvGraphicFramePr>
        <p:xfrm>
          <a:off x="3276600" y="1535113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535113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23"/>
          <p:cNvGraphicFramePr>
            <a:graphicFrameLocks noChangeAspect="1"/>
          </p:cNvGraphicFramePr>
          <p:nvPr/>
        </p:nvGraphicFramePr>
        <p:xfrm>
          <a:off x="533400" y="3024188"/>
          <a:ext cx="3200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" name="Equation" r:id="rId5" imgW="3200400" imgH="431640" progId="Equation.DSMT4">
                  <p:embed/>
                </p:oleObj>
              </mc:Choice>
              <mc:Fallback>
                <p:oleObj name="Equation" r:id="rId5" imgW="3200400" imgH="4316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24188"/>
                        <a:ext cx="3200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24"/>
          <p:cNvGraphicFramePr>
            <a:graphicFrameLocks noChangeAspect="1"/>
          </p:cNvGraphicFramePr>
          <p:nvPr/>
        </p:nvGraphicFramePr>
        <p:xfrm>
          <a:off x="525011" y="4224117"/>
          <a:ext cx="2679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" name="Equation" r:id="rId7" imgW="2679480" imgH="431640" progId="Equation.DSMT4">
                  <p:embed/>
                </p:oleObj>
              </mc:Choice>
              <mc:Fallback>
                <p:oleObj name="Equation" r:id="rId7" imgW="2679480" imgH="4316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224117"/>
                        <a:ext cx="2679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25"/>
          <p:cNvGraphicFramePr>
            <a:graphicFrameLocks noChangeAspect="1"/>
          </p:cNvGraphicFramePr>
          <p:nvPr/>
        </p:nvGraphicFramePr>
        <p:xfrm>
          <a:off x="525011" y="4965700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0" name="Equation" r:id="rId9" imgW="1333440" imgH="444240" progId="Equation.DSMT4">
                  <p:embed/>
                </p:oleObj>
              </mc:Choice>
              <mc:Fallback>
                <p:oleObj name="Equation" r:id="rId9" imgW="1333440" imgH="4442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965700"/>
                        <a:ext cx="1333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3683000" y="3004168"/>
          <a:ext cx="270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" name="Equation" r:id="rId11" imgW="2705100" imgH="444500" progId="Equation.DSMT4">
                  <p:embed/>
                </p:oleObj>
              </mc:Choice>
              <mc:Fallback>
                <p:oleObj name="Equation" r:id="rId11" imgW="2705100" imgH="4445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004168"/>
                        <a:ext cx="2705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6464300" y="3118468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" name="Equation" r:id="rId13" imgW="558558" imgH="304668" progId="Equation.DSMT4">
                  <p:embed/>
                </p:oleObj>
              </mc:Choice>
              <mc:Fallback>
                <p:oleObj name="Equation" r:id="rId13" imgW="558558" imgH="304668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3118468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1092200" y="3532848"/>
          <a:ext cx="195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3" name="Equation" r:id="rId15" imgW="1954951" imgH="444307" progId="Equation.DSMT4">
                  <p:embed/>
                </p:oleObj>
              </mc:Choice>
              <mc:Fallback>
                <p:oleObj name="Equation" r:id="rId15" imgW="1954951" imgH="44430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532848"/>
                        <a:ext cx="195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/>
        </p:nvGraphicFramePr>
        <p:xfrm>
          <a:off x="3352800" y="4169678"/>
          <a:ext cx="1168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4" name="Equation" r:id="rId17" imgW="1167893" imgH="495085" progId="Equation.DSMT4">
                  <p:embed/>
                </p:oleObj>
              </mc:Choice>
              <mc:Fallback>
                <p:oleObj name="Equation" r:id="rId17" imgW="1167893" imgH="495085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169678"/>
                        <a:ext cx="1168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1988995" y="5067300"/>
          <a:ext cx="3009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5" name="Equation" r:id="rId19" imgW="3009600" imgH="304560" progId="Equation.DSMT4">
                  <p:embed/>
                </p:oleObj>
              </mc:Choice>
              <mc:Fallback>
                <p:oleObj name="Equation" r:id="rId19" imgW="3009600" imgH="3045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8995" y="5067300"/>
                        <a:ext cx="3009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0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731166"/>
              </p:ext>
            </p:extLst>
          </p:nvPr>
        </p:nvGraphicFramePr>
        <p:xfrm>
          <a:off x="2682875" y="1327150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" name="Equation" r:id="rId21" imgW="990360" imgH="380880" progId="Equation.DSMT4">
                  <p:embed/>
                </p:oleObj>
              </mc:Choice>
              <mc:Fallback>
                <p:oleObj name="Equation" r:id="rId21" imgW="990360" imgH="3808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75" y="1327150"/>
                        <a:ext cx="990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1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518642"/>
              </p:ext>
            </p:extLst>
          </p:nvPr>
        </p:nvGraphicFramePr>
        <p:xfrm>
          <a:off x="2387600" y="1793060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7" name="Equation" r:id="rId23" imgW="1117440" imgH="444240" progId="Equation.DSMT4">
                  <p:embed/>
                </p:oleObj>
              </mc:Choice>
              <mc:Fallback>
                <p:oleObj name="Equation" r:id="rId23" imgW="1117440" imgH="44424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1793060"/>
                        <a:ext cx="1117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2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493221"/>
              </p:ext>
            </p:extLst>
          </p:nvPr>
        </p:nvGraphicFramePr>
        <p:xfrm>
          <a:off x="2178668" y="2325688"/>
          <a:ext cx="162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" name="Equation" r:id="rId25" imgW="1625400" imgH="444240" progId="Equation.DSMT4">
                  <p:embed/>
                </p:oleObj>
              </mc:Choice>
              <mc:Fallback>
                <p:oleObj name="Equation" r:id="rId25" imgW="1625400" imgH="4442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668" y="2325688"/>
                        <a:ext cx="1625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4" name="Object 38"/>
          <p:cNvGraphicFramePr>
            <a:graphicFrameLocks noChangeAspect="1"/>
          </p:cNvGraphicFramePr>
          <p:nvPr/>
        </p:nvGraphicFramePr>
        <p:xfrm>
          <a:off x="4394200" y="1954676"/>
          <a:ext cx="314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9" name="Equation" r:id="rId27" imgW="3149280" imgH="279360" progId="Equation.DSMT4">
                  <p:embed/>
                </p:oleObj>
              </mc:Choice>
              <mc:Fallback>
                <p:oleObj name="Equation" r:id="rId27" imgW="3149280" imgH="2793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54676"/>
                        <a:ext cx="314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5" name="Object 39"/>
          <p:cNvGraphicFramePr>
            <a:graphicFrameLocks noChangeAspect="1"/>
          </p:cNvGraphicFramePr>
          <p:nvPr/>
        </p:nvGraphicFramePr>
        <p:xfrm>
          <a:off x="4406900" y="2470768"/>
          <a:ext cx="3136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0" name="Equation" r:id="rId29" imgW="3136680" imgH="279360" progId="Equation.DSMT4">
                  <p:embed/>
                </p:oleObj>
              </mc:Choice>
              <mc:Fallback>
                <p:oleObj name="Equation" r:id="rId29" imgW="3136680" imgH="2793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2470768"/>
                        <a:ext cx="3136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Evaluating Square Roots</a:t>
            </a:r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39750" y="1447800"/>
          <a:ext cx="33147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3" imgW="3314520" imgH="1002960" progId="Equation.DSMT4">
                  <p:embed/>
                </p:oleObj>
              </mc:Choice>
              <mc:Fallback>
                <p:oleObj name="Equation" r:id="rId3" imgW="3314520" imgH="1002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447800"/>
                        <a:ext cx="33147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57784" y="2960688"/>
          <a:ext cx="1981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5" imgW="1981080" imgH="444240" progId="Equation.DSMT4">
                  <p:embed/>
                </p:oleObj>
              </mc:Choice>
              <mc:Fallback>
                <p:oleObj name="Equation" r:id="rId5" imgW="19810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960688"/>
                        <a:ext cx="1981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886200" y="1473200"/>
          <a:ext cx="3352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7" imgW="3352800" imgH="939800" progId="Equation.DSMT4">
                  <p:embed/>
                </p:oleObj>
              </mc:Choice>
              <mc:Fallback>
                <p:oleObj name="Equation" r:id="rId7" imgW="3352800" imgH="93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473200"/>
                        <a:ext cx="3352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590800" y="2946400"/>
          <a:ext cx="4673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9" imgW="4673600" imgH="546100" progId="Equation.DSMT4">
                  <p:embed/>
                </p:oleObj>
              </mc:Choice>
              <mc:Fallback>
                <p:oleObj name="Equation" r:id="rId9" imgW="4673600" imgH="5461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946400"/>
                        <a:ext cx="4673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Estimating Square Roots</a:t>
            </a:r>
          </a:p>
        </p:txBody>
      </p:sp>
      <p:sp>
        <p:nvSpPr>
          <p:cNvPr id="11267" name="Rectangle 6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calculator will give                          rounded to the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nearest ten-thousandth. Check that this is a reasonable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estimate.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</a:t>
            </a:r>
            <a:r>
              <a:rPr lang="en-US" i="0" dirty="0">
                <a:solidFill>
                  <a:srgbClr val="000087"/>
                </a:solidFill>
              </a:rPr>
              <a:t>25 &lt; 30 &lt; 36</a:t>
            </a:r>
            <a:r>
              <a:rPr lang="en-US" i="0" dirty="0">
                <a:solidFill>
                  <a:schemeClr val="tx1"/>
                </a:solidFill>
              </a:rPr>
              <a:t>, we have                                and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 The approximation 5.4772 is between 5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6 and is reasonable.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Another approach is to square as follows: </a:t>
            </a:r>
          </a:p>
        </p:txBody>
      </p:sp>
      <p:graphicFrame>
        <p:nvGraphicFramePr>
          <p:cNvPr id="11268" name="Object 16"/>
          <p:cNvGraphicFramePr>
            <a:graphicFrameLocks noChangeAspect="1"/>
          </p:cNvGraphicFramePr>
          <p:nvPr/>
        </p:nvGraphicFramePr>
        <p:xfrm>
          <a:off x="3543300" y="1268104"/>
          <a:ext cx="1981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3" imgW="1981200" imgH="431800" progId="Equation.DSMT4">
                  <p:embed/>
                </p:oleObj>
              </mc:Choice>
              <mc:Fallback>
                <p:oleObj name="Equation" r:id="rId3" imgW="1981200" imgH="431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268104"/>
                        <a:ext cx="19812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578473"/>
              </p:ext>
            </p:extLst>
          </p:nvPr>
        </p:nvGraphicFramePr>
        <p:xfrm>
          <a:off x="4991100" y="3335338"/>
          <a:ext cx="247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5" imgW="2476500" imgH="444500" progId="Equation.DSMT4">
                  <p:embed/>
                </p:oleObj>
              </mc:Choice>
              <mc:Fallback>
                <p:oleObj name="Equation" r:id="rId5" imgW="2476500" imgH="4445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335338"/>
                        <a:ext cx="2476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8"/>
          <p:cNvGraphicFramePr>
            <a:graphicFrameLocks noChangeAspect="1"/>
          </p:cNvGraphicFramePr>
          <p:nvPr/>
        </p:nvGraphicFramePr>
        <p:xfrm>
          <a:off x="561975" y="3827154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7" imgW="1663700" imgH="444500" progId="Equation.DSMT4">
                  <p:embed/>
                </p:oleObj>
              </mc:Choice>
              <mc:Fallback>
                <p:oleObj name="Equation" r:id="rId7" imgW="1663700" imgH="4445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3827154"/>
                        <a:ext cx="1663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19"/>
          <p:cNvGraphicFramePr>
            <a:graphicFrameLocks noChangeAspect="1"/>
          </p:cNvGraphicFramePr>
          <p:nvPr/>
        </p:nvGraphicFramePr>
        <p:xfrm>
          <a:off x="1289050" y="5407025"/>
          <a:ext cx="6515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9" imgW="6514920" imgH="545760" progId="Equation.DSMT4">
                  <p:embed/>
                </p:oleObj>
              </mc:Choice>
              <mc:Fallback>
                <p:oleObj name="Equation" r:id="rId9" imgW="651492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5407025"/>
                        <a:ext cx="65151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Cube Root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0491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>
              <a:spcBef>
                <a:spcPct val="35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real number, then        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cube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graphicFrame>
        <p:nvGraphicFramePr>
          <p:cNvPr id="12292" name="Object 28"/>
          <p:cNvGraphicFramePr>
            <a:graphicFrameLocks noChangeAspect="1"/>
          </p:cNvGraphicFramePr>
          <p:nvPr/>
        </p:nvGraphicFramePr>
        <p:xfrm>
          <a:off x="4267200" y="1864056"/>
          <a:ext cx="495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3" imgW="495085" imgH="444307" progId="Equation.DSMT4">
                  <p:embed/>
                </p:oleObj>
              </mc:Choice>
              <mc:Fallback>
                <p:oleObj name="Equation" r:id="rId3" imgW="495085" imgH="444307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864056"/>
                        <a:ext cx="495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453</Words>
  <Application>Microsoft Office PowerPoint</Application>
  <PresentationFormat>On-screen Show (4:3)</PresentationFormat>
  <Paragraphs>78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Courier New</vt:lpstr>
      <vt:lpstr>Symbol</vt:lpstr>
      <vt:lpstr>Office Theme</vt:lpstr>
      <vt:lpstr>Equation</vt:lpstr>
      <vt:lpstr>Section 13.1</vt:lpstr>
      <vt:lpstr>Objectives</vt:lpstr>
      <vt:lpstr>Radical Terminology </vt:lpstr>
      <vt:lpstr>Square Root </vt:lpstr>
      <vt:lpstr>Perfect Squares and Square Roots</vt:lpstr>
      <vt:lpstr>Example 1: Evaluating Square Roots</vt:lpstr>
      <vt:lpstr>Example 2: Evaluating Square Roots</vt:lpstr>
      <vt:lpstr>Example 3: Estimating Square Roots</vt:lpstr>
      <vt:lpstr>Cube Root</vt:lpstr>
      <vt:lpstr>Example 4: Evaluating Cube Roots</vt:lpstr>
      <vt:lpstr>Cube Roots</vt:lpstr>
      <vt:lpstr>Example 5: Evaluating Radical Expressions  with a Calculator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108</cp:revision>
  <dcterms:created xsi:type="dcterms:W3CDTF">2013-04-26T14:43:13Z</dcterms:created>
  <dcterms:modified xsi:type="dcterms:W3CDTF">2018-07-05T17:46:15Z</dcterms:modified>
</cp:coreProperties>
</file>