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9" r:id="rId3"/>
    <p:sldId id="260" r:id="rId4"/>
    <p:sldId id="261" r:id="rId5"/>
    <p:sldId id="262" r:id="rId6"/>
    <p:sldId id="263" r:id="rId7"/>
    <p:sldId id="265" r:id="rId8"/>
    <p:sldId id="266" r:id="rId9"/>
    <p:sldId id="277" r:id="rId10"/>
    <p:sldId id="267" r:id="rId11"/>
    <p:sldId id="278"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1F497D"/>
    <a:srgbClr val="FFFFCC"/>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591" autoAdjust="0"/>
    <p:restoredTop sz="94660"/>
  </p:normalViewPr>
  <p:slideViewPr>
    <p:cSldViewPr>
      <p:cViewPr varScale="1">
        <p:scale>
          <a:sx n="105" d="100"/>
          <a:sy n="105" d="100"/>
        </p:scale>
        <p:origin x="87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6" Type="http://schemas.openxmlformats.org/officeDocument/2006/relationships/image" Target="../media/image53.wmf"/><Relationship Id="rId5" Type="http://schemas.openxmlformats.org/officeDocument/2006/relationships/image" Target="../media/image52.wmf"/><Relationship Id="rId4" Type="http://schemas.openxmlformats.org/officeDocument/2006/relationships/image" Target="../media/image5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18.wmf"/><Relationship Id="rId18" Type="http://schemas.openxmlformats.org/officeDocument/2006/relationships/image" Target="../media/image23.wmf"/><Relationship Id="rId3" Type="http://schemas.openxmlformats.org/officeDocument/2006/relationships/image" Target="../media/image8.wmf"/><Relationship Id="rId7" Type="http://schemas.openxmlformats.org/officeDocument/2006/relationships/image" Target="../media/image12.wmf"/><Relationship Id="rId12" Type="http://schemas.openxmlformats.org/officeDocument/2006/relationships/image" Target="../media/image17.wmf"/><Relationship Id="rId17" Type="http://schemas.openxmlformats.org/officeDocument/2006/relationships/image" Target="../media/image22.wmf"/><Relationship Id="rId2" Type="http://schemas.openxmlformats.org/officeDocument/2006/relationships/image" Target="../media/image7.wmf"/><Relationship Id="rId16" Type="http://schemas.openxmlformats.org/officeDocument/2006/relationships/image" Target="../media/image21.wmf"/><Relationship Id="rId20" Type="http://schemas.openxmlformats.org/officeDocument/2006/relationships/image" Target="../media/image25.wmf"/><Relationship Id="rId1" Type="http://schemas.openxmlformats.org/officeDocument/2006/relationships/image" Target="../media/image6.wmf"/><Relationship Id="rId6" Type="http://schemas.openxmlformats.org/officeDocument/2006/relationships/image" Target="../media/image11.wmf"/><Relationship Id="rId11" Type="http://schemas.openxmlformats.org/officeDocument/2006/relationships/image" Target="../media/image16.wmf"/><Relationship Id="rId5" Type="http://schemas.openxmlformats.org/officeDocument/2006/relationships/image" Target="../media/image10.wmf"/><Relationship Id="rId15" Type="http://schemas.openxmlformats.org/officeDocument/2006/relationships/image" Target="../media/image20.wmf"/><Relationship Id="rId10" Type="http://schemas.openxmlformats.org/officeDocument/2006/relationships/image" Target="../media/image15.wmf"/><Relationship Id="rId19" Type="http://schemas.openxmlformats.org/officeDocument/2006/relationships/image" Target="../media/image24.wmf"/><Relationship Id="rId4" Type="http://schemas.openxmlformats.org/officeDocument/2006/relationships/image" Target="../media/image9.wmf"/><Relationship Id="rId9" Type="http://schemas.openxmlformats.org/officeDocument/2006/relationships/image" Target="../media/image14.wmf"/><Relationship Id="rId1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5" Type="http://schemas.openxmlformats.org/officeDocument/2006/relationships/image" Target="../media/image30.wmf"/><Relationship Id="rId4"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5" Type="http://schemas.openxmlformats.org/officeDocument/2006/relationships/image" Target="../media/image38.wmf"/><Relationship Id="rId4" Type="http://schemas.openxmlformats.org/officeDocument/2006/relationships/image" Target="../media/image3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1940588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76C680-9B36-4A0B-8798-E6F006E76272}" type="datetimeFigureOut">
              <a:rPr lang="en-US" smtClean="0"/>
              <a:pPr/>
              <a:t>7/5/2018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A52B31-A2B9-4F1F-8FB7-7DCA301E6FBC}" type="slidenum">
              <a:rPr lang="en-US" smtClean="0"/>
              <a:pPr/>
              <a:t>‹#›</a:t>
            </a:fld>
            <a:endParaRPr lang="en-US"/>
          </a:p>
        </p:txBody>
      </p:sp>
    </p:spTree>
    <p:extLst>
      <p:ext uri="{BB962C8B-B14F-4D97-AF65-F5344CB8AC3E}">
        <p14:creationId xmlns:p14="http://schemas.microsoft.com/office/powerpoint/2010/main" val="3672949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2.wmf"/><Relationship Id="rId5" Type="http://schemas.openxmlformats.org/officeDocument/2006/relationships/oleObject" Target="../embeddings/oleObject31.bin"/><Relationship Id="rId4" Type="http://schemas.openxmlformats.org/officeDocument/2006/relationships/image" Target="../media/image31.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3.bin"/><Relationship Id="rId7" Type="http://schemas.openxmlformats.org/officeDocument/2006/relationships/oleObject" Target="../embeddings/oleObject35.bin"/><Relationship Id="rId12"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5.wmf"/><Relationship Id="rId11" Type="http://schemas.openxmlformats.org/officeDocument/2006/relationships/oleObject" Target="../embeddings/oleObject37.bin"/><Relationship Id="rId5" Type="http://schemas.openxmlformats.org/officeDocument/2006/relationships/oleObject" Target="../embeddings/oleObject34.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6.bin"/></Relationships>
</file>

<file path=ppt/slides/_rels/slide14.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3.bin"/><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0.wmf"/><Relationship Id="rId11" Type="http://schemas.openxmlformats.org/officeDocument/2006/relationships/oleObject" Target="../embeddings/oleObject42.bin"/><Relationship Id="rId5" Type="http://schemas.openxmlformats.org/officeDocument/2006/relationships/oleObject" Target="../embeddings/oleObject39.bin"/><Relationship Id="rId10" Type="http://schemas.openxmlformats.org/officeDocument/2006/relationships/image" Target="../media/image41.wmf"/><Relationship Id="rId4" Type="http://schemas.openxmlformats.org/officeDocument/2006/relationships/image" Target="../media/image39.wmf"/><Relationship Id="rId9" Type="http://schemas.openxmlformats.org/officeDocument/2006/relationships/oleObject" Target="../embeddings/oleObject41.bin"/><Relationship Id="rId14" Type="http://schemas.openxmlformats.org/officeDocument/2006/relationships/image" Target="../media/image43.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44.wmf"/></Relationships>
</file>

<file path=ppt/slides/_rels/slide16.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6.wmf"/><Relationship Id="rId5" Type="http://schemas.openxmlformats.org/officeDocument/2006/relationships/oleObject" Target="../embeddings/oleObject46.bin"/><Relationship Id="rId4" Type="http://schemas.openxmlformats.org/officeDocument/2006/relationships/image" Target="../media/image45.wmf"/></Relationships>
</file>

<file path=ppt/slides/_rels/slide17.xml.rels><?xml version="1.0" encoding="UTF-8" standalone="yes"?>
<Relationships xmlns="http://schemas.openxmlformats.org/package/2006/relationships"><Relationship Id="rId8" Type="http://schemas.openxmlformats.org/officeDocument/2006/relationships/image" Target="../media/image50.wmf"/><Relationship Id="rId13" Type="http://schemas.openxmlformats.org/officeDocument/2006/relationships/oleObject" Target="../embeddings/oleObject53.bin"/><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9.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51.bin"/><Relationship Id="rId14" Type="http://schemas.openxmlformats.org/officeDocument/2006/relationships/image" Target="../media/image53.wmf"/></Relationships>
</file>

<file path=ppt/slides/_rels/slide18.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9.bin"/><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58.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5.wmf"/><Relationship Id="rId11" Type="http://schemas.openxmlformats.org/officeDocument/2006/relationships/oleObject" Target="../embeddings/oleObject58.bin"/><Relationship Id="rId5" Type="http://schemas.openxmlformats.org/officeDocument/2006/relationships/oleObject" Target="../embeddings/oleObject55.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7.bin"/><Relationship Id="rId14" Type="http://schemas.openxmlformats.org/officeDocument/2006/relationships/image" Target="../media/image5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10.bin"/><Relationship Id="rId18" Type="http://schemas.openxmlformats.org/officeDocument/2006/relationships/image" Target="../media/image13.wmf"/><Relationship Id="rId26" Type="http://schemas.openxmlformats.org/officeDocument/2006/relationships/image" Target="../media/image17.wmf"/><Relationship Id="rId39" Type="http://schemas.openxmlformats.org/officeDocument/2006/relationships/oleObject" Target="../embeddings/oleObject23.bin"/><Relationship Id="rId3" Type="http://schemas.openxmlformats.org/officeDocument/2006/relationships/oleObject" Target="../embeddings/oleObject5.bin"/><Relationship Id="rId21" Type="http://schemas.openxmlformats.org/officeDocument/2006/relationships/oleObject" Target="../embeddings/oleObject14.bin"/><Relationship Id="rId34" Type="http://schemas.openxmlformats.org/officeDocument/2006/relationships/image" Target="../media/image21.wmf"/><Relationship Id="rId42" Type="http://schemas.openxmlformats.org/officeDocument/2006/relationships/image" Target="../media/image25.wmf"/><Relationship Id="rId7" Type="http://schemas.openxmlformats.org/officeDocument/2006/relationships/oleObject" Target="../embeddings/oleObject7.bin"/><Relationship Id="rId12" Type="http://schemas.openxmlformats.org/officeDocument/2006/relationships/image" Target="../media/image10.wmf"/><Relationship Id="rId17" Type="http://schemas.openxmlformats.org/officeDocument/2006/relationships/oleObject" Target="../embeddings/oleObject12.bin"/><Relationship Id="rId25" Type="http://schemas.openxmlformats.org/officeDocument/2006/relationships/oleObject" Target="../embeddings/oleObject16.bin"/><Relationship Id="rId33" Type="http://schemas.openxmlformats.org/officeDocument/2006/relationships/oleObject" Target="../embeddings/oleObject20.bin"/><Relationship Id="rId38"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image" Target="../media/image12.wmf"/><Relationship Id="rId20" Type="http://schemas.openxmlformats.org/officeDocument/2006/relationships/image" Target="../media/image14.wmf"/><Relationship Id="rId29" Type="http://schemas.openxmlformats.org/officeDocument/2006/relationships/oleObject" Target="../embeddings/oleObject18.bin"/><Relationship Id="rId41" Type="http://schemas.openxmlformats.org/officeDocument/2006/relationships/oleObject" Target="../embeddings/oleObject24.bin"/><Relationship Id="rId1" Type="http://schemas.openxmlformats.org/officeDocument/2006/relationships/vmlDrawing" Target="../drawings/vmlDrawing3.vml"/><Relationship Id="rId6" Type="http://schemas.openxmlformats.org/officeDocument/2006/relationships/image" Target="../media/image7.wmf"/><Relationship Id="rId11" Type="http://schemas.openxmlformats.org/officeDocument/2006/relationships/oleObject" Target="../embeddings/oleObject9.bin"/><Relationship Id="rId24" Type="http://schemas.openxmlformats.org/officeDocument/2006/relationships/image" Target="../media/image16.wmf"/><Relationship Id="rId32" Type="http://schemas.openxmlformats.org/officeDocument/2006/relationships/image" Target="../media/image20.wmf"/><Relationship Id="rId37" Type="http://schemas.openxmlformats.org/officeDocument/2006/relationships/oleObject" Target="../embeddings/oleObject22.bin"/><Relationship Id="rId40" Type="http://schemas.openxmlformats.org/officeDocument/2006/relationships/image" Target="../media/image24.wmf"/><Relationship Id="rId5" Type="http://schemas.openxmlformats.org/officeDocument/2006/relationships/oleObject" Target="../embeddings/oleObject6.bin"/><Relationship Id="rId15" Type="http://schemas.openxmlformats.org/officeDocument/2006/relationships/oleObject" Target="../embeddings/oleObject11.bin"/><Relationship Id="rId23" Type="http://schemas.openxmlformats.org/officeDocument/2006/relationships/oleObject" Target="../embeddings/oleObject15.bin"/><Relationship Id="rId28" Type="http://schemas.openxmlformats.org/officeDocument/2006/relationships/image" Target="../media/image18.wmf"/><Relationship Id="rId36" Type="http://schemas.openxmlformats.org/officeDocument/2006/relationships/image" Target="../media/image22.wmf"/><Relationship Id="rId10" Type="http://schemas.openxmlformats.org/officeDocument/2006/relationships/image" Target="../media/image9.wmf"/><Relationship Id="rId19" Type="http://schemas.openxmlformats.org/officeDocument/2006/relationships/oleObject" Target="../embeddings/oleObject13.bin"/><Relationship Id="rId31" Type="http://schemas.openxmlformats.org/officeDocument/2006/relationships/oleObject" Target="../embeddings/oleObject19.bin"/><Relationship Id="rId4" Type="http://schemas.openxmlformats.org/officeDocument/2006/relationships/image" Target="../media/image6.wmf"/><Relationship Id="rId9" Type="http://schemas.openxmlformats.org/officeDocument/2006/relationships/oleObject" Target="../embeddings/oleObject8.bin"/><Relationship Id="rId14" Type="http://schemas.openxmlformats.org/officeDocument/2006/relationships/image" Target="../media/image11.wmf"/><Relationship Id="rId22" Type="http://schemas.openxmlformats.org/officeDocument/2006/relationships/image" Target="../media/image15.wmf"/><Relationship Id="rId27" Type="http://schemas.openxmlformats.org/officeDocument/2006/relationships/oleObject" Target="../embeddings/oleObject17.bin"/><Relationship Id="rId30" Type="http://schemas.openxmlformats.org/officeDocument/2006/relationships/image" Target="../media/image19.wmf"/><Relationship Id="rId35" Type="http://schemas.openxmlformats.org/officeDocument/2006/relationships/oleObject" Target="../embeddings/oleObject2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13.8</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Complex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3370153"/>
          </a:xfrm>
          <a:prstGeom prst="rect">
            <a:avLst/>
          </a:prstGeom>
        </p:spPr>
        <p:txBody>
          <a:bodyPr>
            <a:spAutoFit/>
          </a:bodyPr>
          <a:lstStyle/>
          <a:p>
            <a:pPr marL="0" indent="3175">
              <a:tabLst>
                <a:tab pos="457200" algn="l"/>
              </a:tabLst>
            </a:pPr>
            <a:r>
              <a:rPr lang="sv-SE" sz="2800" i="0" dirty="0">
                <a:solidFill>
                  <a:schemeClr val="tx1"/>
                </a:solidFill>
              </a:rPr>
              <a:t>c.</a:t>
            </a:r>
            <a:r>
              <a:rPr lang="sv-SE" sz="2800" i="0" dirty="0">
                <a:solidFill>
                  <a:srgbClr val="0000FF"/>
                </a:solidFill>
              </a:rPr>
              <a:t>	7</a:t>
            </a:r>
          </a:p>
          <a:p>
            <a:pPr indent="3175">
              <a:spcBef>
                <a:spcPts val="1800"/>
              </a:spcBef>
              <a:tabLst>
                <a:tab pos="457200" algn="l"/>
              </a:tabLst>
            </a:pPr>
            <a:r>
              <a:rPr lang="en-US" b="1" dirty="0">
                <a:solidFill>
                  <a:schemeClr val="tx1"/>
                </a:solidFill>
              </a:rPr>
              <a:t>Solution</a:t>
            </a:r>
            <a:endParaRPr lang="en-US" sz="2800" i="0" dirty="0">
              <a:solidFill>
                <a:schemeClr val="tx1"/>
              </a:solidFill>
            </a:endParaRPr>
          </a:p>
          <a:p>
            <a:pPr marL="0" indent="3175">
              <a:spcBef>
                <a:spcPts val="1800"/>
              </a:spcBef>
              <a:tabLst>
                <a:tab pos="457200" algn="l"/>
              </a:tabLst>
            </a:pPr>
            <a:endParaRPr lang="en-US" sz="2800" i="0" dirty="0">
              <a:solidFill>
                <a:schemeClr val="tx1"/>
              </a:solidFill>
            </a:endParaRPr>
          </a:p>
          <a:p>
            <a:pPr marL="0" indent="3175">
              <a:spcBef>
                <a:spcPts val="1800"/>
              </a:spcBef>
              <a:tabLst>
                <a:tab pos="457200" algn="l"/>
              </a:tabLst>
            </a:pPr>
            <a:r>
              <a:rPr lang="en-US" sz="2800" i="0" dirty="0">
                <a:solidFill>
                  <a:schemeClr val="tx1"/>
                </a:solidFill>
              </a:rPr>
              <a:t>Thus </a:t>
            </a:r>
            <a:r>
              <a:rPr lang="en-US" sz="2800" i="0" dirty="0">
                <a:solidFill>
                  <a:srgbClr val="FF0008"/>
                </a:solidFill>
              </a:rPr>
              <a:t>7</a:t>
            </a:r>
            <a:r>
              <a:rPr lang="en-US" sz="2800" i="0" dirty="0">
                <a:solidFill>
                  <a:schemeClr val="tx1"/>
                </a:solidFill>
              </a:rPr>
              <a:t> is the real part; </a:t>
            </a:r>
            <a:r>
              <a:rPr lang="en-US" sz="2800" i="0" dirty="0">
                <a:solidFill>
                  <a:srgbClr val="FF0008"/>
                </a:solidFill>
              </a:rPr>
              <a:t>0</a:t>
            </a:r>
            <a:r>
              <a:rPr lang="en-US" sz="2800" i="0" dirty="0">
                <a:solidFill>
                  <a:schemeClr val="tx1"/>
                </a:solidFill>
              </a:rPr>
              <a:t> is the imaginary part. (Remember, if </a:t>
            </a:r>
            <a:r>
              <a:rPr lang="en-US" sz="2800" i="1" dirty="0">
                <a:solidFill>
                  <a:schemeClr val="tx1"/>
                </a:solidFill>
              </a:rPr>
              <a:t>b</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the complex number is a real number.)</a:t>
            </a:r>
            <a:r>
              <a:rPr lang="en-US" sz="2800" dirty="0"/>
              <a:t> </a:t>
            </a:r>
            <a:endParaRPr lang="en-US" sz="2800" i="0" dirty="0">
              <a:solidFill>
                <a:srgbClr val="CC0060"/>
              </a:solidFill>
            </a:endParaRPr>
          </a:p>
        </p:txBody>
      </p:sp>
      <p:sp>
        <p:nvSpPr>
          <p:cNvPr id="9" name="Rectangle 8"/>
          <p:cNvSpPr/>
          <p:nvPr/>
        </p:nvSpPr>
        <p:spPr>
          <a:xfrm>
            <a:off x="914400" y="2600980"/>
            <a:ext cx="1617751" cy="523220"/>
          </a:xfrm>
          <a:prstGeom prst="rect">
            <a:avLst/>
          </a:prstGeom>
        </p:spPr>
        <p:txBody>
          <a:bodyPr wrap="none">
            <a:spAutoFit/>
          </a:bodyPr>
          <a:lstStyle/>
          <a:p>
            <a:r>
              <a:rPr lang="sv-SE" sz="2800" dirty="0">
                <a:solidFill>
                  <a:srgbClr val="0000FF"/>
                </a:solidFill>
              </a:rPr>
              <a:t>7</a:t>
            </a:r>
            <a:r>
              <a:rPr lang="sv-SE" sz="2800" dirty="0">
                <a:solidFill>
                  <a:srgbClr val="000099"/>
                </a:solidFill>
              </a:rPr>
              <a:t> </a:t>
            </a:r>
            <a:r>
              <a:rPr lang="sv-SE" sz="2800" dirty="0">
                <a:solidFill>
                  <a:srgbClr val="000099"/>
                </a:solidFill>
                <a:latin typeface="Symbol" pitchFamily="18" charset="2"/>
              </a:rPr>
              <a:t>=</a:t>
            </a:r>
            <a:r>
              <a:rPr lang="sv-SE" sz="2800" dirty="0">
                <a:solidFill>
                  <a:srgbClr val="000099"/>
                </a:solidFill>
              </a:rPr>
              <a:t> 7 </a:t>
            </a:r>
            <a:r>
              <a:rPr lang="sv-SE" sz="2800" dirty="0">
                <a:solidFill>
                  <a:srgbClr val="000099"/>
                </a:solidFill>
                <a:latin typeface="Symbol" pitchFamily="18" charset="2"/>
              </a:rPr>
              <a:t>+</a:t>
            </a:r>
            <a:r>
              <a:rPr lang="sv-SE" sz="2800" dirty="0">
                <a:solidFill>
                  <a:srgbClr val="000099"/>
                </a:solidFill>
              </a:rPr>
              <a:t> 0</a:t>
            </a:r>
            <a:r>
              <a:rPr lang="sv-SE" sz="2800" i="1" dirty="0">
                <a:solidFill>
                  <a:srgbClr val="000099"/>
                </a:solidFill>
              </a:rPr>
              <a:t>i</a:t>
            </a:r>
            <a:r>
              <a:rPr lang="sv-SE" sz="2800" dirty="0">
                <a:solidFill>
                  <a:srgbClr val="000099"/>
                </a:solidFill>
              </a:rPr>
              <a:t> </a:t>
            </a:r>
            <a:endParaRPr lang="en-US" sz="2800" dirty="0"/>
          </a:p>
        </p:txBody>
      </p:sp>
      <p:sp>
        <p:nvSpPr>
          <p:cNvPr id="10" name="Rectangle 9"/>
          <p:cNvSpPr/>
          <p:nvPr/>
        </p:nvSpPr>
        <p:spPr>
          <a:xfrm>
            <a:off x="3200400" y="2662535"/>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3071610"/>
          </a:xfrm>
          <a:prstGeom prst="rect">
            <a:avLst/>
          </a:prstGeom>
        </p:spPr>
        <p:txBody>
          <a:bodyPr>
            <a:spAutoFit/>
          </a:bodyPr>
          <a:lstStyle/>
          <a:p>
            <a:pPr marL="0" indent="3175">
              <a:buFont typeface="Courier New" pitchFamily="49" charset="0"/>
              <a:buNone/>
              <a:tabLst>
                <a:tab pos="457200" algn="l"/>
              </a:tabLst>
            </a:pPr>
            <a:endParaRPr lang="en-US" sz="2800" i="0" dirty="0">
              <a:solidFill>
                <a:schemeClr val="tx1"/>
              </a:solidFill>
            </a:endParaRPr>
          </a:p>
          <a:p>
            <a:pPr indent="3175">
              <a:spcBef>
                <a:spcPts val="1200"/>
              </a:spcBef>
              <a:tabLst>
                <a:tab pos="457200" algn="l"/>
              </a:tabLst>
            </a:pPr>
            <a:r>
              <a:rPr lang="en-US" b="1" dirty="0">
                <a:solidFill>
                  <a:schemeClr val="tx1"/>
                </a:solidFill>
              </a:rPr>
              <a:t>Solution</a:t>
            </a:r>
          </a:p>
          <a:p>
            <a:pPr indent="3175">
              <a:spcBef>
                <a:spcPts val="1200"/>
              </a:spcBef>
              <a:tabLst>
                <a:tab pos="457200" algn="l"/>
              </a:tabLst>
            </a:pPr>
            <a:endParaRPr lang="en-US" sz="2800" b="1" i="0" dirty="0">
              <a:solidFill>
                <a:schemeClr val="tx1"/>
              </a:solidFill>
            </a:endParaRPr>
          </a:p>
          <a:p>
            <a:pPr marL="0" indent="3175">
              <a:buFont typeface="Courier New" pitchFamily="49" charset="0"/>
              <a:buNone/>
              <a:tabLst>
                <a:tab pos="457200" algn="l"/>
              </a:tabLst>
            </a:pPr>
            <a:r>
              <a:rPr lang="en-US" sz="2800" i="0" dirty="0">
                <a:solidFill>
                  <a:schemeClr val="tx1"/>
                </a:solidFill>
              </a:rPr>
              <a:t>Thus </a:t>
            </a:r>
            <a:r>
              <a:rPr lang="en-US" sz="2800" i="0" dirty="0">
                <a:solidFill>
                  <a:srgbClr val="FF0008"/>
                </a:solidFill>
              </a:rPr>
              <a:t>0</a:t>
            </a:r>
            <a:r>
              <a:rPr lang="en-US" sz="2800" i="0" dirty="0">
                <a:solidFill>
                  <a:schemeClr val="tx1"/>
                </a:solidFill>
              </a:rPr>
              <a:t> is the real part;           is the imaginary part. </a:t>
            </a:r>
            <a:br>
              <a:rPr lang="en-US" sz="2800" i="0" dirty="0">
                <a:solidFill>
                  <a:schemeClr val="tx1"/>
                </a:solidFill>
              </a:rPr>
            </a:br>
            <a:r>
              <a:rPr lang="en-US" sz="2800" i="0" dirty="0">
                <a:solidFill>
                  <a:schemeClr val="tx1"/>
                </a:solidFill>
              </a:rPr>
              <a:t>(If </a:t>
            </a:r>
            <a:r>
              <a:rPr lang="en-US" sz="2800" i="1" dirty="0">
                <a:solidFill>
                  <a:schemeClr val="tx1"/>
                </a:solidFill>
              </a:rPr>
              <a:t>a</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and </a:t>
            </a:r>
            <a:r>
              <a:rPr lang="en-US" sz="2800" i="1" dirty="0">
                <a:solidFill>
                  <a:schemeClr val="tx1"/>
                </a:solidFill>
              </a:rPr>
              <a:t>b</a:t>
            </a:r>
            <a:r>
              <a:rPr lang="en-US" sz="2800" dirty="0">
                <a:solidFill>
                  <a:schemeClr val="tx1"/>
                </a:solidFill>
              </a:rPr>
              <a:t> </a:t>
            </a:r>
            <a:r>
              <a:rPr lang="en-US" sz="2800" i="0" dirty="0">
                <a:solidFill>
                  <a:schemeClr val="tx1"/>
                </a:solidFill>
                <a:sym typeface="Symbol" pitchFamily="18" charset="2"/>
              </a:rPr>
              <a:t></a:t>
            </a:r>
            <a:r>
              <a:rPr lang="en-US" sz="2800" i="0" dirty="0">
                <a:solidFill>
                  <a:schemeClr val="tx1"/>
                </a:solidFill>
              </a:rPr>
              <a:t> 0, then the complex number is a pure imaginary number.)</a:t>
            </a:r>
            <a:r>
              <a:rPr lang="en-US" sz="2800" dirty="0">
                <a:solidFill>
                  <a:schemeClr val="tx1"/>
                </a:solidFill>
              </a:rPr>
              <a:t> </a:t>
            </a:r>
          </a:p>
        </p:txBody>
      </p:sp>
      <p:graphicFrame>
        <p:nvGraphicFramePr>
          <p:cNvPr id="5124" name="Object 4"/>
          <p:cNvGraphicFramePr>
            <a:graphicFrameLocks noChangeAspect="1"/>
          </p:cNvGraphicFramePr>
          <p:nvPr/>
        </p:nvGraphicFramePr>
        <p:xfrm>
          <a:off x="557784" y="1346433"/>
          <a:ext cx="1257300" cy="444500"/>
        </p:xfrm>
        <a:graphic>
          <a:graphicData uri="http://schemas.openxmlformats.org/presentationml/2006/ole">
            <mc:AlternateContent xmlns:mc="http://schemas.openxmlformats.org/markup-compatibility/2006">
              <mc:Choice xmlns:v="urn:schemas-microsoft-com:vml" Requires="v">
                <p:oleObj spid="_x0000_s26636" name="Equation" r:id="rId3" imgW="1257120" imgH="444240" progId="Equation.DSMT4">
                  <p:embed/>
                </p:oleObj>
              </mc:Choice>
              <mc:Fallback>
                <p:oleObj name="Equation" r:id="rId3" imgW="1257120" imgH="44424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784" y="1346433"/>
                        <a:ext cx="1257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6"/>
          <p:cNvGraphicFramePr>
            <a:graphicFrameLocks noChangeAspect="1"/>
          </p:cNvGraphicFramePr>
          <p:nvPr/>
        </p:nvGraphicFramePr>
        <p:xfrm>
          <a:off x="3873034" y="2971800"/>
          <a:ext cx="673100" cy="444500"/>
        </p:xfrm>
        <a:graphic>
          <a:graphicData uri="http://schemas.openxmlformats.org/presentationml/2006/ole">
            <mc:AlternateContent xmlns:mc="http://schemas.openxmlformats.org/markup-compatibility/2006">
              <mc:Choice xmlns:v="urn:schemas-microsoft-com:vml" Requires="v">
                <p:oleObj spid="_x0000_s26637" name="Equation" r:id="rId5" imgW="672808" imgH="444307" progId="Equation.DSMT4">
                  <p:embed/>
                </p:oleObj>
              </mc:Choice>
              <mc:Fallback>
                <p:oleObj name="Equation" r:id="rId5" imgW="672808" imgH="444307"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3034" y="2971800"/>
                        <a:ext cx="673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6" name="Object 6"/>
          <p:cNvGraphicFramePr>
            <a:graphicFrameLocks noChangeAspect="1"/>
          </p:cNvGraphicFramePr>
          <p:nvPr/>
        </p:nvGraphicFramePr>
        <p:xfrm>
          <a:off x="1066800" y="2438400"/>
          <a:ext cx="2235200" cy="444500"/>
        </p:xfrm>
        <a:graphic>
          <a:graphicData uri="http://schemas.openxmlformats.org/presentationml/2006/ole">
            <mc:AlternateContent xmlns:mc="http://schemas.openxmlformats.org/markup-compatibility/2006">
              <mc:Choice xmlns:v="urn:schemas-microsoft-com:vml" Requires="v">
                <p:oleObj spid="_x0000_s26638" name="Equation" r:id="rId7" imgW="2235200" imgH="444500" progId="Equation.DSMT4">
                  <p:embed/>
                </p:oleObj>
              </mc:Choice>
              <mc:Fallback>
                <p:oleObj name="Equation" r:id="rId7" imgW="2235200" imgH="44450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2438400"/>
                        <a:ext cx="2235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4053604" y="2482790"/>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Equality of Complex Numbers</a:t>
            </a:r>
          </a:p>
        </p:txBody>
      </p:sp>
      <p:sp>
        <p:nvSpPr>
          <p:cNvPr id="14339" name="Rectangle 6"/>
          <p:cNvSpPr>
            <a:spLocks noGrp="1"/>
          </p:cNvSpPr>
          <p:nvPr>
            <p:ph idx="1"/>
          </p:nvPr>
        </p:nvSpPr>
        <p:spPr>
          <a:xfrm>
            <a:off x="457200" y="1280160"/>
            <a:ext cx="8229600" cy="1557349"/>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1828800" algn="l"/>
                <a:tab pos="3597275" algn="l"/>
                <a:tab pos="4856163" algn="l"/>
              </a:tabLst>
            </a:pPr>
            <a:r>
              <a:rPr lang="en-US" b="1" i="0" dirty="0">
                <a:solidFill>
                  <a:srgbClr val="000000"/>
                </a:solidFill>
              </a:rPr>
              <a:t>Definition</a:t>
            </a:r>
          </a:p>
          <a:p>
            <a:pPr marL="15875" indent="-15875">
              <a:buFont typeface="Courier New" pitchFamily="49" charset="0"/>
              <a:buNone/>
              <a:tabLst>
                <a:tab pos="1828800" algn="l"/>
                <a:tab pos="3597275" algn="l"/>
                <a:tab pos="4856163" algn="l"/>
              </a:tabLst>
            </a:pPr>
            <a:r>
              <a:rPr lang="en-US" i="0" dirty="0">
                <a:solidFill>
                  <a:srgbClr val="000000"/>
                </a:solidFill>
              </a:rPr>
              <a:t>For complex numbers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and </a:t>
            </a:r>
            <a:r>
              <a:rPr lang="en-US" i="1" dirty="0">
                <a:solidFill>
                  <a:srgbClr val="000000"/>
                </a:solidFill>
              </a:rPr>
              <a:t>c</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err="1">
                <a:solidFill>
                  <a:srgbClr val="000000"/>
                </a:solidFill>
              </a:rPr>
              <a:t>di</a:t>
            </a:r>
            <a:r>
              <a:rPr lang="en-US" i="0" dirty="0">
                <a:solidFill>
                  <a:srgbClr val="000000"/>
                </a:solidFill>
              </a:rPr>
              <a:t>,</a:t>
            </a:r>
          </a:p>
          <a:p>
            <a:pPr marL="15875" indent="-15875">
              <a:buFont typeface="Courier New" pitchFamily="49" charset="0"/>
              <a:buNone/>
              <a:tabLst>
                <a:tab pos="1828800" algn="l"/>
                <a:tab pos="3597275" algn="l"/>
                <a:tab pos="4856163" algn="l"/>
              </a:tabLst>
            </a:pPr>
            <a:r>
              <a:rPr lang="en-US" i="0" dirty="0">
                <a:solidFill>
                  <a:srgbClr val="000000"/>
                </a:solidFill>
              </a:rPr>
              <a:t>		if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bi</a:t>
            </a:r>
            <a:r>
              <a:rPr lang="en-US" b="1" dirty="0">
                <a:solidFill>
                  <a:srgbClr val="0000FF"/>
                </a:solidFill>
              </a:rPr>
              <a:t> </a:t>
            </a:r>
            <a:r>
              <a:rPr lang="en-US" i="0" dirty="0">
                <a:solidFill>
                  <a:srgbClr val="0000FF"/>
                </a:solidFill>
              </a:rPr>
              <a:t>= </a:t>
            </a:r>
            <a:r>
              <a:rPr lang="en-US" b="1" i="1" dirty="0">
                <a:solidFill>
                  <a:srgbClr val="0000FF"/>
                </a:solidFill>
              </a:rPr>
              <a:t>c</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err="1">
                <a:solidFill>
                  <a:srgbClr val="0000FF"/>
                </a:solidFill>
              </a:rPr>
              <a:t>di</a:t>
            </a:r>
            <a:r>
              <a:rPr lang="en-US" i="0" dirty="0">
                <a:solidFill>
                  <a:srgbClr val="000000"/>
                </a:solidFill>
              </a:rPr>
              <a:t>, then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c</a:t>
            </a:r>
            <a:r>
              <a:rPr lang="en-US" b="1" dirty="0">
                <a:solidFill>
                  <a:srgbClr val="000000"/>
                </a:solidFill>
              </a:rPr>
              <a:t> </a:t>
            </a:r>
            <a:r>
              <a:rPr lang="en-US" i="0" dirty="0">
                <a:solidFill>
                  <a:srgbClr val="000000"/>
                </a:solidFill>
              </a:rPr>
              <a:t>and </a:t>
            </a:r>
            <a:r>
              <a:rPr lang="en-US" b="1" i="1" dirty="0">
                <a:solidFill>
                  <a:srgbClr val="0000FF"/>
                </a:solidFill>
              </a:rPr>
              <a:t>b</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d</a:t>
            </a:r>
            <a:r>
              <a:rPr lang="en-US" i="0" dirty="0">
                <a:solidFill>
                  <a:srgbClr val="000000"/>
                </a:solidFill>
              </a:rPr>
              <a:t>.</a:t>
            </a:r>
            <a:endParaRPr lang="en-US"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3: Solving Equations</a:t>
            </a:r>
            <a:r>
              <a:rPr lang="en-US"/>
              <a:t> </a:t>
            </a:r>
          </a:p>
        </p:txBody>
      </p:sp>
      <p:sp>
        <p:nvSpPr>
          <p:cNvPr id="15363" name="Rectangle 3"/>
          <p:cNvSpPr>
            <a:spLocks noGrp="1"/>
          </p:cNvSpPr>
          <p:nvPr>
            <p:ph idx="1"/>
          </p:nvPr>
        </p:nvSpPr>
        <p:spPr>
          <a:xfrm>
            <a:off x="457200" y="1280160"/>
            <a:ext cx="8229600" cy="2505301"/>
          </a:xfrm>
          <a:prstGeom prst="rect">
            <a:avLst/>
          </a:prstGeom>
        </p:spPr>
        <p:txBody>
          <a:bodyPr>
            <a:spAutoFit/>
          </a:bodyPr>
          <a:lstStyle/>
          <a:p>
            <a:pPr marL="0" indent="0">
              <a:buFont typeface="Courier New" pitchFamily="49" charset="0"/>
              <a:buNone/>
            </a:pPr>
            <a:r>
              <a:rPr lang="en-US" sz="2800" i="0" dirty="0">
                <a:solidFill>
                  <a:schemeClr val="tx1"/>
                </a:solidFill>
              </a:rPr>
              <a:t>Solve each equation for </a:t>
            </a:r>
            <a:r>
              <a:rPr lang="en-US" sz="2800" i="1" dirty="0">
                <a:solidFill>
                  <a:schemeClr val="tx1"/>
                </a:solidFill>
              </a:rPr>
              <a:t>x</a:t>
            </a:r>
            <a:r>
              <a:rPr lang="en-US" sz="2800" dirty="0">
                <a:solidFill>
                  <a:schemeClr val="tx1"/>
                </a:solidFill>
              </a:rPr>
              <a:t> </a:t>
            </a:r>
            <a:r>
              <a:rPr lang="en-US" sz="2800" i="0" dirty="0">
                <a:solidFill>
                  <a:schemeClr val="tx1"/>
                </a:solidFill>
              </a:rPr>
              <a:t>and </a:t>
            </a:r>
            <a:r>
              <a:rPr lang="en-US" sz="2800" i="1" dirty="0">
                <a:solidFill>
                  <a:schemeClr val="tx1"/>
                </a:solidFill>
              </a:rPr>
              <a:t>y</a:t>
            </a:r>
            <a:r>
              <a:rPr lang="en-US" sz="2800" i="0" dirty="0">
                <a:solidFill>
                  <a:schemeClr val="tx1"/>
                </a:solidFill>
              </a:rPr>
              <a:t>.</a:t>
            </a:r>
            <a:r>
              <a:rPr lang="en-US" sz="2800" dirty="0">
                <a:solidFill>
                  <a:schemeClr val="tx1"/>
                </a:solidFill>
              </a:rPr>
              <a:t> </a:t>
            </a:r>
          </a:p>
          <a:p>
            <a:pPr marL="0" indent="0">
              <a:buFont typeface="Courier New" pitchFamily="49" charset="0"/>
              <a:buNone/>
              <a:tabLst>
                <a:tab pos="457200" algn="l"/>
              </a:tabLst>
            </a:pPr>
            <a:r>
              <a:rPr lang="en-US" sz="2800" i="0" dirty="0">
                <a:solidFill>
                  <a:schemeClr val="tx1"/>
                </a:solidFill>
              </a:rPr>
              <a:t>a.</a:t>
            </a:r>
            <a:r>
              <a:rPr lang="en-US" sz="2800" b="1" i="0" dirty="0">
                <a:solidFill>
                  <a:schemeClr val="tx1"/>
                </a:solidFill>
              </a:rPr>
              <a:t>	</a:t>
            </a:r>
            <a:r>
              <a:rPr lang="en-US" sz="2800" i="0" dirty="0">
                <a:solidFill>
                  <a:srgbClr val="0000FF"/>
                </a:solidFill>
              </a:rPr>
              <a:t>(</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yi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7 </a:t>
            </a:r>
            <a:r>
              <a:rPr lang="en-US" sz="2800" i="0" dirty="0">
                <a:solidFill>
                  <a:srgbClr val="0000FF"/>
                </a:solidFill>
                <a:latin typeface="Symbol" pitchFamily="18" charset="2"/>
              </a:rPr>
              <a:t>-</a:t>
            </a:r>
            <a:r>
              <a:rPr lang="en-US" sz="2800" i="0" dirty="0">
                <a:solidFill>
                  <a:srgbClr val="0000FF"/>
                </a:solidFill>
              </a:rPr>
              <a:t> 6</a:t>
            </a:r>
            <a:r>
              <a:rPr lang="en-US" sz="2800" i="1" dirty="0">
                <a:solidFill>
                  <a:srgbClr val="0000FF"/>
                </a:solidFill>
              </a:rPr>
              <a:t>i</a:t>
            </a:r>
          </a:p>
          <a:p>
            <a:pPr marL="0" indent="0">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Equate the real parts and the imaginary parts, and solve the resulting equations.</a:t>
            </a:r>
            <a:r>
              <a:rPr lang="en-US" sz="2800" dirty="0"/>
              <a:t> </a:t>
            </a:r>
            <a:endParaRPr lang="en-US" sz="2800" i="0" dirty="0">
              <a:solidFill>
                <a:schemeClr val="tx1"/>
              </a:solidFill>
            </a:endParaRPr>
          </a:p>
        </p:txBody>
      </p:sp>
      <p:graphicFrame>
        <p:nvGraphicFramePr>
          <p:cNvPr id="6148" name="Object 4"/>
          <p:cNvGraphicFramePr>
            <a:graphicFrameLocks noChangeAspect="1"/>
          </p:cNvGraphicFramePr>
          <p:nvPr/>
        </p:nvGraphicFramePr>
        <p:xfrm>
          <a:off x="2057400" y="4114800"/>
          <a:ext cx="1206500" cy="292100"/>
        </p:xfrm>
        <a:graphic>
          <a:graphicData uri="http://schemas.openxmlformats.org/presentationml/2006/ole">
            <mc:AlternateContent xmlns:mc="http://schemas.openxmlformats.org/markup-compatibility/2006">
              <mc:Choice xmlns:v="urn:schemas-microsoft-com:vml" Requires="v">
                <p:oleObj spid="_x0000_s6169" name="Equation" r:id="rId3" imgW="1206500" imgH="292100" progId="Equation.DSMT4">
                  <p:embed/>
                </p:oleObj>
              </mc:Choice>
              <mc:Fallback>
                <p:oleObj name="Equation" r:id="rId3" imgW="1206500" imgH="2921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4114800"/>
                        <a:ext cx="1206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6"/>
          <p:cNvGraphicFramePr>
            <a:graphicFrameLocks noChangeAspect="1"/>
          </p:cNvGraphicFramePr>
          <p:nvPr/>
        </p:nvGraphicFramePr>
        <p:xfrm>
          <a:off x="5397500" y="4114800"/>
          <a:ext cx="1104900" cy="355600"/>
        </p:xfrm>
        <a:graphic>
          <a:graphicData uri="http://schemas.openxmlformats.org/presentationml/2006/ole">
            <mc:AlternateContent xmlns:mc="http://schemas.openxmlformats.org/markup-compatibility/2006">
              <mc:Choice xmlns:v="urn:schemas-microsoft-com:vml" Requires="v">
                <p:oleObj spid="_x0000_s6170" name="Equation" r:id="rId5" imgW="1104421" imgH="355446" progId="Equation.DSMT4">
                  <p:embed/>
                </p:oleObj>
              </mc:Choice>
              <mc:Fallback>
                <p:oleObj name="Equation" r:id="rId5" imgW="1104421" imgH="355446"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97500" y="4114800"/>
                        <a:ext cx="1104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2527300" y="4648200"/>
          <a:ext cx="736600" cy="279400"/>
        </p:xfrm>
        <a:graphic>
          <a:graphicData uri="http://schemas.openxmlformats.org/presentationml/2006/ole">
            <mc:AlternateContent xmlns:mc="http://schemas.openxmlformats.org/markup-compatibility/2006">
              <mc:Choice xmlns:v="urn:schemas-microsoft-com:vml" Requires="v">
                <p:oleObj spid="_x0000_s6171" name="Equation" r:id="rId7" imgW="736600" imgH="279400" progId="Equation.DSMT4">
                  <p:embed/>
                </p:oleObj>
              </mc:Choice>
              <mc:Fallback>
                <p:oleObj name="Equation" r:id="rId7" imgW="736600" imgH="2794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27300" y="4648200"/>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5575300" y="4648200"/>
          <a:ext cx="927100" cy="355600"/>
        </p:xfrm>
        <a:graphic>
          <a:graphicData uri="http://schemas.openxmlformats.org/presentationml/2006/ole">
            <mc:AlternateContent xmlns:mc="http://schemas.openxmlformats.org/markup-compatibility/2006">
              <mc:Choice xmlns:v="urn:schemas-microsoft-com:vml" Requires="v">
                <p:oleObj spid="_x0000_s6172" name="Equation" r:id="rId9" imgW="926698" imgH="355446" progId="Equation.DSMT4">
                  <p:embed/>
                </p:oleObj>
              </mc:Choice>
              <mc:Fallback>
                <p:oleObj name="Equation" r:id="rId9" imgW="926698" imgH="355446"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75300" y="4648200"/>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4051300" y="4114800"/>
          <a:ext cx="558800" cy="304800"/>
        </p:xfrm>
        <a:graphic>
          <a:graphicData uri="http://schemas.openxmlformats.org/presentationml/2006/ole">
            <mc:AlternateContent xmlns:mc="http://schemas.openxmlformats.org/markup-compatibility/2006">
              <mc:Choice xmlns:v="urn:schemas-microsoft-com:vml" Requires="v">
                <p:oleObj spid="_x0000_s6173" name="Equation" r:id="rId11" imgW="558558" imgH="304668" progId="Equation.DSMT4">
                  <p:embed/>
                </p:oleObj>
              </mc:Choice>
              <mc:Fallback>
                <p:oleObj name="Equation" r:id="rId11" imgW="558558" imgH="304668"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51300" y="41148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5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3: Solving Equations </a:t>
            </a:r>
            <a:r>
              <a:rPr lang="en-US">
                <a:solidFill>
                  <a:schemeClr val="tx1"/>
                </a:solidFill>
              </a:rPr>
              <a:t>(cont.)</a:t>
            </a:r>
            <a:r>
              <a:rPr lang="en-US"/>
              <a:t> </a:t>
            </a:r>
          </a:p>
        </p:txBody>
      </p:sp>
      <p:sp>
        <p:nvSpPr>
          <p:cNvPr id="16387" name="Rectangle 3"/>
          <p:cNvSpPr>
            <a:spLocks noGrp="1"/>
          </p:cNvSpPr>
          <p:nvPr>
            <p:ph idx="1"/>
          </p:nvPr>
        </p:nvSpPr>
        <p:spPr>
          <a:xfrm>
            <a:off x="457200" y="1280160"/>
            <a:ext cx="8229600" cy="1988237"/>
          </a:xfrm>
          <a:prstGeom prst="rect">
            <a:avLst/>
          </a:prstGeom>
        </p:spPr>
        <p:txBody>
          <a:bodyPr>
            <a:spAutoFit/>
          </a:bodyPr>
          <a:lstStyle/>
          <a:p>
            <a:pPr marL="0" indent="0">
              <a:buFont typeface="Courier New" pitchFamily="49" charset="0"/>
              <a:buNone/>
              <a:tabLst>
                <a:tab pos="457200" algn="l"/>
              </a:tabLst>
            </a:pPr>
            <a:r>
              <a:rPr lang="en-US" sz="2800" i="0" dirty="0">
                <a:solidFill>
                  <a:schemeClr val="tx1"/>
                </a:solidFill>
              </a:rPr>
              <a:t>b.	</a:t>
            </a:r>
            <a:r>
              <a:rPr lang="es-ES" sz="2800" i="0" dirty="0">
                <a:solidFill>
                  <a:srgbClr val="0000FF"/>
                </a:solidFill>
              </a:rPr>
              <a:t>2</a:t>
            </a:r>
            <a:r>
              <a:rPr lang="es-ES" sz="2800" i="1" dirty="0">
                <a:solidFill>
                  <a:srgbClr val="0000FF"/>
                </a:solidFill>
              </a:rPr>
              <a:t>y</a:t>
            </a:r>
            <a:r>
              <a:rPr lang="es-ES" sz="2800" i="0" dirty="0">
                <a:solidFill>
                  <a:srgbClr val="0000FF"/>
                </a:solidFill>
              </a:rPr>
              <a:t> </a:t>
            </a:r>
            <a:r>
              <a:rPr lang="es-ES" sz="2800" i="0" dirty="0">
                <a:solidFill>
                  <a:srgbClr val="0000FF"/>
                </a:solidFill>
                <a:latin typeface="Symbol" pitchFamily="18" charset="2"/>
              </a:rPr>
              <a:t>+</a:t>
            </a:r>
            <a:r>
              <a:rPr lang="es-ES" sz="2800" i="0" dirty="0">
                <a:solidFill>
                  <a:srgbClr val="0000FF"/>
                </a:solidFill>
              </a:rPr>
              <a:t> 3 </a:t>
            </a:r>
            <a:r>
              <a:rPr lang="es-ES" sz="2800" i="0" dirty="0">
                <a:solidFill>
                  <a:srgbClr val="0000FF"/>
                </a:solidFill>
                <a:latin typeface="Symbol" pitchFamily="18" charset="2"/>
              </a:rPr>
              <a:t>-</a:t>
            </a:r>
            <a:r>
              <a:rPr lang="es-ES" sz="2800" i="0" dirty="0">
                <a:solidFill>
                  <a:srgbClr val="0000FF"/>
                </a:solidFill>
              </a:rPr>
              <a:t> 8</a:t>
            </a:r>
            <a:r>
              <a:rPr lang="es-ES" sz="2800" i="1" dirty="0">
                <a:solidFill>
                  <a:srgbClr val="0000FF"/>
                </a:solidFill>
              </a:rPr>
              <a:t>i</a:t>
            </a:r>
            <a:r>
              <a:rPr lang="es-ES" sz="2800" i="0" dirty="0">
                <a:solidFill>
                  <a:srgbClr val="0000FF"/>
                </a:solidFill>
              </a:rPr>
              <a:t> </a:t>
            </a:r>
            <a:r>
              <a:rPr lang="es-ES" sz="2800" i="0" dirty="0">
                <a:solidFill>
                  <a:srgbClr val="0000FF"/>
                </a:solidFill>
                <a:latin typeface="Symbol" pitchFamily="18" charset="2"/>
              </a:rPr>
              <a:t>=</a:t>
            </a:r>
            <a:r>
              <a:rPr lang="es-ES" sz="2800" i="0" dirty="0">
                <a:solidFill>
                  <a:srgbClr val="0000FF"/>
                </a:solidFill>
              </a:rPr>
              <a:t> 9 </a:t>
            </a:r>
            <a:r>
              <a:rPr lang="es-ES" sz="2800" i="0" dirty="0">
                <a:solidFill>
                  <a:srgbClr val="0000FF"/>
                </a:solidFill>
                <a:latin typeface="Symbol" pitchFamily="18" charset="2"/>
              </a:rPr>
              <a:t>+</a:t>
            </a:r>
            <a:r>
              <a:rPr lang="es-ES" sz="2800" i="0" dirty="0">
                <a:solidFill>
                  <a:srgbClr val="0000FF"/>
                </a:solidFill>
              </a:rPr>
              <a:t> 4</a:t>
            </a:r>
            <a:r>
              <a:rPr lang="es-ES" sz="2800" i="1" dirty="0">
                <a:solidFill>
                  <a:srgbClr val="0000FF"/>
                </a:solidFill>
              </a:rPr>
              <a:t>xi</a:t>
            </a:r>
          </a:p>
          <a:p>
            <a:pPr marL="0" indent="0">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Equate the real parts and the imaginary parts, and solve the resulting equations.</a:t>
            </a:r>
          </a:p>
        </p:txBody>
      </p:sp>
      <p:graphicFrame>
        <p:nvGraphicFramePr>
          <p:cNvPr id="7172" name="Object 8"/>
          <p:cNvGraphicFramePr>
            <a:graphicFrameLocks noChangeAspect="1"/>
          </p:cNvGraphicFramePr>
          <p:nvPr/>
        </p:nvGraphicFramePr>
        <p:xfrm>
          <a:off x="2286000" y="3505200"/>
          <a:ext cx="1371600" cy="355600"/>
        </p:xfrm>
        <a:graphic>
          <a:graphicData uri="http://schemas.openxmlformats.org/presentationml/2006/ole">
            <mc:AlternateContent xmlns:mc="http://schemas.openxmlformats.org/markup-compatibility/2006">
              <mc:Choice xmlns:v="urn:schemas-microsoft-com:vml" Requires="v">
                <p:oleObj spid="_x0000_s7197" name="Equation" r:id="rId3" imgW="1371600" imgH="355600" progId="Equation.DSMT4">
                  <p:embed/>
                </p:oleObj>
              </mc:Choice>
              <mc:Fallback>
                <p:oleObj name="Equation" r:id="rId3" imgW="1371600" imgH="3556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3505200"/>
                        <a:ext cx="1371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10"/>
          <p:cNvGraphicFramePr>
            <a:graphicFrameLocks noChangeAspect="1"/>
          </p:cNvGraphicFramePr>
          <p:nvPr/>
        </p:nvGraphicFramePr>
        <p:xfrm>
          <a:off x="5562600" y="3505200"/>
          <a:ext cx="1130300" cy="292100"/>
        </p:xfrm>
        <a:graphic>
          <a:graphicData uri="http://schemas.openxmlformats.org/presentationml/2006/ole">
            <mc:AlternateContent xmlns:mc="http://schemas.openxmlformats.org/markup-compatibility/2006">
              <mc:Choice xmlns:v="urn:schemas-microsoft-com:vml" Requires="v">
                <p:oleObj spid="_x0000_s7198" name="Equation" r:id="rId5" imgW="1129810" imgH="291973" progId="Equation.DSMT4">
                  <p:embed/>
                </p:oleObj>
              </mc:Choice>
              <mc:Fallback>
                <p:oleObj name="Equation" r:id="rId5" imgW="1129810" imgH="291973"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3505200"/>
                        <a:ext cx="1130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6"/>
          <p:cNvGraphicFramePr>
            <a:graphicFrameLocks noChangeAspect="1"/>
          </p:cNvGraphicFramePr>
          <p:nvPr/>
        </p:nvGraphicFramePr>
        <p:xfrm>
          <a:off x="4330700" y="3505200"/>
          <a:ext cx="558800" cy="304800"/>
        </p:xfrm>
        <a:graphic>
          <a:graphicData uri="http://schemas.openxmlformats.org/presentationml/2006/ole">
            <mc:AlternateContent xmlns:mc="http://schemas.openxmlformats.org/markup-compatibility/2006">
              <mc:Choice xmlns:v="urn:schemas-microsoft-com:vml" Requires="v">
                <p:oleObj spid="_x0000_s7199" name="Equation" r:id="rId7" imgW="558558" imgH="304668" progId="Equation.DSMT4">
                  <p:embed/>
                </p:oleObj>
              </mc:Choice>
              <mc:Fallback>
                <p:oleObj name="Equation" r:id="rId7" imgW="558558" imgH="304668"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30700" y="35052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768600" y="4114800"/>
          <a:ext cx="889000" cy="355600"/>
        </p:xfrm>
        <a:graphic>
          <a:graphicData uri="http://schemas.openxmlformats.org/presentationml/2006/ole">
            <mc:AlternateContent xmlns:mc="http://schemas.openxmlformats.org/markup-compatibility/2006">
              <mc:Choice xmlns:v="urn:schemas-microsoft-com:vml" Requires="v">
                <p:oleObj spid="_x0000_s7200" name="Equation" r:id="rId9" imgW="888614" imgH="355446" progId="Equation.DSMT4">
                  <p:embed/>
                </p:oleObj>
              </mc:Choice>
              <mc:Fallback>
                <p:oleObj name="Equation" r:id="rId9" imgW="888614" imgH="355446"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68600" y="4114800"/>
                        <a:ext cx="889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946400" y="4673600"/>
          <a:ext cx="711200" cy="355600"/>
        </p:xfrm>
        <a:graphic>
          <a:graphicData uri="http://schemas.openxmlformats.org/presentationml/2006/ole">
            <mc:AlternateContent xmlns:mc="http://schemas.openxmlformats.org/markup-compatibility/2006">
              <mc:Choice xmlns:v="urn:schemas-microsoft-com:vml" Requires="v">
                <p:oleObj spid="_x0000_s7201" name="Equation" r:id="rId11" imgW="710891" imgH="355446" progId="Equation.DSMT4">
                  <p:embed/>
                </p:oleObj>
              </mc:Choice>
              <mc:Fallback>
                <p:oleObj name="Equation" r:id="rId11" imgW="710891" imgH="355446"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46400" y="4673600"/>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5588000" y="4114800"/>
          <a:ext cx="939800" cy="279400"/>
        </p:xfrm>
        <a:graphic>
          <a:graphicData uri="http://schemas.openxmlformats.org/presentationml/2006/ole">
            <mc:AlternateContent xmlns:mc="http://schemas.openxmlformats.org/markup-compatibility/2006">
              <mc:Choice xmlns:v="urn:schemas-microsoft-com:vml" Requires="v">
                <p:oleObj spid="_x0000_s7202" name="Equation" r:id="rId13" imgW="939800" imgH="279400" progId="Equation.DSMT4">
                  <p:embed/>
                </p:oleObj>
              </mc:Choice>
              <mc:Fallback>
                <p:oleObj name="Equation" r:id="rId13" imgW="939800" imgH="2794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88000" y="4114800"/>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17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Addition and Subtraction with Complex Numbers</a:t>
            </a:r>
          </a:p>
        </p:txBody>
      </p:sp>
      <p:sp>
        <p:nvSpPr>
          <p:cNvPr id="17411" name="Rectangle 4"/>
          <p:cNvSpPr>
            <a:spLocks noGrp="1"/>
          </p:cNvSpPr>
          <p:nvPr>
            <p:ph idx="1"/>
          </p:nvPr>
        </p:nvSpPr>
        <p:spPr>
          <a:xfrm>
            <a:off x="457200" y="1280160"/>
            <a:ext cx="8229600" cy="3330142"/>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1828800" algn="l"/>
                <a:tab pos="3597275" algn="l"/>
                <a:tab pos="4856163" algn="l"/>
              </a:tabLst>
            </a:pPr>
            <a:r>
              <a:rPr lang="en-US" sz="2800" b="1" i="0" dirty="0">
                <a:solidFill>
                  <a:srgbClr val="000000"/>
                </a:solidFill>
              </a:rPr>
              <a:t>Definition</a:t>
            </a:r>
            <a:r>
              <a:rPr lang="en-US" sz="2800" dirty="0">
                <a:solidFill>
                  <a:srgbClr val="000000"/>
                </a:solidFill>
              </a:rPr>
              <a:t> </a:t>
            </a:r>
          </a:p>
          <a:p>
            <a:pPr marL="15875" indent="-15875">
              <a:buFont typeface="Courier New" pitchFamily="49" charset="0"/>
              <a:buNone/>
              <a:tabLst>
                <a:tab pos="1828800" algn="l"/>
                <a:tab pos="3597275" algn="l"/>
                <a:tab pos="4856163" algn="l"/>
              </a:tabLst>
            </a:pPr>
            <a:endParaRPr lang="en-US" sz="1200" i="0" dirty="0">
              <a:solidFill>
                <a:srgbClr val="000000"/>
              </a:solidFill>
            </a:endParaRPr>
          </a:p>
          <a:p>
            <a:pPr marL="15875" indent="-15875">
              <a:buFont typeface="Courier New" pitchFamily="49" charset="0"/>
              <a:buNone/>
              <a:tabLst>
                <a:tab pos="1828800" algn="l"/>
                <a:tab pos="3597275" algn="l"/>
                <a:tab pos="4856163" algn="l"/>
              </a:tabLst>
            </a:pPr>
            <a:r>
              <a:rPr lang="en-US" sz="2800" i="0" dirty="0">
                <a:solidFill>
                  <a:srgbClr val="000000"/>
                </a:solidFill>
              </a:rPr>
              <a:t>For complex numbers </a:t>
            </a:r>
            <a:r>
              <a:rPr lang="en-US" sz="2800" i="1" dirty="0">
                <a:solidFill>
                  <a:srgbClr val="000000"/>
                </a:solidFill>
              </a:rPr>
              <a:t>a</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a:solidFill>
                  <a:srgbClr val="000000"/>
                </a:solidFill>
              </a:rPr>
              <a:t>bi</a:t>
            </a:r>
            <a:r>
              <a:rPr lang="en-US" sz="2800" i="0" dirty="0">
                <a:solidFill>
                  <a:srgbClr val="000000"/>
                </a:solidFill>
              </a:rPr>
              <a:t> and </a:t>
            </a:r>
            <a:r>
              <a:rPr lang="en-US" sz="2800" i="1" dirty="0">
                <a:solidFill>
                  <a:srgbClr val="000000"/>
                </a:solidFill>
              </a:rPr>
              <a:t>c</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err="1">
                <a:solidFill>
                  <a:srgbClr val="000000"/>
                </a:solidFill>
              </a:rPr>
              <a:t>di</a:t>
            </a:r>
            <a:r>
              <a:rPr lang="en-US" sz="2800" i="0" dirty="0">
                <a:solidFill>
                  <a:srgbClr val="000000"/>
                </a:solidFill>
              </a:rPr>
              <a:t>,</a:t>
            </a: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p:txBody>
      </p:sp>
      <p:graphicFrame>
        <p:nvGraphicFramePr>
          <p:cNvPr id="8195" name="Object 5"/>
          <p:cNvGraphicFramePr>
            <a:graphicFrameLocks noChangeAspect="1"/>
          </p:cNvGraphicFramePr>
          <p:nvPr/>
        </p:nvGraphicFramePr>
        <p:xfrm>
          <a:off x="1993900" y="2819400"/>
          <a:ext cx="5156200" cy="1574800"/>
        </p:xfrm>
        <a:graphic>
          <a:graphicData uri="http://schemas.openxmlformats.org/presentationml/2006/ole">
            <mc:AlternateContent xmlns:mc="http://schemas.openxmlformats.org/markup-compatibility/2006">
              <mc:Choice xmlns:v="urn:schemas-microsoft-com:vml" Requires="v">
                <p:oleObj spid="_x0000_s8200" name="Equation" r:id="rId3" imgW="5155920" imgH="1574640" progId="Equation.DSMT4">
                  <p:embed/>
                </p:oleObj>
              </mc:Choice>
              <mc:Fallback>
                <p:oleObj name="Equation" r:id="rId3" imgW="5155920" imgH="15746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3900" y="2819400"/>
                        <a:ext cx="5156200" cy="157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p>
        </p:txBody>
      </p:sp>
      <p:sp>
        <p:nvSpPr>
          <p:cNvPr id="18435"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sz="2800" i="0" dirty="0">
                <a:solidFill>
                  <a:schemeClr val="tx1"/>
                </a:solidFill>
              </a:rPr>
              <a:t>Find each sum or difference as indicated.</a:t>
            </a:r>
            <a:r>
              <a:rPr lang="en-US" sz="2800" dirty="0">
                <a:solidFill>
                  <a:schemeClr val="tx1"/>
                </a:solidFill>
              </a:rPr>
              <a:t> </a:t>
            </a:r>
          </a:p>
          <a:p>
            <a:pPr marL="533400" indent="-533400">
              <a:buFont typeface="Courier New" pitchFamily="49" charset="0"/>
              <a:buNone/>
            </a:pPr>
            <a:r>
              <a:rPr lang="en-US" sz="2800" i="0" dirty="0">
                <a:solidFill>
                  <a:schemeClr val="tx1"/>
                </a:solidFill>
              </a:rPr>
              <a:t>a.	</a:t>
            </a:r>
            <a:r>
              <a:rPr lang="en-US" sz="2800" i="0" dirty="0">
                <a:solidFill>
                  <a:srgbClr val="0000FF"/>
                </a:solidFill>
              </a:rPr>
              <a:t>(6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a:t>
            </a:r>
          </a:p>
          <a:p>
            <a:pPr marL="533400" indent="-533400">
              <a:buFont typeface="Courier New" pitchFamily="49" charset="0"/>
              <a:buNone/>
            </a:pPr>
            <a:r>
              <a:rPr lang="en-US" sz="2800" b="1" i="0" dirty="0">
                <a:solidFill>
                  <a:schemeClr val="tx1"/>
                </a:solidFill>
              </a:rPr>
              <a:t>Solution</a:t>
            </a:r>
          </a:p>
        </p:txBody>
      </p:sp>
      <p:graphicFrame>
        <p:nvGraphicFramePr>
          <p:cNvPr id="9219" name="Object 4"/>
          <p:cNvGraphicFramePr>
            <a:graphicFrameLocks noChangeAspect="1"/>
          </p:cNvGraphicFramePr>
          <p:nvPr/>
        </p:nvGraphicFramePr>
        <p:xfrm>
          <a:off x="1079500" y="3048000"/>
          <a:ext cx="2311400" cy="469900"/>
        </p:xfrm>
        <a:graphic>
          <a:graphicData uri="http://schemas.openxmlformats.org/presentationml/2006/ole">
            <mc:AlternateContent xmlns:mc="http://schemas.openxmlformats.org/markup-compatibility/2006">
              <mc:Choice xmlns:v="urn:schemas-microsoft-com:vml" Requires="v">
                <p:oleObj spid="_x0000_s9232" name="Equation" r:id="rId3" imgW="2311400" imgH="469900" progId="Equation.DSMT4">
                  <p:embed/>
                </p:oleObj>
              </mc:Choice>
              <mc:Fallback>
                <p:oleObj name="Equation" r:id="rId3" imgW="2311400" imgH="4699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500" y="3048000"/>
                        <a:ext cx="231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3517900" y="3048000"/>
          <a:ext cx="2730500" cy="469900"/>
        </p:xfrm>
        <a:graphic>
          <a:graphicData uri="http://schemas.openxmlformats.org/presentationml/2006/ole">
            <mc:AlternateContent xmlns:mc="http://schemas.openxmlformats.org/markup-compatibility/2006">
              <mc:Choice xmlns:v="urn:schemas-microsoft-com:vml" Requires="v">
                <p:oleObj spid="_x0000_s9233" name="Equation" r:id="rId5" imgW="2730500" imgH="469900" progId="Equation.DSMT4">
                  <p:embed/>
                </p:oleObj>
              </mc:Choice>
              <mc:Fallback>
                <p:oleObj name="Equation" r:id="rId5" imgW="2730500" imgH="46990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7900" y="30480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3517900" y="3733800"/>
          <a:ext cx="1079500" cy="279400"/>
        </p:xfrm>
        <a:graphic>
          <a:graphicData uri="http://schemas.openxmlformats.org/presentationml/2006/ole">
            <mc:AlternateContent xmlns:mc="http://schemas.openxmlformats.org/markup-compatibility/2006">
              <mc:Choice xmlns:v="urn:schemas-microsoft-com:vml" Requires="v">
                <p:oleObj spid="_x0000_s9234" name="Equation" r:id="rId7" imgW="1079500" imgH="279400" progId="Equation.DSMT4">
                  <p:embed/>
                </p:oleObj>
              </mc:Choice>
              <mc:Fallback>
                <p:oleObj name="Equation" r:id="rId7" imgW="1079500" imgH="2794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7900" y="3733800"/>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r>
              <a:rPr lang="en-US" sz="3200" dirty="0">
                <a:solidFill>
                  <a:schemeClr val="accent1"/>
                </a:solidFill>
              </a:rPr>
              <a:t>(cont.) </a:t>
            </a:r>
          </a:p>
        </p:txBody>
      </p:sp>
      <p:sp>
        <p:nvSpPr>
          <p:cNvPr id="19459" name="Rectangle 3"/>
          <p:cNvSpPr>
            <a:spLocks noGrp="1"/>
          </p:cNvSpPr>
          <p:nvPr>
            <p:ph idx="1"/>
          </p:nvPr>
        </p:nvSpPr>
        <p:spPr>
          <a:xfrm>
            <a:off x="457200" y="2007715"/>
            <a:ext cx="8229600" cy="523220"/>
          </a:xfrm>
          <a:prstGeom prst="rect">
            <a:avLst/>
          </a:prstGeom>
        </p:spPr>
        <p:txBody>
          <a:bodyPr>
            <a:spAutoFit/>
          </a:bodyPr>
          <a:lstStyle/>
          <a:p>
            <a:pPr marL="533400" indent="-533400">
              <a:buFont typeface="Courier New" pitchFamily="49" charset="0"/>
              <a:buNone/>
            </a:pPr>
            <a:r>
              <a:rPr lang="en-US" sz="2800" b="1" i="0" dirty="0">
                <a:solidFill>
                  <a:schemeClr val="tx1"/>
                </a:solidFill>
              </a:rPr>
              <a:t>Solution</a:t>
            </a:r>
          </a:p>
        </p:txBody>
      </p:sp>
      <p:graphicFrame>
        <p:nvGraphicFramePr>
          <p:cNvPr id="10244" name="Object 6"/>
          <p:cNvGraphicFramePr>
            <a:graphicFrameLocks noChangeAspect="1"/>
          </p:cNvGraphicFramePr>
          <p:nvPr/>
        </p:nvGraphicFramePr>
        <p:xfrm>
          <a:off x="609600" y="1238250"/>
          <a:ext cx="3810000" cy="622300"/>
        </p:xfrm>
        <a:graphic>
          <a:graphicData uri="http://schemas.openxmlformats.org/presentationml/2006/ole">
            <mc:AlternateContent xmlns:mc="http://schemas.openxmlformats.org/markup-compatibility/2006">
              <mc:Choice xmlns:v="urn:schemas-microsoft-com:vml" Requires="v">
                <p:oleObj spid="_x0000_s10269" name="Equation" r:id="rId3" imgW="3809880" imgH="622080" progId="Equation.DSMT4">
                  <p:embed/>
                </p:oleObj>
              </mc:Choice>
              <mc:Fallback>
                <p:oleObj name="Equation" r:id="rId3" imgW="3809880" imgH="62208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38250"/>
                        <a:ext cx="3810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8"/>
          <p:cNvGraphicFramePr>
            <a:graphicFrameLocks noChangeAspect="1"/>
          </p:cNvGraphicFramePr>
          <p:nvPr/>
        </p:nvGraphicFramePr>
        <p:xfrm>
          <a:off x="1017587" y="2743200"/>
          <a:ext cx="3325813" cy="622300"/>
        </p:xfrm>
        <a:graphic>
          <a:graphicData uri="http://schemas.openxmlformats.org/presentationml/2006/ole">
            <mc:AlternateContent xmlns:mc="http://schemas.openxmlformats.org/markup-compatibility/2006">
              <mc:Choice xmlns:v="urn:schemas-microsoft-com:vml" Requires="v">
                <p:oleObj spid="_x0000_s10270" name="Equation" r:id="rId5" imgW="3327400" imgH="622300" progId="Equation.DSMT4">
                  <p:embed/>
                </p:oleObj>
              </mc:Choice>
              <mc:Fallback>
                <p:oleObj name="Equation" r:id="rId5" imgW="3327400" imgH="6223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7587" y="2743200"/>
                        <a:ext cx="3325813"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nvGraphicFramePr>
        <p:xfrm>
          <a:off x="4419600" y="2743200"/>
          <a:ext cx="3949700" cy="622300"/>
        </p:xfrm>
        <a:graphic>
          <a:graphicData uri="http://schemas.openxmlformats.org/presentationml/2006/ole">
            <mc:AlternateContent xmlns:mc="http://schemas.openxmlformats.org/markup-compatibility/2006">
              <mc:Choice xmlns:v="urn:schemas-microsoft-com:vml" Requires="v">
                <p:oleObj spid="_x0000_s10271" name="Equation" r:id="rId7" imgW="3949700" imgH="622300" progId="Equation.DSMT4">
                  <p:embed/>
                </p:oleObj>
              </mc:Choice>
              <mc:Fallback>
                <p:oleObj name="Equation" r:id="rId7" imgW="3949700" imgH="6223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9600" y="2743200"/>
                        <a:ext cx="3949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4419600" y="3513667"/>
          <a:ext cx="2921000" cy="622300"/>
        </p:xfrm>
        <a:graphic>
          <a:graphicData uri="http://schemas.openxmlformats.org/presentationml/2006/ole">
            <mc:AlternateContent xmlns:mc="http://schemas.openxmlformats.org/markup-compatibility/2006">
              <mc:Choice xmlns:v="urn:schemas-microsoft-com:vml" Requires="v">
                <p:oleObj spid="_x0000_s10272" name="Equation" r:id="rId9" imgW="2921000" imgH="622300" progId="Equation.DSMT4">
                  <p:embed/>
                </p:oleObj>
              </mc:Choice>
              <mc:Fallback>
                <p:oleObj name="Equation" r:id="rId9" imgW="2921000" imgH="6223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3513667"/>
                        <a:ext cx="2921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4419600" y="4284134"/>
          <a:ext cx="1473200" cy="444500"/>
        </p:xfrm>
        <a:graphic>
          <a:graphicData uri="http://schemas.openxmlformats.org/presentationml/2006/ole">
            <mc:AlternateContent xmlns:mc="http://schemas.openxmlformats.org/markup-compatibility/2006">
              <mc:Choice xmlns:v="urn:schemas-microsoft-com:vml" Requires="v">
                <p:oleObj spid="_x0000_s10273" name="Equation" r:id="rId11" imgW="1473200" imgH="444500" progId="Equation.DSMT4">
                  <p:embed/>
                </p:oleObj>
              </mc:Choice>
              <mc:Fallback>
                <p:oleObj name="Equation" r:id="rId11" imgW="1473200" imgH="4445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19600" y="4284134"/>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4419600" y="4940300"/>
          <a:ext cx="2946400" cy="469900"/>
        </p:xfrm>
        <a:graphic>
          <a:graphicData uri="http://schemas.openxmlformats.org/presentationml/2006/ole">
            <mc:AlternateContent xmlns:mc="http://schemas.openxmlformats.org/markup-compatibility/2006">
              <mc:Choice xmlns:v="urn:schemas-microsoft-com:vml" Requires="v">
                <p:oleObj spid="_x0000_s10274" name="Equation" r:id="rId13" imgW="2946400" imgH="469900" progId="Equation.DSMT4">
                  <p:embed/>
                </p:oleObj>
              </mc:Choice>
              <mc:Fallback>
                <p:oleObj name="Equation" r:id="rId13" imgW="2946400" imgH="4699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19600" y="4940300"/>
                        <a:ext cx="294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r>
              <a:rPr lang="en-US" dirty="0">
                <a:solidFill>
                  <a:schemeClr val="accent1"/>
                </a:solidFill>
              </a:rPr>
              <a:t>(cont.) </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533400" indent="-533400">
              <a:buFont typeface="Courier New" pitchFamily="49" charset="0"/>
              <a:buNone/>
            </a:pPr>
            <a:r>
              <a:rPr lang="en-US" sz="2800" i="0" dirty="0">
                <a:solidFill>
                  <a:schemeClr val="tx1"/>
                </a:solidFill>
              </a:rPr>
              <a:t>	</a:t>
            </a:r>
          </a:p>
          <a:p>
            <a:pPr marL="533400" indent="-533400">
              <a:buFont typeface="Courier New" pitchFamily="49" charset="0"/>
              <a:buNone/>
            </a:pPr>
            <a:r>
              <a:rPr lang="en-US" sz="2800" b="1" i="0" dirty="0">
                <a:solidFill>
                  <a:schemeClr val="tx1"/>
                </a:solidFill>
              </a:rPr>
              <a:t>Solution</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r>
              <a:rPr lang="en-US" sz="2800" b="1" i="0" dirty="0">
                <a:solidFill>
                  <a:schemeClr val="tx1"/>
                </a:solidFill>
              </a:rPr>
              <a:t>Note: </a:t>
            </a:r>
            <a:r>
              <a:rPr lang="en-US" sz="2800" i="0" dirty="0">
                <a:solidFill>
                  <a:schemeClr val="tx1"/>
                </a:solidFill>
              </a:rPr>
              <a:t>Here, the coefficients do not simplify. This means 	that the</a:t>
            </a:r>
            <a:r>
              <a:rPr lang="en-US" sz="2800" dirty="0">
                <a:solidFill>
                  <a:schemeClr val="tx1"/>
                </a:solidFill>
              </a:rPr>
              <a:t> </a:t>
            </a:r>
            <a:r>
              <a:rPr lang="en-US" sz="2800" i="0" dirty="0">
                <a:solidFill>
                  <a:schemeClr val="tx1"/>
                </a:solidFill>
              </a:rPr>
              <a:t>real part is              and the imaginary 	part is</a:t>
            </a:r>
            <a:endParaRPr lang="en-US" sz="2800" b="1" i="0" dirty="0">
              <a:solidFill>
                <a:schemeClr val="tx1"/>
              </a:solidFill>
            </a:endParaRPr>
          </a:p>
        </p:txBody>
      </p:sp>
      <p:graphicFrame>
        <p:nvGraphicFramePr>
          <p:cNvPr id="20486" name="Object 12"/>
          <p:cNvGraphicFramePr>
            <a:graphicFrameLocks noChangeAspect="1"/>
          </p:cNvGraphicFramePr>
          <p:nvPr/>
        </p:nvGraphicFramePr>
        <p:xfrm>
          <a:off x="4292600" y="4280848"/>
          <a:ext cx="927100" cy="444500"/>
        </p:xfrm>
        <a:graphic>
          <a:graphicData uri="http://schemas.openxmlformats.org/presentationml/2006/ole">
            <mc:AlternateContent xmlns:mc="http://schemas.openxmlformats.org/markup-compatibility/2006">
              <mc:Choice xmlns:v="urn:schemas-microsoft-com:vml" Requires="v">
                <p:oleObj spid="_x0000_s11293" name="Equation" r:id="rId3" imgW="926698" imgH="444307" progId="Equation.DSMT4">
                  <p:embed/>
                </p:oleObj>
              </mc:Choice>
              <mc:Fallback>
                <p:oleObj name="Equation" r:id="rId3" imgW="926698" imgH="444307"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2600" y="4280848"/>
                        <a:ext cx="927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7" name="Object 13"/>
          <p:cNvGraphicFramePr>
            <a:graphicFrameLocks noChangeAspect="1"/>
          </p:cNvGraphicFramePr>
          <p:nvPr/>
        </p:nvGraphicFramePr>
        <p:xfrm>
          <a:off x="2438400" y="4705134"/>
          <a:ext cx="1028700" cy="444500"/>
        </p:xfrm>
        <a:graphic>
          <a:graphicData uri="http://schemas.openxmlformats.org/presentationml/2006/ole">
            <mc:AlternateContent xmlns:mc="http://schemas.openxmlformats.org/markup-compatibility/2006">
              <mc:Choice xmlns:v="urn:schemas-microsoft-com:vml" Requires="v">
                <p:oleObj spid="_x0000_s11294" name="Equation" r:id="rId5" imgW="1028254" imgH="444307" progId="Equation.DSMT4">
                  <p:embed/>
                </p:oleObj>
              </mc:Choice>
              <mc:Fallback>
                <p:oleObj name="Equation" r:id="rId5" imgW="1028254" imgH="444307"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705134"/>
                        <a:ext cx="1028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8"/>
          <p:cNvGraphicFramePr>
            <a:graphicFrameLocks noChangeAspect="1"/>
          </p:cNvGraphicFramePr>
          <p:nvPr/>
        </p:nvGraphicFramePr>
        <p:xfrm>
          <a:off x="533400" y="1238250"/>
          <a:ext cx="3352800" cy="622300"/>
        </p:xfrm>
        <a:graphic>
          <a:graphicData uri="http://schemas.openxmlformats.org/presentationml/2006/ole">
            <mc:AlternateContent xmlns:mc="http://schemas.openxmlformats.org/markup-compatibility/2006">
              <mc:Choice xmlns:v="urn:schemas-microsoft-com:vml" Requires="v">
                <p:oleObj spid="_x0000_s11295" name="Equation" r:id="rId7" imgW="3352680" imgH="622080" progId="Equation.DSMT4">
                  <p:embed/>
                </p:oleObj>
              </mc:Choice>
              <mc:Fallback>
                <p:oleObj name="Equation" r:id="rId7" imgW="3352680" imgH="6220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1238250"/>
                        <a:ext cx="335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1" name="Object 10"/>
          <p:cNvGraphicFramePr>
            <a:graphicFrameLocks noChangeAspect="1"/>
          </p:cNvGraphicFramePr>
          <p:nvPr/>
        </p:nvGraphicFramePr>
        <p:xfrm>
          <a:off x="1028700" y="2362200"/>
          <a:ext cx="2857500" cy="622300"/>
        </p:xfrm>
        <a:graphic>
          <a:graphicData uri="http://schemas.openxmlformats.org/presentationml/2006/ole">
            <mc:AlternateContent xmlns:mc="http://schemas.openxmlformats.org/markup-compatibility/2006">
              <mc:Choice xmlns:v="urn:schemas-microsoft-com:vml" Requires="v">
                <p:oleObj spid="_x0000_s11296" name="Equation" r:id="rId9" imgW="2857500" imgH="622300" progId="Equation.DSMT4">
                  <p:embed/>
                </p:oleObj>
              </mc:Choice>
              <mc:Fallback>
                <p:oleObj name="Equation" r:id="rId9" imgW="2857500" imgH="6223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28700" y="2362200"/>
                        <a:ext cx="28575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2" name="Object 8"/>
          <p:cNvGraphicFramePr>
            <a:graphicFrameLocks noChangeAspect="1"/>
          </p:cNvGraphicFramePr>
          <p:nvPr/>
        </p:nvGraphicFramePr>
        <p:xfrm>
          <a:off x="3962400" y="2362200"/>
          <a:ext cx="3289300" cy="622300"/>
        </p:xfrm>
        <a:graphic>
          <a:graphicData uri="http://schemas.openxmlformats.org/presentationml/2006/ole">
            <mc:AlternateContent xmlns:mc="http://schemas.openxmlformats.org/markup-compatibility/2006">
              <mc:Choice xmlns:v="urn:schemas-microsoft-com:vml" Requires="v">
                <p:oleObj spid="_x0000_s11297" name="Equation" r:id="rId11" imgW="3289300" imgH="622300" progId="Equation.DSMT4">
                  <p:embed/>
                </p:oleObj>
              </mc:Choice>
              <mc:Fallback>
                <p:oleObj name="Equation" r:id="rId11" imgW="3289300" imgH="6223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62400" y="2362200"/>
                        <a:ext cx="3289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3962400" y="3048000"/>
          <a:ext cx="3048000" cy="622300"/>
        </p:xfrm>
        <a:graphic>
          <a:graphicData uri="http://schemas.openxmlformats.org/presentationml/2006/ole">
            <mc:AlternateContent xmlns:mc="http://schemas.openxmlformats.org/markup-compatibility/2006">
              <mc:Choice xmlns:v="urn:schemas-microsoft-com:vml" Requires="v">
                <p:oleObj spid="_x0000_s11298" name="Equation" r:id="rId13" imgW="3048000" imgH="622300" progId="Equation.DSMT4">
                  <p:embed/>
                </p:oleObj>
              </mc:Choice>
              <mc:Fallback>
                <p:oleObj name="Equation" r:id="rId13" imgW="3048000" imgH="6223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62400" y="3048000"/>
                        <a:ext cx="304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48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xfrm>
            <a:off x="457200" y="1280160"/>
            <a:ext cx="8229600" cy="2505301"/>
          </a:xfrm>
          <a:prstGeom prst="rect">
            <a:avLst/>
          </a:prstGeom>
          <a:noFill/>
        </p:spPr>
        <p:txBody>
          <a:bodyPr>
            <a:spAutoFit/>
          </a:bodyPr>
          <a:lstStyle/>
          <a:p>
            <a:pPr marL="457200" indent="-457200" defTabSz="406400">
              <a:buFont typeface="Courier New" pitchFamily="49" charset="0"/>
              <a:buChar char="o"/>
            </a:pPr>
            <a:r>
              <a:rPr lang="en-US" i="0" dirty="0">
                <a:solidFill>
                  <a:schemeClr val="tx1"/>
                </a:solidFill>
              </a:rPr>
              <a:t>Simplify square roots of negative numbers.</a:t>
            </a:r>
          </a:p>
          <a:p>
            <a:pPr marL="457200" indent="-457200" defTabSz="406400">
              <a:buFont typeface="Courier New" pitchFamily="49" charset="0"/>
              <a:buChar char="o"/>
            </a:pPr>
            <a:r>
              <a:rPr lang="en-US" i="0" dirty="0">
                <a:solidFill>
                  <a:schemeClr val="tx1"/>
                </a:solidFill>
              </a:rPr>
              <a:t>Identify the real and imaginary parts of complex numbers.</a:t>
            </a:r>
          </a:p>
          <a:p>
            <a:pPr marL="457200" indent="-457200" defTabSz="406400">
              <a:buFont typeface="Courier New" pitchFamily="49" charset="0"/>
              <a:buChar char="o"/>
            </a:pPr>
            <a:r>
              <a:rPr lang="en-US" i="0" dirty="0">
                <a:solidFill>
                  <a:schemeClr val="tx1"/>
                </a:solidFill>
              </a:rPr>
              <a:t>Solve equations containing complex numbers.</a:t>
            </a:r>
          </a:p>
          <a:p>
            <a:pPr marL="457200" indent="-457200" defTabSz="406400">
              <a:buFont typeface="Courier New" pitchFamily="49" charset="0"/>
              <a:buChar char="o"/>
            </a:pPr>
            <a:r>
              <a:rPr lang="en-US" i="0" dirty="0">
                <a:solidFill>
                  <a:schemeClr val="tx1"/>
                </a:solidFill>
              </a:rPr>
              <a:t>Add and subtract complex numbers.</a:t>
            </a:r>
            <a:r>
              <a:rPr lang="en-US" dirty="0">
                <a:solidFill>
                  <a:schemeClr val="tx1"/>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pPr marL="15875" indent="-15875">
              <a:tabLst>
                <a:tab pos="457200" algn="l"/>
              </a:tabLst>
            </a:pPr>
            <a:r>
              <a:rPr lang="en-US" i="1" dirty="0" err="1"/>
              <a:t>i</a:t>
            </a:r>
            <a:r>
              <a:rPr lang="en-US" dirty="0"/>
              <a:t> and </a:t>
            </a:r>
            <a:r>
              <a:rPr lang="en-US" i="1" dirty="0"/>
              <a:t>i</a:t>
            </a:r>
            <a:r>
              <a:rPr lang="en-US" baseline="30000" dirty="0"/>
              <a:t>2</a:t>
            </a:r>
          </a:p>
        </p:txBody>
      </p:sp>
      <p:sp>
        <p:nvSpPr>
          <p:cNvPr id="6147" name="Rectangle 4"/>
          <p:cNvSpPr>
            <a:spLocks noGrp="1"/>
          </p:cNvSpPr>
          <p:nvPr>
            <p:ph idx="1"/>
          </p:nvPr>
        </p:nvSpPr>
        <p:spPr>
          <a:xfrm>
            <a:off x="457200" y="1280160"/>
            <a:ext cx="8229600" cy="1557349"/>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457200" algn="l"/>
              </a:tabLst>
            </a:pPr>
            <a:r>
              <a:rPr lang="en-US" b="1" dirty="0">
                <a:solidFill>
                  <a:srgbClr val="000000"/>
                </a:solidFill>
              </a:rPr>
              <a:t>Definition</a:t>
            </a:r>
            <a:endParaRPr lang="en-US" b="1" baseline="30000" dirty="0">
              <a:solidFill>
                <a:srgbClr val="000000"/>
              </a:solidFill>
            </a:endParaRPr>
          </a:p>
          <a:p>
            <a:pPr marL="15875" indent="-15875" algn="ctr">
              <a:buFont typeface="Courier New" pitchFamily="49" charset="0"/>
              <a:buNone/>
              <a:tabLst>
                <a:tab pos="457200" algn="l"/>
              </a:tabLst>
            </a:pPr>
            <a:endParaRPr lang="en-US" b="1"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p:txBody>
      </p:sp>
      <p:graphicFrame>
        <p:nvGraphicFramePr>
          <p:cNvPr id="6148" name="Object 5"/>
          <p:cNvGraphicFramePr>
            <a:graphicFrameLocks noChangeAspect="1"/>
          </p:cNvGraphicFramePr>
          <p:nvPr/>
        </p:nvGraphicFramePr>
        <p:xfrm>
          <a:off x="2809875" y="1917700"/>
          <a:ext cx="4581525" cy="698500"/>
        </p:xfrm>
        <a:graphic>
          <a:graphicData uri="http://schemas.openxmlformats.org/presentationml/2006/ole">
            <mc:AlternateContent xmlns:mc="http://schemas.openxmlformats.org/markup-compatibility/2006">
              <mc:Choice xmlns:v="urn:schemas-microsoft-com:vml" Requires="v">
                <p:oleObj spid="_x0000_s1031" name="Equation" r:id="rId3" imgW="4584700" imgH="698500" progId="Equation.DSMT4">
                  <p:embed/>
                </p:oleObj>
              </mc:Choice>
              <mc:Fallback>
                <p:oleObj name="Equation" r:id="rId3" imgW="4584700" imgH="698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9875" y="1917700"/>
                        <a:ext cx="4581525"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4"/>
          <p:cNvSpPr>
            <a:spLocks noGrp="1"/>
          </p:cNvSpPr>
          <p:nvPr>
            <p:ph idx="1"/>
          </p:nvPr>
        </p:nvSpPr>
        <p:spPr>
          <a:xfrm>
            <a:off x="457200" y="1280160"/>
            <a:ext cx="8229600" cy="2505301"/>
          </a:xfrm>
          <a:prstGeom prst="rect">
            <a:avLst/>
          </a:prstGeom>
          <a:solidFill>
            <a:srgbClr val="FFFFCC"/>
          </a:solidFill>
          <a:ln w="28575">
            <a:solidFill>
              <a:srgbClr val="000000"/>
            </a:solidFill>
          </a:ln>
        </p:spPr>
        <p:txBody>
          <a:bodyPr>
            <a:spAutoFit/>
          </a:bodyPr>
          <a:lstStyle/>
          <a:p>
            <a:pPr marL="15875" indent="-15875" algn="ctr">
              <a:tabLst>
                <a:tab pos="457200" algn="l"/>
              </a:tabLst>
            </a:pPr>
            <a:r>
              <a:rPr lang="en-US" b="1" dirty="0">
                <a:solidFill>
                  <a:srgbClr val="000000"/>
                </a:solidFill>
              </a:rPr>
              <a:t>Definition</a:t>
            </a:r>
            <a:endParaRPr lang="en-US" b="1" baseline="30000" dirty="0">
              <a:solidFill>
                <a:srgbClr val="000000"/>
              </a:solidFill>
            </a:endParaRPr>
          </a:p>
          <a:p>
            <a:pPr marL="15875" indent="-15875">
              <a:buFont typeface="Courier New" pitchFamily="49" charset="0"/>
              <a:buNone/>
              <a:tabLst>
                <a:tab pos="457200" algn="l"/>
              </a:tabLst>
            </a:pPr>
            <a:r>
              <a:rPr lang="en-US" i="0" dirty="0">
                <a:solidFill>
                  <a:srgbClr val="000000"/>
                </a:solidFill>
              </a:rPr>
              <a:t>If </a:t>
            </a:r>
            <a:r>
              <a:rPr lang="en-US" i="1" dirty="0">
                <a:solidFill>
                  <a:srgbClr val="000000"/>
                </a:solidFill>
              </a:rPr>
              <a:t>a</a:t>
            </a:r>
            <a:r>
              <a:rPr lang="en-US" i="0" dirty="0">
                <a:solidFill>
                  <a:srgbClr val="000000"/>
                </a:solidFill>
              </a:rPr>
              <a:t> is a positive real number, then </a:t>
            </a:r>
          </a:p>
          <a:p>
            <a:pPr marL="15875" indent="-15875">
              <a:buFont typeface="Courier New" pitchFamily="49" charset="0"/>
              <a:buNone/>
              <a:tabLst>
                <a:tab pos="457200" algn="l"/>
              </a:tabLst>
            </a:pPr>
            <a:endParaRPr lang="en-US" i="0" dirty="0">
              <a:solidFill>
                <a:srgbClr val="000000"/>
              </a:solidFill>
            </a:endParaRPr>
          </a:p>
          <a:p>
            <a:pPr marL="15875" indent="-15875">
              <a:buFont typeface="Courier New" pitchFamily="49" charset="0"/>
              <a:buNone/>
              <a:tabLst>
                <a:tab pos="457200" algn="l"/>
              </a:tabLst>
            </a:pPr>
            <a:r>
              <a:rPr lang="en-US" b="1" i="0" dirty="0">
                <a:solidFill>
                  <a:srgbClr val="000000"/>
                </a:solidFill>
              </a:rPr>
              <a:t>Note: </a:t>
            </a:r>
            <a:r>
              <a:rPr lang="en-US" i="0" dirty="0">
                <a:solidFill>
                  <a:srgbClr val="000000"/>
                </a:solidFill>
              </a:rPr>
              <a:t>The number </a:t>
            </a:r>
            <a:r>
              <a:rPr lang="en-US" i="1" dirty="0" err="1">
                <a:solidFill>
                  <a:srgbClr val="000000"/>
                </a:solidFill>
              </a:rPr>
              <a:t>i</a:t>
            </a:r>
            <a:r>
              <a:rPr lang="en-US" dirty="0">
                <a:solidFill>
                  <a:srgbClr val="000000"/>
                </a:solidFill>
              </a:rPr>
              <a:t> </a:t>
            </a:r>
            <a:r>
              <a:rPr lang="en-US" i="0" dirty="0">
                <a:solidFill>
                  <a:srgbClr val="000000"/>
                </a:solidFill>
              </a:rPr>
              <a:t>is not under the radical sign. To avoid confusion, we sometimes write</a:t>
            </a:r>
            <a:endParaRPr lang="en-US" dirty="0">
              <a:solidFill>
                <a:srgbClr val="000000"/>
              </a:solidFill>
            </a:endParaRPr>
          </a:p>
        </p:txBody>
      </p:sp>
      <p:graphicFrame>
        <p:nvGraphicFramePr>
          <p:cNvPr id="7172" name="Object 5"/>
          <p:cNvGraphicFramePr>
            <a:graphicFrameLocks noChangeAspect="1"/>
          </p:cNvGraphicFramePr>
          <p:nvPr>
            <p:extLst>
              <p:ext uri="{D42A27DB-BD31-4B8C-83A1-F6EECF244321}">
                <p14:modId xmlns:p14="http://schemas.microsoft.com/office/powerpoint/2010/main" val="2308284478"/>
              </p:ext>
            </p:extLst>
          </p:nvPr>
        </p:nvGraphicFramePr>
        <p:xfrm>
          <a:off x="3771900" y="317500"/>
          <a:ext cx="1828800" cy="571500"/>
        </p:xfrm>
        <a:graphic>
          <a:graphicData uri="http://schemas.openxmlformats.org/presentationml/2006/ole">
            <mc:AlternateContent xmlns:mc="http://schemas.openxmlformats.org/markup-compatibility/2006">
              <mc:Choice xmlns:v="urn:schemas-microsoft-com:vml" Requires="v">
                <p:oleObj spid="_x0000_s2063" name="Equation" r:id="rId3" imgW="1828800" imgH="571320" progId="Equation.DSMT4">
                  <p:embed/>
                </p:oleObj>
              </mc:Choice>
              <mc:Fallback>
                <p:oleObj name="Equation" r:id="rId3" imgW="1828800" imgH="571320" progId="Equation.DSMT4">
                  <p:embed/>
                  <p:pic>
                    <p:nvPicPr>
                      <p:cNvPr id="0" name="Picture 5"/>
                      <p:cNvPicPr>
                        <a:picLocks noChangeAspect="1" noChangeArrowheads="1"/>
                      </p:cNvPicPr>
                      <p:nvPr/>
                    </p:nvPicPr>
                    <p:blipFill>
                      <a:blip r:embed="rId4"/>
                      <a:srcRect/>
                      <a:stretch>
                        <a:fillRect/>
                      </a:stretch>
                    </p:blipFill>
                    <p:spPr bwMode="auto">
                      <a:xfrm>
                        <a:off x="3771900" y="317500"/>
                        <a:ext cx="18288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6"/>
          <p:cNvGraphicFramePr>
            <a:graphicFrameLocks noChangeAspect="1"/>
          </p:cNvGraphicFramePr>
          <p:nvPr>
            <p:extLst>
              <p:ext uri="{D42A27DB-BD31-4B8C-83A1-F6EECF244321}">
                <p14:modId xmlns:p14="http://schemas.microsoft.com/office/powerpoint/2010/main" val="3250909529"/>
              </p:ext>
            </p:extLst>
          </p:nvPr>
        </p:nvGraphicFramePr>
        <p:xfrm>
          <a:off x="2908300" y="2311400"/>
          <a:ext cx="3327400" cy="508000"/>
        </p:xfrm>
        <a:graphic>
          <a:graphicData uri="http://schemas.openxmlformats.org/presentationml/2006/ole">
            <mc:AlternateContent xmlns:mc="http://schemas.openxmlformats.org/markup-compatibility/2006">
              <mc:Choice xmlns:v="urn:schemas-microsoft-com:vml" Requires="v">
                <p:oleObj spid="_x0000_s2064" name="Equation" r:id="rId5" imgW="3327400" imgH="508000" progId="Equation.DSMT4">
                  <p:embed/>
                </p:oleObj>
              </mc:Choice>
              <mc:Fallback>
                <p:oleObj name="Equation" r:id="rId5" imgW="3327400" imgH="5080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8300" y="2311400"/>
                        <a:ext cx="33274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7"/>
          <p:cNvGraphicFramePr>
            <a:graphicFrameLocks noChangeAspect="1"/>
          </p:cNvGraphicFramePr>
          <p:nvPr/>
        </p:nvGraphicFramePr>
        <p:xfrm>
          <a:off x="5984544" y="3251433"/>
          <a:ext cx="647700" cy="444500"/>
        </p:xfrm>
        <a:graphic>
          <a:graphicData uri="http://schemas.openxmlformats.org/presentationml/2006/ole">
            <mc:AlternateContent xmlns:mc="http://schemas.openxmlformats.org/markup-compatibility/2006">
              <mc:Choice xmlns:v="urn:schemas-microsoft-com:vml" Requires="v">
                <p:oleObj spid="_x0000_s2065" name="Equation" r:id="rId7" imgW="647419" imgH="444307" progId="Equation.DSMT4">
                  <p:embed/>
                </p:oleObj>
              </mc:Choice>
              <mc:Fallback>
                <p:oleObj name="Equation" r:id="rId7" imgW="647419" imgH="444307"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84544" y="3251433"/>
                        <a:ext cx="647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Square Roots of </a:t>
            </a:r>
            <a:br>
              <a:rPr lang="en-US" sz="3200" dirty="0">
                <a:solidFill>
                  <a:schemeClr val="accent1"/>
                </a:solidFill>
              </a:rPr>
            </a:br>
            <a:r>
              <a:rPr lang="en-US" sz="3200" dirty="0">
                <a:solidFill>
                  <a:schemeClr val="accent1"/>
                </a:solidFill>
              </a:rPr>
              <a:t>Negative Numbers</a:t>
            </a:r>
          </a:p>
        </p:txBody>
      </p:sp>
      <p:sp>
        <p:nvSpPr>
          <p:cNvPr id="8195" name="Rectangle 3"/>
          <p:cNvSpPr>
            <a:spLocks noGrp="1"/>
          </p:cNvSpPr>
          <p:nvPr>
            <p:ph idx="1"/>
          </p:nvPr>
        </p:nvSpPr>
        <p:spPr>
          <a:xfrm>
            <a:off x="457200" y="1280160"/>
            <a:ext cx="8229600" cy="523220"/>
          </a:xfrm>
          <a:prstGeom prst="rect">
            <a:avLst/>
          </a:prstGeom>
        </p:spPr>
        <p:txBody>
          <a:bodyPr>
            <a:spAutoFit/>
          </a:bodyPr>
          <a:lstStyle/>
          <a:p>
            <a:pPr algn="just">
              <a:buFont typeface="Courier New" pitchFamily="49" charset="0"/>
              <a:buNone/>
            </a:pPr>
            <a:r>
              <a:rPr lang="en-US" i="0" dirty="0">
                <a:solidFill>
                  <a:schemeClr val="tx1"/>
                </a:solidFill>
              </a:rPr>
              <a:t>Simplify each radical.</a:t>
            </a:r>
            <a:r>
              <a:rPr lang="en-US" dirty="0">
                <a:solidFill>
                  <a:schemeClr val="tx1"/>
                </a:solidFill>
              </a:rPr>
              <a:t> </a:t>
            </a:r>
          </a:p>
        </p:txBody>
      </p:sp>
      <p:graphicFrame>
        <p:nvGraphicFramePr>
          <p:cNvPr id="3075" name="Object 3"/>
          <p:cNvGraphicFramePr>
            <a:graphicFrameLocks noChangeAspect="1"/>
          </p:cNvGraphicFramePr>
          <p:nvPr/>
        </p:nvGraphicFramePr>
        <p:xfrm>
          <a:off x="558800" y="2057400"/>
          <a:ext cx="1384300" cy="508000"/>
        </p:xfrm>
        <a:graphic>
          <a:graphicData uri="http://schemas.openxmlformats.org/presentationml/2006/ole">
            <mc:AlternateContent xmlns:mc="http://schemas.openxmlformats.org/markup-compatibility/2006">
              <mc:Choice xmlns:v="urn:schemas-microsoft-com:vml" Requires="v">
                <p:oleObj spid="_x0000_s3157" name="Equation" r:id="rId3" imgW="1384200" imgH="507960" progId="Equation.DSMT4">
                  <p:embed/>
                </p:oleObj>
              </mc:Choice>
              <mc:Fallback>
                <p:oleObj name="Equation" r:id="rId3" imgW="1384200" imgH="507960" progId="Equation.DSMT4">
                  <p:embed/>
                  <p:pic>
                    <p:nvPicPr>
                      <p:cNvPr id="0" name="Picture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2057400"/>
                        <a:ext cx="138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52450" y="2768600"/>
          <a:ext cx="1409700" cy="508000"/>
        </p:xfrm>
        <a:graphic>
          <a:graphicData uri="http://schemas.openxmlformats.org/presentationml/2006/ole">
            <mc:AlternateContent xmlns:mc="http://schemas.openxmlformats.org/markup-compatibility/2006">
              <mc:Choice xmlns:v="urn:schemas-microsoft-com:vml" Requires="v">
                <p:oleObj spid="_x0000_s3158" name="Equation" r:id="rId5" imgW="1409400" imgH="507960" progId="Equation.DSMT4">
                  <p:embed/>
                </p:oleObj>
              </mc:Choice>
              <mc:Fallback>
                <p:oleObj name="Equation" r:id="rId5" imgW="1409400" imgH="507960" progId="Equation.DSMT4">
                  <p:embed/>
                  <p:pic>
                    <p:nvPicPr>
                      <p:cNvPr id="0"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450" y="27686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58800" y="3454400"/>
          <a:ext cx="1409700" cy="508000"/>
        </p:xfrm>
        <a:graphic>
          <a:graphicData uri="http://schemas.openxmlformats.org/presentationml/2006/ole">
            <mc:AlternateContent xmlns:mc="http://schemas.openxmlformats.org/markup-compatibility/2006">
              <mc:Choice xmlns:v="urn:schemas-microsoft-com:vml" Requires="v">
                <p:oleObj spid="_x0000_s3159" name="Equation" r:id="rId7" imgW="1409400" imgH="507960" progId="Equation.DSMT4">
                  <p:embed/>
                </p:oleObj>
              </mc:Choice>
              <mc:Fallback>
                <p:oleObj name="Equation" r:id="rId7" imgW="1409400" imgH="507960" progId="Equation.DSMT4">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8800" y="34544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52450" y="4216400"/>
          <a:ext cx="1435100" cy="508000"/>
        </p:xfrm>
        <a:graphic>
          <a:graphicData uri="http://schemas.openxmlformats.org/presentationml/2006/ole">
            <mc:AlternateContent xmlns:mc="http://schemas.openxmlformats.org/markup-compatibility/2006">
              <mc:Choice xmlns:v="urn:schemas-microsoft-com:vml" Requires="v">
                <p:oleObj spid="_x0000_s3160" name="Equation" r:id="rId9" imgW="1434960" imgH="507960" progId="Equation.DSMT4">
                  <p:embed/>
                </p:oleObj>
              </mc:Choice>
              <mc:Fallback>
                <p:oleObj name="Equation" r:id="rId9" imgW="1434960" imgH="507960" progId="Equation.DSMT4">
                  <p:embed/>
                  <p:pic>
                    <p:nvPicPr>
                      <p:cNvPr id="0" name="Picture 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2450" y="4216400"/>
                        <a:ext cx="1435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181100" y="4838700"/>
          <a:ext cx="7048500" cy="723900"/>
        </p:xfrm>
        <a:graphic>
          <a:graphicData uri="http://schemas.openxmlformats.org/presentationml/2006/ole">
            <mc:AlternateContent xmlns:mc="http://schemas.openxmlformats.org/markup-compatibility/2006">
              <mc:Choice xmlns:v="urn:schemas-microsoft-com:vml" Requires="v">
                <p:oleObj spid="_x0000_s3161" name="Equation" r:id="rId11" imgW="7048500" imgH="723900" progId="Equation.DSMT4">
                  <p:embed/>
                </p:oleObj>
              </mc:Choice>
              <mc:Fallback>
                <p:oleObj name="Equation" r:id="rId11" imgW="7048500" imgH="723900" progId="Equation.DSMT4">
                  <p:embed/>
                  <p:pic>
                    <p:nvPicPr>
                      <p:cNvPr id="0" name="Picture 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81100" y="4838700"/>
                        <a:ext cx="70485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133600" y="2051050"/>
          <a:ext cx="1562100" cy="444500"/>
        </p:xfrm>
        <a:graphic>
          <a:graphicData uri="http://schemas.openxmlformats.org/presentationml/2006/ole">
            <mc:AlternateContent xmlns:mc="http://schemas.openxmlformats.org/markup-compatibility/2006">
              <mc:Choice xmlns:v="urn:schemas-microsoft-com:vml" Requires="v">
                <p:oleObj spid="_x0000_s3162" name="Equation" r:id="rId13" imgW="1562100" imgH="444500" progId="Equation.DSMT4">
                  <p:embed/>
                </p:oleObj>
              </mc:Choice>
              <mc:Fallback>
                <p:oleObj name="Equation" r:id="rId13" imgW="1562100" imgH="444500" progId="Equation.DSMT4">
                  <p:embed/>
                  <p:pic>
                    <p:nvPicPr>
                      <p:cNvPr id="0" name="Picture 2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33600" y="2051050"/>
                        <a:ext cx="156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898900" y="2139950"/>
          <a:ext cx="736600" cy="292100"/>
        </p:xfrm>
        <a:graphic>
          <a:graphicData uri="http://schemas.openxmlformats.org/presentationml/2006/ole">
            <mc:AlternateContent xmlns:mc="http://schemas.openxmlformats.org/markup-compatibility/2006">
              <mc:Choice xmlns:v="urn:schemas-microsoft-com:vml" Requires="v">
                <p:oleObj spid="_x0000_s3163" name="Equation" r:id="rId15" imgW="736600" imgH="292100" progId="Equation.DSMT4">
                  <p:embed/>
                </p:oleObj>
              </mc:Choice>
              <mc:Fallback>
                <p:oleObj name="Equation" r:id="rId15" imgW="736600" imgH="292100" progId="Equation.DSMT4">
                  <p:embed/>
                  <p:pic>
                    <p:nvPicPr>
                      <p:cNvPr id="0" name="Picture 3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98900" y="21399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4749800" y="2114550"/>
          <a:ext cx="571500" cy="292100"/>
        </p:xfrm>
        <a:graphic>
          <a:graphicData uri="http://schemas.openxmlformats.org/presentationml/2006/ole">
            <mc:AlternateContent xmlns:mc="http://schemas.openxmlformats.org/markup-compatibility/2006">
              <mc:Choice xmlns:v="urn:schemas-microsoft-com:vml" Requires="v">
                <p:oleObj spid="_x0000_s3164" name="Equation" r:id="rId17" imgW="571252" imgH="291973" progId="Equation.DSMT4">
                  <p:embed/>
                </p:oleObj>
              </mc:Choice>
              <mc:Fallback>
                <p:oleObj name="Equation" r:id="rId17" imgW="571252" imgH="291973" progId="Equation.DSMT4">
                  <p:embed/>
                  <p:pic>
                    <p:nvPicPr>
                      <p:cNvPr id="0" name="Picture 3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49800" y="2114550"/>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139950" y="2762250"/>
          <a:ext cx="1574800" cy="444500"/>
        </p:xfrm>
        <a:graphic>
          <a:graphicData uri="http://schemas.openxmlformats.org/presentationml/2006/ole">
            <mc:AlternateContent xmlns:mc="http://schemas.openxmlformats.org/markup-compatibility/2006">
              <mc:Choice xmlns:v="urn:schemas-microsoft-com:vml" Requires="v">
                <p:oleObj spid="_x0000_s3165" name="Equation" r:id="rId19" imgW="1574800" imgH="444500" progId="Equation.DSMT4">
                  <p:embed/>
                </p:oleObj>
              </mc:Choice>
              <mc:Fallback>
                <p:oleObj name="Equation" r:id="rId19" imgW="1574800" imgH="444500" progId="Equation.DSMT4">
                  <p:embed/>
                  <p:pic>
                    <p:nvPicPr>
                      <p:cNvPr id="0" name="Picture 3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139950" y="2762250"/>
                        <a:ext cx="1574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3911600" y="2851150"/>
          <a:ext cx="736600" cy="292100"/>
        </p:xfrm>
        <a:graphic>
          <a:graphicData uri="http://schemas.openxmlformats.org/presentationml/2006/ole">
            <mc:AlternateContent xmlns:mc="http://schemas.openxmlformats.org/markup-compatibility/2006">
              <mc:Choice xmlns:v="urn:schemas-microsoft-com:vml" Requires="v">
                <p:oleObj spid="_x0000_s3166" name="Equation" r:id="rId21" imgW="736600" imgH="292100" progId="Equation.DSMT4">
                  <p:embed/>
                </p:oleObj>
              </mc:Choice>
              <mc:Fallback>
                <p:oleObj name="Equation" r:id="rId21" imgW="736600" imgH="292100" progId="Equation.DSMT4">
                  <p:embed/>
                  <p:pic>
                    <p:nvPicPr>
                      <p:cNvPr id="0" name="Picture 3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911600" y="28511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4749800" y="2825750"/>
          <a:ext cx="584200" cy="292100"/>
        </p:xfrm>
        <a:graphic>
          <a:graphicData uri="http://schemas.openxmlformats.org/presentationml/2006/ole">
            <mc:AlternateContent xmlns:mc="http://schemas.openxmlformats.org/markup-compatibility/2006">
              <mc:Choice xmlns:v="urn:schemas-microsoft-com:vml" Requires="v">
                <p:oleObj spid="_x0000_s3167" name="Equation" r:id="rId23" imgW="583947" imgH="291973" progId="Equation.DSMT4">
                  <p:embed/>
                </p:oleObj>
              </mc:Choice>
              <mc:Fallback>
                <p:oleObj name="Equation" r:id="rId23" imgW="583947" imgH="291973" progId="Equation.DSMT4">
                  <p:embed/>
                  <p:pic>
                    <p:nvPicPr>
                      <p:cNvPr id="0" name="Picture 3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749800" y="2825750"/>
                        <a:ext cx="58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2139950" y="3455988"/>
          <a:ext cx="1739900" cy="444500"/>
        </p:xfrm>
        <a:graphic>
          <a:graphicData uri="http://schemas.openxmlformats.org/presentationml/2006/ole">
            <mc:AlternateContent xmlns:mc="http://schemas.openxmlformats.org/markup-compatibility/2006">
              <mc:Choice xmlns:v="urn:schemas-microsoft-com:vml" Requires="v">
                <p:oleObj spid="_x0000_s3168" name="Equation" r:id="rId25" imgW="1739900" imgH="444500" progId="Equation.DSMT4">
                  <p:embed/>
                </p:oleObj>
              </mc:Choice>
              <mc:Fallback>
                <p:oleObj name="Equation" r:id="rId25" imgW="1739900" imgH="444500" progId="Equation.DSMT4">
                  <p:embed/>
                  <p:pic>
                    <p:nvPicPr>
                      <p:cNvPr id="0" name="Picture 3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139950" y="3455988"/>
                        <a:ext cx="173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4038600" y="3469217"/>
          <a:ext cx="1333500" cy="444500"/>
        </p:xfrm>
        <a:graphic>
          <a:graphicData uri="http://schemas.openxmlformats.org/presentationml/2006/ole">
            <mc:AlternateContent xmlns:mc="http://schemas.openxmlformats.org/markup-compatibility/2006">
              <mc:Choice xmlns:v="urn:schemas-microsoft-com:vml" Requires="v">
                <p:oleObj spid="_x0000_s3169" name="Equation" r:id="rId27" imgW="1333500" imgH="444500" progId="Equation.DSMT4">
                  <p:embed/>
                </p:oleObj>
              </mc:Choice>
              <mc:Fallback>
                <p:oleObj name="Equation" r:id="rId27" imgW="1333500" imgH="444500" progId="Equation.DSMT4">
                  <p:embed/>
                  <p:pic>
                    <p:nvPicPr>
                      <p:cNvPr id="0" name="Picture 3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038600" y="3469217"/>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8" name="Object 16"/>
          <p:cNvGraphicFramePr>
            <a:graphicFrameLocks noChangeAspect="1"/>
          </p:cNvGraphicFramePr>
          <p:nvPr>
            <p:extLst>
              <p:ext uri="{D42A27DB-BD31-4B8C-83A1-F6EECF244321}">
                <p14:modId xmlns:p14="http://schemas.microsoft.com/office/powerpoint/2010/main" val="3808956446"/>
              </p:ext>
            </p:extLst>
          </p:nvPr>
        </p:nvGraphicFramePr>
        <p:xfrm>
          <a:off x="5473700" y="3435350"/>
          <a:ext cx="1041400" cy="508000"/>
        </p:xfrm>
        <a:graphic>
          <a:graphicData uri="http://schemas.openxmlformats.org/presentationml/2006/ole">
            <mc:AlternateContent xmlns:mc="http://schemas.openxmlformats.org/markup-compatibility/2006">
              <mc:Choice xmlns:v="urn:schemas-microsoft-com:vml" Requires="v">
                <p:oleObj spid="_x0000_s3170" name="Equation" r:id="rId29" imgW="1041400" imgH="508000" progId="Equation.DSMT4">
                  <p:embed/>
                </p:oleObj>
              </mc:Choice>
              <mc:Fallback>
                <p:oleObj name="Equation" r:id="rId29" imgW="1041400" imgH="508000" progId="Equation.DSMT4">
                  <p:embed/>
                  <p:pic>
                    <p:nvPicPr>
                      <p:cNvPr id="0" name="Picture 3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473700" y="343535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9" name="Object 17"/>
          <p:cNvGraphicFramePr>
            <a:graphicFrameLocks noChangeAspect="1"/>
          </p:cNvGraphicFramePr>
          <p:nvPr/>
        </p:nvGraphicFramePr>
        <p:xfrm>
          <a:off x="2146300" y="4210050"/>
          <a:ext cx="1714500" cy="444500"/>
        </p:xfrm>
        <a:graphic>
          <a:graphicData uri="http://schemas.openxmlformats.org/presentationml/2006/ole">
            <mc:AlternateContent xmlns:mc="http://schemas.openxmlformats.org/markup-compatibility/2006">
              <mc:Choice xmlns:v="urn:schemas-microsoft-com:vml" Requires="v">
                <p:oleObj spid="_x0000_s3171" name="Equation" r:id="rId31" imgW="1714500" imgH="444500" progId="Equation.DSMT4">
                  <p:embed/>
                </p:oleObj>
              </mc:Choice>
              <mc:Fallback>
                <p:oleObj name="Equation" r:id="rId31" imgW="1714500" imgH="444500" progId="Equation.DSMT4">
                  <p:embed/>
                  <p:pic>
                    <p:nvPicPr>
                      <p:cNvPr id="0" name="Picture 38"/>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2146300" y="4210050"/>
                        <a:ext cx="1714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0" name="Object 18"/>
          <p:cNvGraphicFramePr>
            <a:graphicFrameLocks noChangeAspect="1"/>
          </p:cNvGraphicFramePr>
          <p:nvPr/>
        </p:nvGraphicFramePr>
        <p:xfrm>
          <a:off x="4076700" y="4222750"/>
          <a:ext cx="1333500" cy="444500"/>
        </p:xfrm>
        <a:graphic>
          <a:graphicData uri="http://schemas.openxmlformats.org/presentationml/2006/ole">
            <mc:AlternateContent xmlns:mc="http://schemas.openxmlformats.org/markup-compatibility/2006">
              <mc:Choice xmlns:v="urn:schemas-microsoft-com:vml" Requires="v">
                <p:oleObj spid="_x0000_s3172" name="Equation" r:id="rId33" imgW="1333500" imgH="444500" progId="Equation.DSMT4">
                  <p:embed/>
                </p:oleObj>
              </mc:Choice>
              <mc:Fallback>
                <p:oleObj name="Equation" r:id="rId33" imgW="1333500" imgH="444500" progId="Equation.DSMT4">
                  <p:embed/>
                  <p:pic>
                    <p:nvPicPr>
                      <p:cNvPr id="0" name="Picture 39"/>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076700" y="4222750"/>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1" name="Object 19"/>
          <p:cNvGraphicFramePr>
            <a:graphicFrameLocks noChangeAspect="1"/>
          </p:cNvGraphicFramePr>
          <p:nvPr>
            <p:extLst>
              <p:ext uri="{D42A27DB-BD31-4B8C-83A1-F6EECF244321}">
                <p14:modId xmlns:p14="http://schemas.microsoft.com/office/powerpoint/2010/main" val="3997431106"/>
              </p:ext>
            </p:extLst>
          </p:nvPr>
        </p:nvGraphicFramePr>
        <p:xfrm>
          <a:off x="5524500" y="4165600"/>
          <a:ext cx="1041400" cy="508000"/>
        </p:xfrm>
        <a:graphic>
          <a:graphicData uri="http://schemas.openxmlformats.org/presentationml/2006/ole">
            <mc:AlternateContent xmlns:mc="http://schemas.openxmlformats.org/markup-compatibility/2006">
              <mc:Choice xmlns:v="urn:schemas-microsoft-com:vml" Requires="v">
                <p:oleObj spid="_x0000_s3173" name="Equation" r:id="rId35" imgW="1041120" imgH="507960" progId="Equation.DSMT4">
                  <p:embed/>
                </p:oleObj>
              </mc:Choice>
              <mc:Fallback>
                <p:oleObj name="Equation" r:id="rId35" imgW="1041120" imgH="507960" progId="Equation.DSMT4">
                  <p:embed/>
                  <p:pic>
                    <p:nvPicPr>
                      <p:cNvPr id="0" name="Picture 40"/>
                      <p:cNvPicPr>
                        <a:picLocks noChangeAspect="1" noChangeArrowheads="1"/>
                      </p:cNvPicPr>
                      <p:nvPr/>
                    </p:nvPicPr>
                    <p:blipFill>
                      <a:blip r:embed="rId36"/>
                      <a:srcRect/>
                      <a:stretch>
                        <a:fillRect/>
                      </a:stretch>
                    </p:blipFill>
                    <p:spPr bwMode="auto">
                      <a:xfrm>
                        <a:off x="5524500" y="416560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3" name="Object 21"/>
          <p:cNvGraphicFramePr>
            <a:graphicFrameLocks noChangeAspect="1"/>
          </p:cNvGraphicFramePr>
          <p:nvPr/>
        </p:nvGraphicFramePr>
        <p:xfrm>
          <a:off x="5575300" y="2032000"/>
          <a:ext cx="2959100" cy="431800"/>
        </p:xfrm>
        <a:graphic>
          <a:graphicData uri="http://schemas.openxmlformats.org/presentationml/2006/ole">
            <mc:AlternateContent xmlns:mc="http://schemas.openxmlformats.org/markup-compatibility/2006">
              <mc:Choice xmlns:v="urn:schemas-microsoft-com:vml" Requires="v">
                <p:oleObj spid="_x0000_s3174" name="Equation" r:id="rId37" imgW="2959100" imgH="431800" progId="Equation.DSMT4">
                  <p:embed/>
                </p:oleObj>
              </mc:Choice>
              <mc:Fallback>
                <p:oleObj name="Equation" r:id="rId37" imgW="2959100" imgH="431800" progId="Equation.DSMT4">
                  <p:embed/>
                  <p:pic>
                    <p:nvPicPr>
                      <p:cNvPr id="0" name="Picture 41"/>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575300" y="2032000"/>
                        <a:ext cx="2959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4" name="Object 22"/>
          <p:cNvGraphicFramePr>
            <a:graphicFrameLocks noChangeAspect="1"/>
          </p:cNvGraphicFramePr>
          <p:nvPr/>
        </p:nvGraphicFramePr>
        <p:xfrm>
          <a:off x="6769100" y="3441700"/>
          <a:ext cx="1384300" cy="622300"/>
        </p:xfrm>
        <a:graphic>
          <a:graphicData uri="http://schemas.openxmlformats.org/presentationml/2006/ole">
            <mc:AlternateContent xmlns:mc="http://schemas.openxmlformats.org/markup-compatibility/2006">
              <mc:Choice xmlns:v="urn:schemas-microsoft-com:vml" Requires="v">
                <p:oleObj spid="_x0000_s3175" name="Equation" r:id="rId39" imgW="1384300" imgH="622300" progId="Equation.DSMT4">
                  <p:embed/>
                </p:oleObj>
              </mc:Choice>
              <mc:Fallback>
                <p:oleObj name="Equation" r:id="rId39" imgW="1384300" imgH="622300" progId="Equation.DSMT4">
                  <p:embed/>
                  <p:pic>
                    <p:nvPicPr>
                      <p:cNvPr id="0" name="Picture 42"/>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769100" y="3441700"/>
                        <a:ext cx="1384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5" name="Object 23"/>
          <p:cNvGraphicFramePr>
            <a:graphicFrameLocks noChangeAspect="1"/>
          </p:cNvGraphicFramePr>
          <p:nvPr/>
        </p:nvGraphicFramePr>
        <p:xfrm>
          <a:off x="6775450" y="4178300"/>
          <a:ext cx="1371600" cy="622300"/>
        </p:xfrm>
        <a:graphic>
          <a:graphicData uri="http://schemas.openxmlformats.org/presentationml/2006/ole">
            <mc:AlternateContent xmlns:mc="http://schemas.openxmlformats.org/markup-compatibility/2006">
              <mc:Choice xmlns:v="urn:schemas-microsoft-com:vml" Requires="v">
                <p:oleObj spid="_x0000_s3176" name="Equation" r:id="rId41" imgW="1371600" imgH="622300" progId="Equation.DSMT4">
                  <p:embed/>
                </p:oleObj>
              </mc:Choice>
              <mc:Fallback>
                <p:oleObj name="Equation" r:id="rId41" imgW="1371600" imgH="622300" progId="Equation.DSMT4">
                  <p:embed/>
                  <p:pic>
                    <p:nvPicPr>
                      <p:cNvPr id="0" name="Picture 43"/>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6775450" y="4178300"/>
                        <a:ext cx="1371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7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9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07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08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09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09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09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0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Complex Numbers </a:t>
            </a:r>
          </a:p>
        </p:txBody>
      </p:sp>
      <p:sp>
        <p:nvSpPr>
          <p:cNvPr id="9219" name="Rectangle 4"/>
          <p:cNvSpPr>
            <a:spLocks noGrp="1"/>
          </p:cNvSpPr>
          <p:nvPr>
            <p:ph idx="1"/>
          </p:nvPr>
        </p:nvSpPr>
        <p:spPr>
          <a:xfrm>
            <a:off x="457200" y="1280160"/>
            <a:ext cx="8229600" cy="4587240"/>
          </a:xfrm>
          <a:prstGeom prst="rect">
            <a:avLst/>
          </a:prstGeom>
          <a:solidFill>
            <a:srgbClr val="FFFFCC"/>
          </a:solidFill>
          <a:ln w="28575">
            <a:solidFill>
              <a:srgbClr val="000000"/>
            </a:solidFill>
          </a:ln>
        </p:spPr>
        <p:txBody>
          <a:bodyPr wrap="square">
            <a:noAutofit/>
          </a:bodyPr>
          <a:lstStyle/>
          <a:p>
            <a:pPr marL="15875" indent="-15875" algn="ctr">
              <a:buFont typeface="Courier New" pitchFamily="49" charset="0"/>
              <a:buNone/>
              <a:tabLst>
                <a:tab pos="457200" algn="l"/>
              </a:tabLst>
            </a:pPr>
            <a:r>
              <a:rPr lang="en-US" b="1" i="0" dirty="0">
                <a:solidFill>
                  <a:srgbClr val="000000"/>
                </a:solidFill>
              </a:rPr>
              <a:t>Definition</a:t>
            </a:r>
            <a:endParaRPr lang="en-US" i="0" dirty="0">
              <a:solidFill>
                <a:srgbClr val="000000"/>
              </a:solidFill>
            </a:endParaRPr>
          </a:p>
          <a:p>
            <a:pPr marL="15875" indent="-15875">
              <a:buFont typeface="Courier New" pitchFamily="49" charset="0"/>
              <a:buNone/>
              <a:tabLst>
                <a:tab pos="457200" algn="l"/>
              </a:tabLst>
            </a:pPr>
            <a:r>
              <a:rPr lang="en-US" i="0" dirty="0">
                <a:solidFill>
                  <a:srgbClr val="000000"/>
                </a:solidFill>
              </a:rPr>
              <a:t>The </a:t>
            </a:r>
            <a:r>
              <a:rPr lang="en-US" b="1" i="0" dirty="0">
                <a:solidFill>
                  <a:srgbClr val="C00000"/>
                </a:solidFill>
              </a:rPr>
              <a:t>standard form </a:t>
            </a:r>
            <a:r>
              <a:rPr lang="en-US" i="0" dirty="0">
                <a:solidFill>
                  <a:srgbClr val="000000"/>
                </a:solidFill>
              </a:rPr>
              <a:t>of a </a:t>
            </a:r>
            <a:r>
              <a:rPr lang="en-US" b="1" i="0" dirty="0">
                <a:solidFill>
                  <a:srgbClr val="C00000"/>
                </a:solidFill>
              </a:rPr>
              <a:t>complex number </a:t>
            </a:r>
            <a:r>
              <a:rPr lang="en-US" i="0" dirty="0">
                <a:solidFill>
                  <a:srgbClr val="000000"/>
                </a:solidFill>
              </a:rPr>
              <a:t>is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bi</a:t>
            </a:r>
            <a:r>
              <a:rPr lang="en-US" dirty="0">
                <a:solidFill>
                  <a:srgbClr val="000000"/>
                </a:solidFill>
              </a:rPr>
              <a:t>, </a:t>
            </a:r>
            <a:r>
              <a:rPr lang="en-US" i="0" dirty="0">
                <a:solidFill>
                  <a:srgbClr val="000000"/>
                </a:solidFill>
              </a:rPr>
              <a:t>where </a:t>
            </a:r>
            <a:r>
              <a:rPr lang="en-US" i="1" dirty="0">
                <a:solidFill>
                  <a:srgbClr val="000000"/>
                </a:solidFill>
              </a:rPr>
              <a:t>a</a:t>
            </a:r>
            <a:r>
              <a:rPr lang="en-US"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are real numbers. </a:t>
            </a:r>
            <a:r>
              <a:rPr lang="en-US" i="1" dirty="0">
                <a:solidFill>
                  <a:srgbClr val="000000"/>
                </a:solidFill>
              </a:rPr>
              <a:t>a</a:t>
            </a:r>
            <a:r>
              <a:rPr lang="en-US" dirty="0">
                <a:solidFill>
                  <a:srgbClr val="000000"/>
                </a:solidFill>
              </a:rPr>
              <a:t> </a:t>
            </a:r>
            <a:r>
              <a:rPr lang="en-US" i="0" dirty="0">
                <a:solidFill>
                  <a:srgbClr val="000000"/>
                </a:solidFill>
              </a:rPr>
              <a:t>is called the </a:t>
            </a:r>
            <a:r>
              <a:rPr lang="en-US" b="1" i="0" dirty="0">
                <a:solidFill>
                  <a:srgbClr val="C00000"/>
                </a:solidFill>
              </a:rPr>
              <a:t>real part</a:t>
            </a:r>
            <a:r>
              <a:rPr lang="en-US" b="1" i="0"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is called the </a:t>
            </a:r>
            <a:r>
              <a:rPr lang="en-US" b="1" i="0" dirty="0">
                <a:solidFill>
                  <a:srgbClr val="C00000"/>
                </a:solidFill>
              </a:rPr>
              <a:t>imaginary part</a:t>
            </a:r>
            <a:r>
              <a:rPr lang="en-US" b="1" i="0" dirty="0">
                <a:solidFill>
                  <a:srgbClr val="000000"/>
                </a:solidFill>
              </a:rPr>
              <a:t>.</a:t>
            </a:r>
          </a:p>
          <a:p>
            <a:pPr marL="15875" indent="-15875" algn="just">
              <a:buFont typeface="Courier New" pitchFamily="49" charset="0"/>
              <a:buNone/>
              <a:tabLst>
                <a:tab pos="457200" algn="l"/>
              </a:tabLst>
            </a:pPr>
            <a:r>
              <a:rPr lang="en-US" i="0" dirty="0">
                <a:solidFill>
                  <a:srgbClr val="000000"/>
                </a:solidFill>
              </a:rPr>
              <a:t>If </a:t>
            </a:r>
            <a:r>
              <a:rPr lang="en-US" i="1" dirty="0">
                <a:solidFill>
                  <a:srgbClr val="000000"/>
                </a:solidFill>
              </a:rPr>
              <a:t>b</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a:t>
            </a:r>
            <a:r>
              <a:rPr lang="en-US" dirty="0">
                <a:solidFill>
                  <a:srgbClr val="000000"/>
                </a:solidFill>
              </a:rPr>
              <a:t>i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a:t>
            </a:r>
            <a:r>
              <a:rPr lang="en-US" i="1" dirty="0">
                <a:solidFill>
                  <a:srgbClr val="000000"/>
                </a:solidFill>
              </a:rPr>
              <a:t>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rPr>
              <a:t>is a </a:t>
            </a:r>
            <a:r>
              <a:rPr lang="en-US" b="1" i="0" dirty="0">
                <a:solidFill>
                  <a:srgbClr val="C00000"/>
                </a:solidFill>
              </a:rPr>
              <a:t>real number</a:t>
            </a:r>
            <a:r>
              <a:rPr lang="en-US" b="1" i="0" dirty="0">
                <a:solidFill>
                  <a:srgbClr val="000000"/>
                </a:solidFill>
              </a:rPr>
              <a:t>.</a:t>
            </a:r>
          </a:p>
          <a:p>
            <a:pPr marL="15875" indent="-15875">
              <a:buFont typeface="Courier New" pitchFamily="49" charset="0"/>
              <a:buNone/>
              <a:tabLst>
                <a:tab pos="457200" algn="l"/>
              </a:tabLst>
            </a:pPr>
            <a:r>
              <a:rPr lang="en-US" i="0" dirty="0">
                <a:solidFill>
                  <a:srgbClr val="000000"/>
                </a:solidFill>
              </a:rPr>
              <a:t>If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1" dirty="0">
                <a:solidFill>
                  <a:srgbClr val="000000"/>
                </a:solidFill>
              </a:rPr>
              <a:t> 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is called a </a:t>
            </a:r>
            <a:r>
              <a:rPr lang="en-US" b="1" i="0" dirty="0">
                <a:solidFill>
                  <a:srgbClr val="C00000"/>
                </a:solidFill>
              </a:rPr>
              <a:t>pure imaginary number </a:t>
            </a:r>
            <a:r>
              <a:rPr lang="en-US" i="0" dirty="0">
                <a:solidFill>
                  <a:srgbClr val="000000"/>
                </a:solidFill>
              </a:rPr>
              <a:t>(or an </a:t>
            </a:r>
            <a:r>
              <a:rPr lang="en-US" b="1" i="0" dirty="0">
                <a:solidFill>
                  <a:srgbClr val="C00000"/>
                </a:solidFill>
              </a:rPr>
              <a:t>imaginary number</a:t>
            </a:r>
            <a:r>
              <a:rPr lang="en-US" i="0" dirty="0">
                <a:solidFill>
                  <a:srgbClr val="000000"/>
                </a:solidFill>
              </a:rPr>
              <a:t>).</a:t>
            </a:r>
            <a:r>
              <a:rPr lang="en-US" dirty="0">
                <a:solidFill>
                  <a:srgbClr val="000000"/>
                </a:solidFill>
              </a:rPr>
              <a:t> </a:t>
            </a:r>
          </a:p>
          <a:p>
            <a:pPr marL="15875" indent="-15875">
              <a:tabLst>
                <a:tab pos="457200" algn="l"/>
              </a:tabLst>
            </a:pPr>
            <a:r>
              <a:rPr lang="en-US" b="1" dirty="0">
                <a:solidFill>
                  <a:srgbClr val="000000"/>
                </a:solidFill>
              </a:rPr>
              <a:t>Complex Number: 	</a:t>
            </a:r>
            <a:r>
              <a:rPr lang="en-US" i="1" dirty="0">
                <a:solidFill>
                  <a:srgbClr val="C00C08"/>
                </a:solidFill>
              </a:rPr>
              <a:t>a</a:t>
            </a:r>
            <a:r>
              <a:rPr lang="en-US" i="1" dirty="0">
                <a:solidFill>
                  <a:srgbClr val="000000"/>
                </a:solidFill>
              </a:rPr>
              <a:t> </a:t>
            </a:r>
            <a:r>
              <a:rPr lang="en-US" dirty="0">
                <a:solidFill>
                  <a:srgbClr val="000000"/>
                </a:solidFill>
              </a:rPr>
              <a:t>+ </a:t>
            </a:r>
            <a:r>
              <a:rPr lang="en-US" i="1" dirty="0">
                <a:solidFill>
                  <a:srgbClr val="009900"/>
                </a:solidFill>
              </a:rPr>
              <a:t>b</a:t>
            </a:r>
            <a:r>
              <a:rPr lang="en-US" i="1" dirty="0">
                <a:solidFill>
                  <a:srgbClr val="000000"/>
                </a:solidFill>
              </a:rPr>
              <a:t>i</a:t>
            </a:r>
            <a:r>
              <a:rPr lang="en-US" dirty="0">
                <a:solidFill>
                  <a:srgbClr val="000000"/>
                </a:solidFill>
              </a:rPr>
              <a:t> </a:t>
            </a:r>
          </a:p>
          <a:p>
            <a:pPr marL="15875" indent="-15875">
              <a:buFont typeface="Courier New" pitchFamily="49" charset="0"/>
              <a:buNone/>
              <a:tabLst>
                <a:tab pos="457200" algn="l"/>
              </a:tabLst>
            </a:pPr>
            <a:endParaRPr lang="en-US" dirty="0">
              <a:solidFill>
                <a:srgbClr val="000000"/>
              </a:solidFill>
            </a:endParaRPr>
          </a:p>
        </p:txBody>
      </p:sp>
      <p:grpSp>
        <p:nvGrpSpPr>
          <p:cNvPr id="4" name="Group 9"/>
          <p:cNvGrpSpPr>
            <a:grpSpLocks/>
          </p:cNvGrpSpPr>
          <p:nvPr/>
        </p:nvGrpSpPr>
        <p:grpSpPr bwMode="auto">
          <a:xfrm>
            <a:off x="3737354" y="5044842"/>
            <a:ext cx="533400" cy="548640"/>
            <a:chOff x="2358" y="3024"/>
            <a:chExt cx="336" cy="528"/>
          </a:xfrm>
        </p:grpSpPr>
        <p:sp>
          <p:nvSpPr>
            <p:cNvPr id="5" name="Line 6"/>
            <p:cNvSpPr>
              <a:spLocks noChangeShapeType="1"/>
            </p:cNvSpPr>
            <p:nvPr/>
          </p:nvSpPr>
          <p:spPr bwMode="auto">
            <a:xfrm flipV="1">
              <a:off x="2688" y="3024"/>
              <a:ext cx="0" cy="528"/>
            </a:xfrm>
            <a:prstGeom prst="line">
              <a:avLst/>
            </a:prstGeom>
            <a:noFill/>
            <a:ln w="25400">
              <a:solidFill>
                <a:srgbClr val="C00C08"/>
              </a:solidFill>
              <a:round/>
              <a:headEnd/>
              <a:tailEnd type="arrow" w="med" len="med"/>
            </a:ln>
            <a:effectLst/>
          </p:spPr>
          <p:txBody>
            <a:bodyPr>
              <a:spAutoFit/>
            </a:bodyPr>
            <a:lstStyle/>
            <a:p>
              <a:endParaRPr lang="en-US"/>
            </a:p>
          </p:txBody>
        </p:sp>
        <p:sp>
          <p:nvSpPr>
            <p:cNvPr id="6" name="Line 8"/>
            <p:cNvSpPr>
              <a:spLocks noChangeShapeType="1"/>
            </p:cNvSpPr>
            <p:nvPr/>
          </p:nvSpPr>
          <p:spPr bwMode="auto">
            <a:xfrm flipH="1">
              <a:off x="2358" y="3552"/>
              <a:ext cx="336" cy="0"/>
            </a:xfrm>
            <a:prstGeom prst="line">
              <a:avLst/>
            </a:prstGeom>
            <a:noFill/>
            <a:ln w="25400">
              <a:solidFill>
                <a:srgbClr val="C00C08"/>
              </a:solidFill>
              <a:round/>
              <a:headEnd/>
              <a:tailEnd/>
            </a:ln>
            <a:effectLst/>
          </p:spPr>
          <p:txBody>
            <a:bodyPr>
              <a:spAutoFit/>
            </a:bodyPr>
            <a:lstStyle/>
            <a:p>
              <a:endParaRPr lang="en-US"/>
            </a:p>
          </p:txBody>
        </p:sp>
      </p:grpSp>
      <p:grpSp>
        <p:nvGrpSpPr>
          <p:cNvPr id="7" name="Group 10"/>
          <p:cNvGrpSpPr>
            <a:grpSpLocks/>
          </p:cNvGrpSpPr>
          <p:nvPr/>
        </p:nvGrpSpPr>
        <p:grpSpPr bwMode="auto">
          <a:xfrm flipH="1">
            <a:off x="4783871" y="5035317"/>
            <a:ext cx="533400" cy="548640"/>
            <a:chOff x="2358" y="3024"/>
            <a:chExt cx="336" cy="528"/>
          </a:xfrm>
        </p:grpSpPr>
        <p:sp>
          <p:nvSpPr>
            <p:cNvPr id="8" name="Line 11"/>
            <p:cNvSpPr>
              <a:spLocks noChangeShapeType="1"/>
            </p:cNvSpPr>
            <p:nvPr/>
          </p:nvSpPr>
          <p:spPr bwMode="auto">
            <a:xfrm flipV="1">
              <a:off x="2688" y="3024"/>
              <a:ext cx="0" cy="528"/>
            </a:xfrm>
            <a:prstGeom prst="line">
              <a:avLst/>
            </a:prstGeom>
            <a:noFill/>
            <a:ln w="25400">
              <a:solidFill>
                <a:srgbClr val="009900"/>
              </a:solidFill>
              <a:round/>
              <a:headEnd/>
              <a:tailEnd type="arrow" w="med" len="med"/>
            </a:ln>
            <a:effectLst/>
          </p:spPr>
          <p:txBody>
            <a:bodyPr>
              <a:spAutoFit/>
            </a:bodyPr>
            <a:lstStyle/>
            <a:p>
              <a:endParaRPr lang="en-US"/>
            </a:p>
          </p:txBody>
        </p:sp>
        <p:sp>
          <p:nvSpPr>
            <p:cNvPr id="9" name="Line 12"/>
            <p:cNvSpPr>
              <a:spLocks noChangeShapeType="1"/>
            </p:cNvSpPr>
            <p:nvPr/>
          </p:nvSpPr>
          <p:spPr bwMode="auto">
            <a:xfrm flipH="1">
              <a:off x="2358" y="3552"/>
              <a:ext cx="336" cy="0"/>
            </a:xfrm>
            <a:prstGeom prst="line">
              <a:avLst/>
            </a:prstGeom>
            <a:noFill/>
            <a:ln w="25400">
              <a:solidFill>
                <a:srgbClr val="009900"/>
              </a:solidFill>
              <a:round/>
              <a:headEnd/>
              <a:tailEnd/>
            </a:ln>
            <a:effectLst/>
          </p:spPr>
          <p:txBody>
            <a:bodyPr>
              <a:spAutoFit/>
            </a:bodyPr>
            <a:lstStyle/>
            <a:p>
              <a:endParaRPr lang="en-US"/>
            </a:p>
          </p:txBody>
        </p:sp>
      </p:grpSp>
      <p:sp>
        <p:nvSpPr>
          <p:cNvPr id="10" name="Rectangle 9"/>
          <p:cNvSpPr/>
          <p:nvPr/>
        </p:nvSpPr>
        <p:spPr>
          <a:xfrm>
            <a:off x="2590800" y="5334000"/>
            <a:ext cx="1157176" cy="430887"/>
          </a:xfrm>
          <a:prstGeom prst="rect">
            <a:avLst/>
          </a:prstGeom>
        </p:spPr>
        <p:txBody>
          <a:bodyPr wrap="none">
            <a:spAutoFit/>
          </a:bodyPr>
          <a:lstStyle/>
          <a:p>
            <a:r>
              <a:rPr lang="en-US" sz="2200" dirty="0">
                <a:solidFill>
                  <a:srgbClr val="C00C08"/>
                </a:solidFill>
              </a:rPr>
              <a:t>real part</a:t>
            </a:r>
            <a:endParaRPr lang="en-US" sz="2200" dirty="0"/>
          </a:p>
        </p:txBody>
      </p:sp>
      <p:sp>
        <p:nvSpPr>
          <p:cNvPr id="11" name="Rectangle 10"/>
          <p:cNvSpPr/>
          <p:nvPr/>
        </p:nvSpPr>
        <p:spPr>
          <a:xfrm>
            <a:off x="5377343" y="5368255"/>
            <a:ext cx="1918859" cy="430887"/>
          </a:xfrm>
          <a:prstGeom prst="rect">
            <a:avLst/>
          </a:prstGeom>
        </p:spPr>
        <p:txBody>
          <a:bodyPr wrap="none">
            <a:spAutoFit/>
          </a:bodyPr>
          <a:lstStyle/>
          <a:p>
            <a:r>
              <a:rPr lang="en-US" sz="2200" dirty="0">
                <a:solidFill>
                  <a:srgbClr val="009900"/>
                </a:solidFill>
              </a:rPr>
              <a:t>imaginary part</a:t>
            </a:r>
            <a:r>
              <a:rPr lang="en-US" sz="2200" dirty="0">
                <a:solidFill>
                  <a:srgbClr val="000000"/>
                </a:solidFill>
              </a:rPr>
              <a:t> </a:t>
            </a:r>
            <a:endParaRPr lang="en-US"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Real and Imaginary Parts of Complex Numbers</a:t>
            </a:r>
          </a:p>
        </p:txBody>
      </p:sp>
      <p:sp>
        <p:nvSpPr>
          <p:cNvPr id="11267" name="Rectangle 4"/>
          <p:cNvSpPr>
            <a:spLocks noGrp="1"/>
          </p:cNvSpPr>
          <p:nvPr>
            <p:ph idx="1"/>
          </p:nvPr>
        </p:nvSpPr>
        <p:spPr>
          <a:xfrm>
            <a:off x="457200" y="1280160"/>
            <a:ext cx="8229600" cy="3625608"/>
          </a:xfrm>
          <a:prstGeom prst="rect">
            <a:avLst/>
          </a:prstGeom>
          <a:noFill/>
          <a:ln w="28575">
            <a:solidFill>
              <a:srgbClr val="FF0000"/>
            </a:solidFill>
          </a:ln>
        </p:spPr>
        <p:txBody>
          <a:bodyPr>
            <a:spAutoFit/>
          </a:bodyPr>
          <a:lstStyle/>
          <a:p>
            <a:pPr marL="15875" indent="-15875" algn="ctr">
              <a:buFont typeface="Courier New" pitchFamily="49" charset="0"/>
              <a:buNone/>
              <a:tabLst>
                <a:tab pos="1828800" algn="l"/>
                <a:tab pos="3597275" algn="l"/>
                <a:tab pos="4856163" algn="l"/>
              </a:tabLst>
            </a:pPr>
            <a:r>
              <a:rPr lang="en-US" b="1" i="0" dirty="0">
                <a:solidFill>
                  <a:srgbClr val="000000"/>
                </a:solidFill>
              </a:rPr>
              <a:t>Notes</a:t>
            </a:r>
          </a:p>
          <a:p>
            <a:pPr marL="15875" indent="-15875">
              <a:buFont typeface="Courier New" pitchFamily="49" charset="0"/>
              <a:buNone/>
              <a:tabLst>
                <a:tab pos="1828800" algn="l"/>
                <a:tab pos="3597275" algn="l"/>
                <a:tab pos="4856163" algn="l"/>
              </a:tabLst>
            </a:pPr>
            <a:r>
              <a:rPr lang="en-US" i="0" dirty="0">
                <a:solidFill>
                  <a:srgbClr val="000000"/>
                </a:solidFill>
              </a:rPr>
              <a:t>The term “imaginary” is somewhat misleading. Complex numbers and imaginary numbers are no more “imaginary” than any other type of number. In fact, all the types of numbers that we have studied (whole numbers, integers, rational numbers, irrational numbers, and real numbers) are products of human imagination.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a:t>
            </a:r>
          </a:p>
        </p:txBody>
      </p:sp>
      <p:sp>
        <p:nvSpPr>
          <p:cNvPr id="12291" name="Rectangle 3"/>
          <p:cNvSpPr>
            <a:spLocks noGrp="1"/>
          </p:cNvSpPr>
          <p:nvPr>
            <p:ph idx="1"/>
          </p:nvPr>
        </p:nvSpPr>
        <p:spPr>
          <a:prstGeom prst="rect">
            <a:avLst/>
          </a:prstGeom>
        </p:spPr>
        <p:txBody>
          <a:bodyPr/>
          <a:lstStyle/>
          <a:p>
            <a:pPr marL="0" indent="3175">
              <a:buFont typeface="Courier New" pitchFamily="49" charset="0"/>
              <a:buNone/>
              <a:tabLst>
                <a:tab pos="457200" algn="l"/>
              </a:tabLst>
            </a:pPr>
            <a:r>
              <a:rPr lang="en-US" i="0" dirty="0">
                <a:solidFill>
                  <a:schemeClr val="tx1"/>
                </a:solidFill>
              </a:rPr>
              <a:t>Identify the real and imaginary parts of each complex number.</a:t>
            </a:r>
          </a:p>
          <a:p>
            <a:pPr marL="461963" indent="-458788">
              <a:spcBef>
                <a:spcPts val="1200"/>
              </a:spcBef>
              <a:buFont typeface="+mj-lt"/>
              <a:buAutoNum type="alphaLcPeriod"/>
            </a:pPr>
            <a:r>
              <a:rPr lang="en-US" i="0" dirty="0">
                <a:solidFill>
                  <a:schemeClr val="tx1"/>
                </a:solidFill>
              </a:rPr>
              <a:t> </a:t>
            </a:r>
            <a:r>
              <a:rPr lang="en-US" i="0" dirty="0">
                <a:solidFill>
                  <a:srgbClr val="0000FF"/>
                </a:solidFill>
              </a:rPr>
              <a:t>4 −2</a:t>
            </a:r>
            <a:r>
              <a:rPr lang="en-US" i="1" dirty="0">
                <a:solidFill>
                  <a:srgbClr val="0000FF"/>
                </a:solidFill>
              </a:rPr>
              <a:t>i</a:t>
            </a:r>
          </a:p>
          <a:p>
            <a:pPr marL="461963" indent="-458788">
              <a:spcBef>
                <a:spcPts val="1200"/>
              </a:spcBef>
            </a:pPr>
            <a:r>
              <a:rPr lang="en-US" b="1" dirty="0">
                <a:solidFill>
                  <a:schemeClr val="tx1"/>
                </a:solidFill>
              </a:rPr>
              <a:t>Solution</a:t>
            </a:r>
          </a:p>
        </p:txBody>
      </p:sp>
      <p:sp>
        <p:nvSpPr>
          <p:cNvPr id="7" name="Rectangle 6"/>
          <p:cNvSpPr/>
          <p:nvPr/>
        </p:nvSpPr>
        <p:spPr>
          <a:xfrm>
            <a:off x="1066800" y="3455958"/>
            <a:ext cx="2658164" cy="523220"/>
          </a:xfrm>
          <a:prstGeom prst="rect">
            <a:avLst/>
          </a:prstGeom>
        </p:spPr>
        <p:txBody>
          <a:bodyPr wrap="none">
            <a:spAutoFit/>
          </a:bodyPr>
          <a:lstStyle/>
          <a:p>
            <a:r>
              <a:rPr lang="en-US" sz="2800" dirty="0">
                <a:solidFill>
                  <a:srgbClr val="FF0008"/>
                </a:solidFill>
              </a:rPr>
              <a:t>4 </a:t>
            </a:r>
            <a:r>
              <a:rPr lang="en-US" sz="2800" dirty="0"/>
              <a:t>is the real part;</a:t>
            </a:r>
          </a:p>
        </p:txBody>
      </p:sp>
      <p:sp>
        <p:nvSpPr>
          <p:cNvPr id="8" name="Rectangle 7"/>
          <p:cNvSpPr/>
          <p:nvPr/>
        </p:nvSpPr>
        <p:spPr>
          <a:xfrm>
            <a:off x="3632281" y="3455958"/>
            <a:ext cx="3721019" cy="523220"/>
          </a:xfrm>
          <a:prstGeom prst="rect">
            <a:avLst/>
          </a:prstGeom>
        </p:spPr>
        <p:txBody>
          <a:bodyPr wrap="none">
            <a:spAutoFit/>
          </a:bodyPr>
          <a:lstStyle/>
          <a:p>
            <a:r>
              <a:rPr lang="en-US" sz="2800" dirty="0">
                <a:solidFill>
                  <a:srgbClr val="FF0008"/>
                </a:solidFill>
              </a:rPr>
              <a:t>−2 </a:t>
            </a:r>
            <a:r>
              <a:rPr lang="en-US" sz="2800" dirty="0"/>
              <a:t>is the imaginary part.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p>
        </p:txBody>
      </p:sp>
      <p:sp>
        <p:nvSpPr>
          <p:cNvPr id="12291" name="Rectangle 3"/>
          <p:cNvSpPr>
            <a:spLocks noGrp="1"/>
          </p:cNvSpPr>
          <p:nvPr>
            <p:ph idx="1"/>
          </p:nvPr>
        </p:nvSpPr>
        <p:spPr>
          <a:prstGeom prst="rect">
            <a:avLst/>
          </a:prstGeom>
        </p:spPr>
        <p:txBody>
          <a:bodyPr/>
          <a:lstStyle/>
          <a:p>
            <a:pPr marL="461963" indent="-458788"/>
            <a:endParaRPr lang="en-US" b="1" dirty="0">
              <a:solidFill>
                <a:schemeClr val="tx1"/>
              </a:solidFill>
            </a:endParaRPr>
          </a:p>
          <a:p>
            <a:pPr marL="461963" indent="-458788"/>
            <a:endParaRPr lang="en-US" b="1" dirty="0">
              <a:solidFill>
                <a:schemeClr val="tx1"/>
              </a:solidFill>
            </a:endParaRPr>
          </a:p>
          <a:p>
            <a:pPr marL="461963" indent="-458788"/>
            <a:r>
              <a:rPr lang="en-US" b="1" dirty="0">
                <a:solidFill>
                  <a:schemeClr val="tx1"/>
                </a:solidFill>
              </a:rPr>
              <a:t>Solution</a:t>
            </a:r>
          </a:p>
        </p:txBody>
      </p:sp>
      <p:graphicFrame>
        <p:nvGraphicFramePr>
          <p:cNvPr id="12292" name="Object 4"/>
          <p:cNvGraphicFramePr>
            <a:graphicFrameLocks noChangeAspect="1"/>
          </p:cNvGraphicFramePr>
          <p:nvPr/>
        </p:nvGraphicFramePr>
        <p:xfrm>
          <a:off x="596900" y="1363211"/>
          <a:ext cx="1320800" cy="838200"/>
        </p:xfrm>
        <a:graphic>
          <a:graphicData uri="http://schemas.openxmlformats.org/presentationml/2006/ole">
            <mc:AlternateContent xmlns:mc="http://schemas.openxmlformats.org/markup-compatibility/2006">
              <mc:Choice xmlns:v="urn:schemas-microsoft-com:vml" Requires="v">
                <p:oleObj spid="_x0000_s25618" name="Equation" r:id="rId3" imgW="1320480" imgH="838080" progId="Equation.DSMT4">
                  <p:embed/>
                </p:oleObj>
              </mc:Choice>
              <mc:Fallback>
                <p:oleObj name="Equation" r:id="rId3" imgW="1320480" imgH="83808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1363211"/>
                        <a:ext cx="1320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557784" y="4038600"/>
          <a:ext cx="3378200" cy="838200"/>
        </p:xfrm>
        <a:graphic>
          <a:graphicData uri="http://schemas.openxmlformats.org/presentationml/2006/ole">
            <mc:AlternateContent xmlns:mc="http://schemas.openxmlformats.org/markup-compatibility/2006">
              <mc:Choice xmlns:v="urn:schemas-microsoft-com:vml" Requires="v">
                <p:oleObj spid="_x0000_s25619" name="Equation" r:id="rId5" imgW="3378200" imgH="838200" progId="Equation.DSMT4">
                  <p:embed/>
                </p:oleObj>
              </mc:Choice>
              <mc:Fallback>
                <p:oleObj name="Equation" r:id="rId5" imgW="3378200" imgH="83820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7784" y="4038600"/>
                        <a:ext cx="3378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nvGraphicFramePr>
        <p:xfrm>
          <a:off x="4038600" y="4038600"/>
          <a:ext cx="3416300" cy="838200"/>
        </p:xfrm>
        <a:graphic>
          <a:graphicData uri="http://schemas.openxmlformats.org/presentationml/2006/ole">
            <mc:AlternateContent xmlns:mc="http://schemas.openxmlformats.org/markup-compatibility/2006">
              <mc:Choice xmlns:v="urn:schemas-microsoft-com:vml" Requires="v">
                <p:oleObj spid="_x0000_s25620" name="Equation" r:id="rId7" imgW="3416300" imgH="838200" progId="Equation.DSMT4">
                  <p:embed/>
                </p:oleObj>
              </mc:Choice>
              <mc:Fallback>
                <p:oleObj name="Equation" r:id="rId7" imgW="3416300" imgH="83820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38600" y="4038600"/>
                        <a:ext cx="341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nvGraphicFramePr>
        <p:xfrm>
          <a:off x="1015767" y="2963411"/>
          <a:ext cx="838200" cy="838200"/>
        </p:xfrm>
        <a:graphic>
          <a:graphicData uri="http://schemas.openxmlformats.org/presentationml/2006/ole">
            <mc:AlternateContent xmlns:mc="http://schemas.openxmlformats.org/markup-compatibility/2006">
              <mc:Choice xmlns:v="urn:schemas-microsoft-com:vml" Requires="v">
                <p:oleObj spid="_x0000_s25621" name="Equation" r:id="rId9" imgW="838200" imgH="838200" progId="Equation.DSMT4">
                  <p:embed/>
                </p:oleObj>
              </mc:Choice>
              <mc:Fallback>
                <p:oleObj name="Equation" r:id="rId9" imgW="838200" imgH="838200" progId="Equation.DSMT4">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5767" y="2963411"/>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2006600" y="2978150"/>
          <a:ext cx="3098800" cy="838200"/>
        </p:xfrm>
        <a:graphic>
          <a:graphicData uri="http://schemas.openxmlformats.org/presentationml/2006/ole">
            <mc:AlternateContent xmlns:mc="http://schemas.openxmlformats.org/markup-compatibility/2006">
              <mc:Choice xmlns:v="urn:schemas-microsoft-com:vml" Requires="v">
                <p:oleObj spid="_x0000_s25622" name="Equation" r:id="rId11" imgW="3098520" imgH="838080" progId="Equation.DSMT4">
                  <p:embed/>
                </p:oleObj>
              </mc:Choice>
              <mc:Fallback>
                <p:oleObj name="Equation" r:id="rId11" imgW="3098520" imgH="838080" progId="Equation.DSMT4">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06600" y="2978150"/>
                        <a:ext cx="309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441</Words>
  <Application>Microsoft Office PowerPoint</Application>
  <PresentationFormat>On-screen Show (4:3)</PresentationFormat>
  <Paragraphs>82</Paragraphs>
  <Slides>18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Arial</vt:lpstr>
      <vt:lpstr>Calibri</vt:lpstr>
      <vt:lpstr>Courier New</vt:lpstr>
      <vt:lpstr>Symbol</vt:lpstr>
      <vt:lpstr>Office Theme</vt:lpstr>
      <vt:lpstr>Equation</vt:lpstr>
      <vt:lpstr>Section 13.8</vt:lpstr>
      <vt:lpstr>Objectives</vt:lpstr>
      <vt:lpstr>i and i2</vt:lpstr>
      <vt:lpstr>PowerPoint Presentation</vt:lpstr>
      <vt:lpstr>Example 1: Finding the Square Roots of  Negative Numbers</vt:lpstr>
      <vt:lpstr>Complex Numbers </vt:lpstr>
      <vt:lpstr>Real and Imaginary Parts of Complex Numbers</vt:lpstr>
      <vt:lpstr>Example 2: Identifying Real and Imaginary Parts </vt:lpstr>
      <vt:lpstr>Example 2: Identifying Real and Imaginary Parts (cont.) </vt:lpstr>
      <vt:lpstr>Example 2: Identifying Real and Imaginary Parts (cont.) </vt:lpstr>
      <vt:lpstr>Example 2: Identifying Real and Imaginary Parts (cont.) </vt:lpstr>
      <vt:lpstr>Equality of Complex Numbers</vt:lpstr>
      <vt:lpstr>Example 3: Solving Equations </vt:lpstr>
      <vt:lpstr>Example 3: Solving Equations (cont.) </vt:lpstr>
      <vt:lpstr>Addition and Subtraction with Complex Numbers</vt:lpstr>
      <vt:lpstr>Example 4: Adding and Subtracting with Complex Numbers </vt:lpstr>
      <vt:lpstr>Example 4: Adding and Subtracting with Complex Numbers (cont.) </vt:lpstr>
      <vt:lpstr>Example 4: Adding and Subtracting with Complex Numbers (cont.)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54</cp:revision>
  <dcterms:created xsi:type="dcterms:W3CDTF">2013-04-26T14:43:13Z</dcterms:created>
  <dcterms:modified xsi:type="dcterms:W3CDTF">2018-07-05T17:48:48Z</dcterms:modified>
</cp:coreProperties>
</file>