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8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61" r:id="rId14"/>
    <p:sldId id="264" r:id="rId15"/>
    <p:sldId id="263" r:id="rId16"/>
    <p:sldId id="269" r:id="rId17"/>
    <p:sldId id="270" r:id="rId18"/>
    <p:sldId id="271" r:id="rId19"/>
    <p:sldId id="272" r:id="rId20"/>
    <p:sldId id="273" r:id="rId21"/>
    <p:sldId id="274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E7E"/>
    <a:srgbClr val="0000FF"/>
    <a:srgbClr val="000000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19" autoAdjust="0"/>
    <p:restoredTop sz="94709" autoAdjust="0"/>
  </p:normalViewPr>
  <p:slideViewPr>
    <p:cSldViewPr>
      <p:cViewPr varScale="1">
        <p:scale>
          <a:sx n="105" d="100"/>
          <a:sy n="105" d="100"/>
        </p:scale>
        <p:origin x="120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6" Type="http://schemas.openxmlformats.org/officeDocument/2006/relationships/image" Target="../media/image59.wmf"/><Relationship Id="rId5" Type="http://schemas.openxmlformats.org/officeDocument/2006/relationships/image" Target="../media/image58.wmf"/><Relationship Id="rId4" Type="http://schemas.openxmlformats.org/officeDocument/2006/relationships/image" Target="../media/image57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0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4" Type="http://schemas.openxmlformats.org/officeDocument/2006/relationships/image" Target="../media/image69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0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7" Type="http://schemas.openxmlformats.org/officeDocument/2006/relationships/image" Target="../media/image78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6" Type="http://schemas.openxmlformats.org/officeDocument/2006/relationships/image" Target="../media/image77.wmf"/><Relationship Id="rId5" Type="http://schemas.openxmlformats.org/officeDocument/2006/relationships/image" Target="../media/image76.wmf"/><Relationship Id="rId4" Type="http://schemas.openxmlformats.org/officeDocument/2006/relationships/image" Target="../media/image7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2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4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image" Target="../media/image36.wmf"/><Relationship Id="rId7" Type="http://schemas.openxmlformats.org/officeDocument/2006/relationships/image" Target="../media/image40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181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7C3DB9-9EF2-4DCB-8074-1DACE8FD1CE6}" type="datetimeFigureOut">
              <a:rPr lang="en-US" smtClean="0"/>
              <a:pPr/>
              <a:t>8/17/2018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6DF2E6-0E7A-4665-84BC-07A679DEAB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197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1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33.bin"/><Relationship Id="rId18" Type="http://schemas.openxmlformats.org/officeDocument/2006/relationships/image" Target="../media/image33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0.wmf"/><Relationship Id="rId1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2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5" Type="http://schemas.openxmlformats.org/officeDocument/2006/relationships/oleObject" Target="../embeddings/oleObject34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31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oleObject" Target="../embeddings/oleObject41.bin"/><Relationship Id="rId18" Type="http://schemas.openxmlformats.org/officeDocument/2006/relationships/oleObject" Target="../embeddings/oleObject44.bin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38.wmf"/><Relationship Id="rId1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0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5" Type="http://schemas.openxmlformats.org/officeDocument/2006/relationships/oleObject" Target="../embeddings/oleObject42.bin"/><Relationship Id="rId10" Type="http://schemas.openxmlformats.org/officeDocument/2006/relationships/image" Target="../media/image37.wmf"/><Relationship Id="rId19" Type="http://schemas.openxmlformats.org/officeDocument/2006/relationships/image" Target="../media/image26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39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46.bin"/><Relationship Id="rId4" Type="http://schemas.openxmlformats.org/officeDocument/2006/relationships/image" Target="../media/image41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4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51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5.bin"/><Relationship Id="rId12" Type="http://schemas.openxmlformats.org/officeDocument/2006/relationships/image" Target="../media/image5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57.bin"/><Relationship Id="rId5" Type="http://schemas.openxmlformats.org/officeDocument/2006/relationships/oleObject" Target="../embeddings/oleObject54.bin"/><Relationship Id="rId10" Type="http://schemas.openxmlformats.org/officeDocument/2006/relationships/image" Target="../media/image52.wmf"/><Relationship Id="rId4" Type="http://schemas.openxmlformats.org/officeDocument/2006/relationships/image" Target="../media/image49.wmf"/><Relationship Id="rId9" Type="http://schemas.openxmlformats.org/officeDocument/2006/relationships/oleObject" Target="../embeddings/oleObject56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13" Type="http://schemas.openxmlformats.org/officeDocument/2006/relationships/oleObject" Target="../embeddings/oleObject63.bin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12" Type="http://schemas.openxmlformats.org/officeDocument/2006/relationships/image" Target="../media/image5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5.wmf"/><Relationship Id="rId11" Type="http://schemas.openxmlformats.org/officeDocument/2006/relationships/oleObject" Target="../embeddings/oleObject62.bin"/><Relationship Id="rId5" Type="http://schemas.openxmlformats.org/officeDocument/2006/relationships/oleObject" Target="../embeddings/oleObject59.bin"/><Relationship Id="rId10" Type="http://schemas.openxmlformats.org/officeDocument/2006/relationships/image" Target="../media/image57.wmf"/><Relationship Id="rId4" Type="http://schemas.openxmlformats.org/officeDocument/2006/relationships/image" Target="../media/image54.wmf"/><Relationship Id="rId9" Type="http://schemas.openxmlformats.org/officeDocument/2006/relationships/oleObject" Target="../embeddings/oleObject61.bin"/><Relationship Id="rId14" Type="http://schemas.openxmlformats.org/officeDocument/2006/relationships/image" Target="../media/image59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61.png"/><Relationship Id="rId4" Type="http://schemas.openxmlformats.org/officeDocument/2006/relationships/image" Target="../media/image60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7.bin"/><Relationship Id="rId3" Type="http://schemas.openxmlformats.org/officeDocument/2006/relationships/image" Target="../media/image65.png"/><Relationship Id="rId7" Type="http://schemas.openxmlformats.org/officeDocument/2006/relationships/image" Target="../media/image6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66.bin"/><Relationship Id="rId5" Type="http://schemas.openxmlformats.org/officeDocument/2006/relationships/image" Target="../media/image62.wmf"/><Relationship Id="rId4" Type="http://schemas.openxmlformats.org/officeDocument/2006/relationships/oleObject" Target="../embeddings/oleObject65.bin"/><Relationship Id="rId9" Type="http://schemas.openxmlformats.org/officeDocument/2006/relationships/image" Target="../media/image64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3" Type="http://schemas.openxmlformats.org/officeDocument/2006/relationships/oleObject" Target="../embeddings/oleObject68.bin"/><Relationship Id="rId7" Type="http://schemas.openxmlformats.org/officeDocument/2006/relationships/oleObject" Target="../embeddings/oleObject7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67.wmf"/><Relationship Id="rId5" Type="http://schemas.openxmlformats.org/officeDocument/2006/relationships/oleObject" Target="../embeddings/oleObject69.bin"/><Relationship Id="rId10" Type="http://schemas.openxmlformats.org/officeDocument/2006/relationships/image" Target="../media/image69.wmf"/><Relationship Id="rId4" Type="http://schemas.openxmlformats.org/officeDocument/2006/relationships/image" Target="../media/image66.wmf"/><Relationship Id="rId9" Type="http://schemas.openxmlformats.org/officeDocument/2006/relationships/oleObject" Target="../embeddings/oleObject7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71.png"/><Relationship Id="rId4" Type="http://schemas.openxmlformats.org/officeDocument/2006/relationships/image" Target="../media/image70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13" Type="http://schemas.openxmlformats.org/officeDocument/2006/relationships/oleObject" Target="../embeddings/oleObject78.bin"/><Relationship Id="rId3" Type="http://schemas.openxmlformats.org/officeDocument/2006/relationships/oleObject" Target="../embeddings/oleObject73.bin"/><Relationship Id="rId7" Type="http://schemas.openxmlformats.org/officeDocument/2006/relationships/oleObject" Target="../embeddings/oleObject75.bin"/><Relationship Id="rId12" Type="http://schemas.openxmlformats.org/officeDocument/2006/relationships/image" Target="../media/image7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8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73.wmf"/><Relationship Id="rId11" Type="http://schemas.openxmlformats.org/officeDocument/2006/relationships/oleObject" Target="../embeddings/oleObject77.bin"/><Relationship Id="rId5" Type="http://schemas.openxmlformats.org/officeDocument/2006/relationships/oleObject" Target="../embeddings/oleObject74.bin"/><Relationship Id="rId15" Type="http://schemas.openxmlformats.org/officeDocument/2006/relationships/oleObject" Target="../embeddings/oleObject79.bin"/><Relationship Id="rId10" Type="http://schemas.openxmlformats.org/officeDocument/2006/relationships/image" Target="../media/image75.wmf"/><Relationship Id="rId4" Type="http://schemas.openxmlformats.org/officeDocument/2006/relationships/image" Target="../media/image72.wmf"/><Relationship Id="rId9" Type="http://schemas.openxmlformats.org/officeDocument/2006/relationships/oleObject" Target="../embeddings/oleObject76.bin"/><Relationship Id="rId14" Type="http://schemas.openxmlformats.org/officeDocument/2006/relationships/image" Target="../media/image77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image" Target="../media/image15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wmf"/><Relationship Id="rId11" Type="http://schemas.openxmlformats.org/officeDocument/2006/relationships/image" Target="../media/image14.wmf"/><Relationship Id="rId5" Type="http://schemas.openxmlformats.org/officeDocument/2006/relationships/oleObject" Target="../embeddings/oleObject11.bin"/><Relationship Id="rId15" Type="http://schemas.openxmlformats.org/officeDocument/2006/relationships/image" Target="../media/image2.wmf"/><Relationship Id="rId10" Type="http://schemas.openxmlformats.org/officeDocument/2006/relationships/oleObject" Target="../embeddings/oleObject14.bin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3.bin"/><Relationship Id="rId14" Type="http://schemas.openxmlformats.org/officeDocument/2006/relationships/oleObject" Target="../embeddings/oleObject16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2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5" Type="http://schemas.openxmlformats.org/officeDocument/2006/relationships/oleObject" Target="../embeddings/oleObject23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</a:t>
            </a:r>
            <a:r>
              <a:rPr lang="en-US" b="1" smtClean="0">
                <a:solidFill>
                  <a:srgbClr val="1F497D"/>
                </a:solidFill>
                <a:latin typeface="Arial" charset="0"/>
                <a:cs typeface="Arial" charset="0"/>
              </a:rPr>
              <a:t>14.1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Quadratic Equations: </a:t>
            </a:r>
          </a:p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The Square Root Method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Check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Quadratic Equations by Factoring (cont.)</a:t>
            </a:r>
          </a:p>
        </p:txBody>
      </p:sp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1371600" y="1981200"/>
          <a:ext cx="29972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1" name="Equation" r:id="rId3" imgW="2997000" imgH="672840" progId="Equation.DSMT4">
                  <p:embed/>
                </p:oleObj>
              </mc:Choice>
              <mc:Fallback>
                <p:oleObj name="Equation" r:id="rId3" imgW="2997000" imgH="6728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981200"/>
                        <a:ext cx="29972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2463800" y="2781300"/>
          <a:ext cx="1905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2" name="Equation" r:id="rId5" imgW="1904760" imgH="571320" progId="Equation.DSMT4">
                  <p:embed/>
                </p:oleObj>
              </mc:Choice>
              <mc:Fallback>
                <p:oleObj name="Equation" r:id="rId5" imgW="190476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3800" y="2781300"/>
                        <a:ext cx="1905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1" name="Object 5"/>
          <p:cNvGraphicFramePr>
            <a:graphicFrameLocks noChangeAspect="1"/>
          </p:cNvGraphicFramePr>
          <p:nvPr/>
        </p:nvGraphicFramePr>
        <p:xfrm>
          <a:off x="2879416" y="3606567"/>
          <a:ext cx="149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3" name="Equation" r:id="rId7" imgW="1498320" imgH="291960" progId="Equation.DSMT4">
                  <p:embed/>
                </p:oleObj>
              </mc:Choice>
              <mc:Fallback>
                <p:oleObj name="Equation" r:id="rId7" imgW="14983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9416" y="3606567"/>
                        <a:ext cx="1498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>
            <a:extLst>
              <a:ext uri="{FF2B5EF4-FFF2-40B4-BE49-F238E27FC236}">
                <a16:creationId xmlns="" xmlns:a16="http://schemas.microsoft.com/office/drawing/2014/main" id="{93D992E9-818E-43AF-A626-C2AE1DA42C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2184852"/>
              </p:ext>
            </p:extLst>
          </p:nvPr>
        </p:nvGraphicFramePr>
        <p:xfrm>
          <a:off x="2111449" y="1351047"/>
          <a:ext cx="2273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4" name="Equation" r:id="rId9" imgW="2273040" imgH="380880" progId="Equation.DSMT4">
                  <p:embed/>
                </p:oleObj>
              </mc:Choice>
              <mc:Fallback>
                <p:oleObj name="Equation" r:id="rId9" imgW="2273040" imgH="380880" progId="Equation.DSMT4">
                  <p:embed/>
                  <p:pic>
                    <p:nvPicPr>
                      <p:cNvPr id="286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1449" y="1351047"/>
                        <a:ext cx="2273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Solve the quadratic equation by factoring. 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1200"/>
              </a:spcBef>
            </a:pPr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Quadratic Equations Involving the Sum of Two Squares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533400" y="1828800"/>
          <a:ext cx="1371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2" name="Equation" r:id="rId3" imgW="1371600" imgH="380880" progId="Equation.DSMT4">
                  <p:embed/>
                </p:oleObj>
              </mc:Choice>
              <mc:Fallback>
                <p:oleObj name="Equation" r:id="rId3" imgW="137160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28800"/>
                        <a:ext cx="1371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114800" y="2819400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Note that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baseline="30000" dirty="0">
                <a:solidFill>
                  <a:srgbClr val="007E7E"/>
                </a:solidFill>
              </a:rPr>
              <a:t>2</a:t>
            </a:r>
            <a:r>
              <a:rPr lang="en-US" sz="2000" dirty="0">
                <a:solidFill>
                  <a:srgbClr val="007E7E"/>
                </a:solidFill>
              </a:rPr>
              <a:t> + 4 is the sum of two squares and can be factored into the product of conjugates of complex numbers. </a:t>
            </a:r>
          </a:p>
        </p:txBody>
      </p:sp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2451100" y="2743200"/>
          <a:ext cx="1371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3" name="Equation" r:id="rId5" imgW="1371600" imgH="380880" progId="Equation.DSMT4">
                  <p:embed/>
                </p:oleObj>
              </mc:Choice>
              <mc:Fallback>
                <p:oleObj name="Equation" r:id="rId5" imgW="13716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100" y="2743200"/>
                        <a:ext cx="1371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1257300" y="3416300"/>
          <a:ext cx="2565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4" name="Equation" r:id="rId7" imgW="2565360" imgH="469800" progId="Equation.DSMT4">
                  <p:embed/>
                </p:oleObj>
              </mc:Choice>
              <mc:Fallback>
                <p:oleObj name="Equation" r:id="rId7" imgW="25653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7300" y="3416300"/>
                        <a:ext cx="2565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6"/>
          <p:cNvGraphicFramePr>
            <a:graphicFrameLocks noChangeAspect="1"/>
          </p:cNvGraphicFramePr>
          <p:nvPr/>
        </p:nvGraphicFramePr>
        <p:xfrm>
          <a:off x="609600" y="4153016"/>
          <a:ext cx="1308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5" name="Equation" r:id="rId9" imgW="1307880" imgH="291960" progId="Equation.DSMT4">
                  <p:embed/>
                </p:oleObj>
              </mc:Choice>
              <mc:Fallback>
                <p:oleObj name="Equation" r:id="rId9" imgW="13078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153016"/>
                        <a:ext cx="1308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7" name="Object 7"/>
          <p:cNvGraphicFramePr>
            <a:graphicFrameLocks noChangeAspect="1"/>
          </p:cNvGraphicFramePr>
          <p:nvPr/>
        </p:nvGraphicFramePr>
        <p:xfrm>
          <a:off x="2514600" y="4153016"/>
          <a:ext cx="1308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6" name="Equation" r:id="rId11" imgW="1307880" imgH="291960" progId="Equation.DSMT4">
                  <p:embed/>
                </p:oleObj>
              </mc:Choice>
              <mc:Fallback>
                <p:oleObj name="Equation" r:id="rId11" imgW="13078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153016"/>
                        <a:ext cx="1308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8" name="Object 8"/>
          <p:cNvGraphicFramePr>
            <a:graphicFrameLocks noChangeAspect="1"/>
          </p:cNvGraphicFramePr>
          <p:nvPr/>
        </p:nvGraphicFramePr>
        <p:xfrm>
          <a:off x="2057400" y="4186805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7" name="Equation" r:id="rId13" imgW="342720" imgH="241200" progId="Equation.DSMT4">
                  <p:embed/>
                </p:oleObj>
              </mc:Choice>
              <mc:Fallback>
                <p:oleObj name="Equation" r:id="rId13" imgW="342720" imgH="241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186805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9" name="Object 9"/>
          <p:cNvGraphicFramePr>
            <a:graphicFrameLocks noChangeAspect="1"/>
          </p:cNvGraphicFramePr>
          <p:nvPr/>
        </p:nvGraphicFramePr>
        <p:xfrm>
          <a:off x="1218734" y="4732789"/>
          <a:ext cx="1041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8" name="Equation" r:id="rId15" imgW="1041120" imgH="279360" progId="Equation.DSMT4">
                  <p:embed/>
                </p:oleObj>
              </mc:Choice>
              <mc:Fallback>
                <p:oleObj name="Equation" r:id="rId15" imgW="104112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8734" y="4732789"/>
                        <a:ext cx="1041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0" name="Object 10"/>
          <p:cNvGraphicFramePr>
            <a:graphicFrameLocks noChangeAspect="1"/>
          </p:cNvGraphicFramePr>
          <p:nvPr/>
        </p:nvGraphicFramePr>
        <p:xfrm>
          <a:off x="3136900" y="4732789"/>
          <a:ext cx="825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9" name="Equation" r:id="rId17" imgW="825480" imgH="279360" progId="Equation.DSMT4">
                  <p:embed/>
                </p:oleObj>
              </mc:Choice>
              <mc:Fallback>
                <p:oleObj name="Equation" r:id="rId17" imgW="82548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6900" y="4732789"/>
                        <a:ext cx="825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Check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Quadratic Equations Involving the Sum of Two Squares (cont.)</a:t>
            </a:r>
          </a:p>
        </p:txBody>
      </p:sp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1219200" y="1905000"/>
          <a:ext cx="18288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9" name="Equation" r:id="rId3" imgW="1828800" imgH="672840" progId="Equation.DSMT4">
                  <p:embed/>
                </p:oleObj>
              </mc:Choice>
              <mc:Fallback>
                <p:oleObj name="Equation" r:id="rId3" imgW="1828800" imgH="6728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905000"/>
                        <a:ext cx="18288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3568700" y="1905000"/>
          <a:ext cx="16129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0" name="Equation" r:id="rId5" imgW="1612800" imgH="672840" progId="Equation.DSMT4">
                  <p:embed/>
                </p:oleObj>
              </mc:Choice>
              <mc:Fallback>
                <p:oleObj name="Equation" r:id="rId5" imgW="1612800" imgH="6728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8700" y="1905000"/>
                        <a:ext cx="16129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1651000" y="2590800"/>
          <a:ext cx="1397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1" name="Equation" r:id="rId7" imgW="1396800" imgH="571320" progId="Equation.DSMT4">
                  <p:embed/>
                </p:oleObj>
              </mc:Choice>
              <mc:Fallback>
                <p:oleObj name="Equation" r:id="rId7" imgW="139680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1000" y="2590800"/>
                        <a:ext cx="1397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0" name="Object 6"/>
          <p:cNvGraphicFramePr>
            <a:graphicFrameLocks noChangeAspect="1"/>
          </p:cNvGraphicFramePr>
          <p:nvPr/>
        </p:nvGraphicFramePr>
        <p:xfrm>
          <a:off x="3784600" y="2590800"/>
          <a:ext cx="1397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2" name="Equation" r:id="rId9" imgW="1396800" imgH="571320" progId="Equation.DSMT4">
                  <p:embed/>
                </p:oleObj>
              </mc:Choice>
              <mc:Fallback>
                <p:oleObj name="Equation" r:id="rId9" imgW="139680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4600" y="2590800"/>
                        <a:ext cx="1397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1" name="Object 7"/>
          <p:cNvGraphicFramePr>
            <a:graphicFrameLocks noChangeAspect="1"/>
          </p:cNvGraphicFramePr>
          <p:nvPr/>
        </p:nvGraphicFramePr>
        <p:xfrm>
          <a:off x="1689100" y="3276600"/>
          <a:ext cx="1358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3" name="Equation" r:id="rId11" imgW="1358640" imgH="571320" progId="Equation.DSMT4">
                  <p:embed/>
                </p:oleObj>
              </mc:Choice>
              <mc:Fallback>
                <p:oleObj name="Equation" r:id="rId11" imgW="135864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3276600"/>
                        <a:ext cx="1358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2" name="Object 8"/>
          <p:cNvGraphicFramePr>
            <a:graphicFrameLocks noChangeAspect="1"/>
          </p:cNvGraphicFramePr>
          <p:nvPr/>
        </p:nvGraphicFramePr>
        <p:xfrm>
          <a:off x="3846446" y="3314700"/>
          <a:ext cx="1358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4" name="Equation" r:id="rId13" imgW="1358640" imgH="571320" progId="Equation.DSMT4">
                  <p:embed/>
                </p:oleObj>
              </mc:Choice>
              <mc:Fallback>
                <p:oleObj name="Equation" r:id="rId13" imgW="1358640" imgH="571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6446" y="3314700"/>
                        <a:ext cx="1358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3" name="Object 9"/>
          <p:cNvGraphicFramePr>
            <a:graphicFrameLocks noChangeAspect="1"/>
          </p:cNvGraphicFramePr>
          <p:nvPr/>
        </p:nvGraphicFramePr>
        <p:xfrm>
          <a:off x="2387600" y="4114800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5" name="Equation" r:id="rId15" imgW="736560" imgH="291960" progId="Equation.DSMT4">
                  <p:embed/>
                </p:oleObj>
              </mc:Choice>
              <mc:Fallback>
                <p:oleObj name="Equation" r:id="rId15" imgW="73656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600" y="4114800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4" name="Object 10"/>
          <p:cNvGraphicFramePr>
            <a:graphicFrameLocks noChangeAspect="1"/>
          </p:cNvGraphicFramePr>
          <p:nvPr/>
        </p:nvGraphicFramePr>
        <p:xfrm>
          <a:off x="4496924" y="4114800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6" name="Equation" r:id="rId17" imgW="736560" imgH="291960" progId="Equation.DSMT4">
                  <p:embed/>
                </p:oleObj>
              </mc:Choice>
              <mc:Fallback>
                <p:oleObj name="Equation" r:id="rId17" imgW="73656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6924" y="4114800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>
            <a:extLst>
              <a:ext uri="{FF2B5EF4-FFF2-40B4-BE49-F238E27FC236}">
                <a16:creationId xmlns="" xmlns:a16="http://schemas.microsoft.com/office/drawing/2014/main" id="{0C5CD326-28FF-4EC9-9C4B-A5240DE64B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542961"/>
              </p:ext>
            </p:extLst>
          </p:nvPr>
        </p:nvGraphicFramePr>
        <p:xfrm>
          <a:off x="2741723" y="1329424"/>
          <a:ext cx="1371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7" name="Equation" r:id="rId18" imgW="1371600" imgH="380880" progId="Equation.DSMT4">
                  <p:embed/>
                </p:oleObj>
              </mc:Choice>
              <mc:Fallback>
                <p:oleObj name="Equation" r:id="rId18" imgW="1371600" imgH="380880" progId="Equation.DSMT4">
                  <p:embed/>
                  <p:pic>
                    <p:nvPicPr>
                      <p:cNvPr id="307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1723" y="1329424"/>
                        <a:ext cx="1371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2554545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8" indent="-1588" algn="ctr"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  <a:endParaRPr lang="en-US" sz="2800" dirty="0">
              <a:solidFill>
                <a:srgbClr val="000000"/>
              </a:solidFill>
            </a:endParaRPr>
          </a:p>
          <a:p>
            <a:r>
              <a:rPr lang="en-US" sz="2800" dirty="0">
                <a:solidFill>
                  <a:srgbClr val="000000"/>
                </a:solidFill>
              </a:rPr>
              <a:t>If </a:t>
            </a:r>
            <a:r>
              <a:rPr lang="en-US" sz="2800" b="1" i="1" dirty="0">
                <a:solidFill>
                  <a:srgbClr val="0000FF"/>
                </a:solidFill>
              </a:rPr>
              <a:t>x</a:t>
            </a:r>
            <a:r>
              <a:rPr lang="en-US" sz="2800" b="1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= </a:t>
            </a:r>
            <a:r>
              <a:rPr lang="en-US" sz="2800" b="1" i="1" dirty="0">
                <a:solidFill>
                  <a:srgbClr val="0000FF"/>
                </a:solidFill>
              </a:rPr>
              <a:t>c</a:t>
            </a:r>
            <a:r>
              <a:rPr lang="en-US" sz="2800" dirty="0">
                <a:solidFill>
                  <a:srgbClr val="000000"/>
                </a:solidFill>
              </a:rPr>
              <a:t>, then  </a:t>
            </a:r>
          </a:p>
          <a:p>
            <a:pPr>
              <a:spcBef>
                <a:spcPts val="1200"/>
              </a:spcBef>
            </a:pPr>
            <a:r>
              <a:rPr lang="en-US" sz="2800" dirty="0">
                <a:solidFill>
                  <a:srgbClr val="000000"/>
                </a:solidFill>
              </a:rPr>
              <a:t>If                       then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</a:p>
          <a:p>
            <a:pPr>
              <a:spcBef>
                <a:spcPts val="1200"/>
              </a:spcBef>
            </a:pPr>
            <a:r>
              <a:rPr lang="en-US" sz="2800" b="1" dirty="0">
                <a:solidFill>
                  <a:srgbClr val="000000"/>
                </a:solidFill>
              </a:rPr>
              <a:t>Note: </a:t>
            </a:r>
            <a:r>
              <a:rPr lang="en-US" sz="2800" dirty="0">
                <a:solidFill>
                  <a:srgbClr val="000000"/>
                </a:solidFill>
              </a:rPr>
              <a:t>If </a:t>
            </a:r>
            <a:r>
              <a:rPr lang="en-US" sz="2800" i="1" dirty="0">
                <a:solidFill>
                  <a:srgbClr val="000000"/>
                </a:solidFill>
              </a:rPr>
              <a:t>c </a:t>
            </a:r>
            <a:r>
              <a:rPr lang="en-US" sz="2800" dirty="0">
                <a:solidFill>
                  <a:srgbClr val="000000"/>
                </a:solidFill>
              </a:rPr>
              <a:t>is negative (</a:t>
            </a:r>
            <a:r>
              <a:rPr lang="en-US" sz="2800" i="1" dirty="0">
                <a:solidFill>
                  <a:srgbClr val="000000"/>
                </a:solidFill>
              </a:rPr>
              <a:t>c</a:t>
            </a:r>
            <a:r>
              <a:rPr lang="en-US" sz="2800" dirty="0">
                <a:solidFill>
                  <a:srgbClr val="000000"/>
                </a:solidFill>
              </a:rPr>
              <a:t> &lt; 0), then the solutions will be </a:t>
            </a:r>
            <a:r>
              <a:rPr lang="en-US" sz="2800" dirty="0" err="1">
                <a:solidFill>
                  <a:srgbClr val="000000"/>
                </a:solidFill>
              </a:rPr>
              <a:t>nonreal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Square Root Property</a:t>
            </a:r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444969" y="1709738"/>
          <a:ext cx="1282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3" imgW="1282680" imgH="444240" progId="Equation.DSMT4">
                  <p:embed/>
                </p:oleObj>
              </mc:Choice>
              <mc:Fallback>
                <p:oleObj name="Equation" r:id="rId3" imgW="128268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4969" y="1709738"/>
                        <a:ext cx="1282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848628" y="2256522"/>
          <a:ext cx="17018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5" imgW="1701720" imgH="545760" progId="Equation.DSMT4">
                  <p:embed/>
                </p:oleObj>
              </mc:Choice>
              <mc:Fallback>
                <p:oleObj name="Equation" r:id="rId5" imgW="1701720" imgH="5457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8628" y="2256522"/>
                        <a:ext cx="17018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3301767" y="2273300"/>
          <a:ext cx="3962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7" imgW="3962160" imgH="622080" progId="Equation.DSMT4">
                  <p:embed/>
                </p:oleObj>
              </mc:Choice>
              <mc:Fallback>
                <p:oleObj name="Equation" r:id="rId7" imgW="3962160" imgH="622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1767" y="2273300"/>
                        <a:ext cx="39624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4: Using the Square Root Property </a:t>
            </a:r>
          </a:p>
        </p:txBody>
      </p:sp>
      <p:sp>
        <p:nvSpPr>
          <p:cNvPr id="10096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Solve by using the square root property. 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</a:p>
          <a:p>
            <a:pPr>
              <a:spcBef>
                <a:spcPts val="48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539496" y="1790933"/>
          <a:ext cx="16002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9" name="Equation" r:id="rId3" imgW="1600200" imgH="545760" progId="Equation.DSMT4">
                  <p:embed/>
                </p:oleObj>
              </mc:Choice>
              <mc:Fallback>
                <p:oleObj name="Equation" r:id="rId3" imgW="1600200" imgH="5457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496" y="1790933"/>
                        <a:ext cx="16002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123950" y="2755900"/>
          <a:ext cx="16002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0" name="Equation" r:id="rId5" imgW="1600200" imgH="545760" progId="Equation.DSMT4">
                  <p:embed/>
                </p:oleObj>
              </mc:Choice>
              <mc:Fallback>
                <p:oleObj name="Equation" r:id="rId5" imgW="1600200" imgH="5457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3950" y="2755900"/>
                        <a:ext cx="16002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503363" y="3435350"/>
          <a:ext cx="170338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1" name="Equation" r:id="rId7" imgW="1701720" imgH="482400" progId="Equation.DSMT4">
                  <p:embed/>
                </p:oleObj>
              </mc:Choice>
              <mc:Fallback>
                <p:oleObj name="Equation" r:id="rId7" imgW="1701720" imgH="482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3363" y="3435350"/>
                        <a:ext cx="1703387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030413" y="4032250"/>
          <a:ext cx="185578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2" name="Equation" r:id="rId9" imgW="1854000" imgH="482400" progId="Equation.DSMT4">
                  <p:embed/>
                </p:oleObj>
              </mc:Choice>
              <mc:Fallback>
                <p:oleObj name="Equation" r:id="rId9" imgW="1854000" imgH="482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0413" y="4032250"/>
                        <a:ext cx="1855787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3657600" y="2971800"/>
          <a:ext cx="161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3" name="Equation" r:id="rId11" imgW="1612800" imgH="241200" progId="Equation.DSMT4">
                  <p:embed/>
                </p:oleObj>
              </mc:Choice>
              <mc:Fallback>
                <p:oleObj name="Equation" r:id="rId11" imgW="1612800" imgH="241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971800"/>
                        <a:ext cx="161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9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5: Using the Square Root Property </a:t>
            </a:r>
          </a:p>
        </p:txBody>
      </p:sp>
      <p:sp>
        <p:nvSpPr>
          <p:cNvPr id="9789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8661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Solve by using the square root property.</a:t>
            </a:r>
          </a:p>
          <a:p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39496" y="1845578"/>
          <a:ext cx="1257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7" name="Equation" r:id="rId3" imgW="1257120" imgH="393480" progId="Equation.DSMT4">
                  <p:embed/>
                </p:oleObj>
              </mc:Choice>
              <mc:Fallback>
                <p:oleObj name="Equation" r:id="rId3" imgW="125712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496" y="1845578"/>
                        <a:ext cx="12573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8951" name="Object 7"/>
          <p:cNvGraphicFramePr>
            <a:graphicFrameLocks noChangeAspect="1"/>
          </p:cNvGraphicFramePr>
          <p:nvPr/>
        </p:nvGraphicFramePr>
        <p:xfrm>
          <a:off x="4800600" y="3200400"/>
          <a:ext cx="1892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8" name="Equation" r:id="rId5" imgW="1892160" imgH="241200" progId="Equation.DSMT4">
                  <p:embed/>
                </p:oleObj>
              </mc:Choice>
              <mc:Fallback>
                <p:oleObj name="Equation" r:id="rId5" imgW="1892160" imgH="241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200400"/>
                        <a:ext cx="18923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752600" y="3048000"/>
          <a:ext cx="1257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9" name="Equation" r:id="rId7" imgW="1257120" imgH="380880" progId="Equation.DSMT4">
                  <p:embed/>
                </p:oleObj>
              </mc:Choice>
              <mc:Fallback>
                <p:oleObj name="Equation" r:id="rId7" imgW="1257120" imgH="3808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048000"/>
                        <a:ext cx="1257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1905000" y="3581400"/>
          <a:ext cx="1600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0" name="Equation" r:id="rId9" imgW="1600200" imgH="444240" progId="Equation.DSMT4">
                  <p:embed/>
                </p:oleObj>
              </mc:Choice>
              <mc:Fallback>
                <p:oleObj name="Equation" r:id="rId9" imgW="1600200" imgH="4442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581400"/>
                        <a:ext cx="1600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1946945" y="4241334"/>
          <a:ext cx="1028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1" name="Equation" r:id="rId11" imgW="1028520" imgH="291960" progId="Equation.DSMT4">
                  <p:embed/>
                </p:oleObj>
              </mc:Choice>
              <mc:Fallback>
                <p:oleObj name="Equation" r:id="rId11" imgW="102852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6945" y="4241334"/>
                        <a:ext cx="1028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Completion Example 6: Using the Square Root Property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3175">
              <a:buFont typeface="Courier New" pitchFamily="49" charset="0"/>
              <a:buNone/>
            </a:pPr>
            <a:r>
              <a:rPr lang="en-US" i="0">
                <a:solidFill>
                  <a:schemeClr val="tx1"/>
                </a:solidFill>
              </a:rPr>
              <a:t>Solve the following quadratic equation by using the square root method.</a:t>
            </a:r>
          </a:p>
          <a:p>
            <a:pPr marL="0" indent="3175">
              <a:buFont typeface="Courier New" pitchFamily="49" charset="0"/>
              <a:buNone/>
            </a:pPr>
            <a:endParaRPr lang="en-US" b="1" i="0">
              <a:solidFill>
                <a:schemeClr val="tx1"/>
              </a:solidFill>
            </a:endParaRPr>
          </a:p>
          <a:p>
            <a:pPr marL="0" indent="3175">
              <a:buFont typeface="Courier New" pitchFamily="49" charset="0"/>
              <a:buNone/>
            </a:pPr>
            <a:r>
              <a:rPr lang="en-US" b="1" i="0">
                <a:solidFill>
                  <a:schemeClr val="tx1"/>
                </a:solidFill>
              </a:rPr>
              <a:t>Solution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3644900" y="2286000"/>
          <a:ext cx="19939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5" name="Equation" r:id="rId3" imgW="1993900" imgH="558800" progId="Equation.DSMT4">
                  <p:embed/>
                </p:oleObj>
              </mc:Choice>
              <mc:Fallback>
                <p:oleObj name="Equation" r:id="rId3" imgW="1993900" imgH="558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4900" y="2286000"/>
                        <a:ext cx="19939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1092200" y="3416300"/>
          <a:ext cx="3708400" cy="222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6" name="Equation" r:id="rId5" imgW="3708400" imgH="2222500" progId="Equation.DSMT4">
                  <p:embed/>
                </p:oleObj>
              </mc:Choice>
              <mc:Fallback>
                <p:oleObj name="Equation" r:id="rId5" imgW="3708400" imgH="22225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3416300"/>
                        <a:ext cx="3708400" cy="222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767" name="Object 7"/>
          <p:cNvGraphicFramePr>
            <a:graphicFrameLocks noChangeAspect="1"/>
          </p:cNvGraphicFramePr>
          <p:nvPr/>
        </p:nvGraphicFramePr>
        <p:xfrm>
          <a:off x="3089275" y="4606925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7" name="Equation" r:id="rId7" imgW="634725" imgH="444307" progId="Equation.DSMT4">
                  <p:embed/>
                </p:oleObj>
              </mc:Choice>
              <mc:Fallback>
                <p:oleObj name="Equation" r:id="rId7" imgW="634725" imgH="444307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9275" y="4606925"/>
                        <a:ext cx="635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768" name="Object 8"/>
          <p:cNvGraphicFramePr>
            <a:graphicFrameLocks noChangeAspect="1"/>
          </p:cNvGraphicFramePr>
          <p:nvPr/>
        </p:nvGraphicFramePr>
        <p:xfrm>
          <a:off x="2981325" y="4187825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8" name="Equation" r:id="rId9" imgW="380835" imgH="291973" progId="Equation.DSMT4">
                  <p:embed/>
                </p:oleObj>
              </mc:Choice>
              <mc:Fallback>
                <p:oleObj name="Equation" r:id="rId9" imgW="380835" imgH="291973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1325" y="4187825"/>
                        <a:ext cx="381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769" name="Object 9"/>
          <p:cNvGraphicFramePr>
            <a:graphicFrameLocks noChangeAspect="1"/>
          </p:cNvGraphicFramePr>
          <p:nvPr/>
        </p:nvGraphicFramePr>
        <p:xfrm>
          <a:off x="4029075" y="5159375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9" name="Equation" r:id="rId11" imgW="634725" imgH="444307" progId="Equation.DSMT4">
                  <p:embed/>
                </p:oleObj>
              </mc:Choice>
              <mc:Fallback>
                <p:oleObj name="Equation" r:id="rId11" imgW="634725" imgH="444307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9075" y="5159375"/>
                        <a:ext cx="635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770" name="Object 10"/>
          <p:cNvGraphicFramePr>
            <a:graphicFrameLocks noChangeAspect="1"/>
          </p:cNvGraphicFramePr>
          <p:nvPr/>
        </p:nvGraphicFramePr>
        <p:xfrm>
          <a:off x="2819400" y="5264150"/>
          <a:ext cx="406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0" name="Equation" r:id="rId13" imgW="406224" imgH="279279" progId="Equation.DSMT4">
                  <p:embed/>
                </p:oleObj>
              </mc:Choice>
              <mc:Fallback>
                <p:oleObj name="Equation" r:id="rId13" imgW="406224" imgH="279279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264150"/>
                        <a:ext cx="406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4401205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000000"/>
                </a:solidFill>
              </a:rPr>
              <a:t>Theorem</a:t>
            </a:r>
            <a:endParaRPr lang="en-US" sz="2800" dirty="0">
              <a:solidFill>
                <a:srgbClr val="000000"/>
              </a:solidFill>
            </a:endParaRPr>
          </a:p>
          <a:p>
            <a:r>
              <a:rPr lang="en-US" sz="2800" dirty="0">
                <a:solidFill>
                  <a:srgbClr val="000000"/>
                </a:solidFill>
              </a:rPr>
              <a:t>In a right triangle, the square of the hypotenuse is equal to the sum of the squares of the two legs.</a:t>
            </a:r>
          </a:p>
          <a:p>
            <a:r>
              <a:rPr lang="en-US" sz="2800" dirty="0">
                <a:solidFill>
                  <a:srgbClr val="000000"/>
                </a:solidFill>
              </a:rPr>
              <a:t> </a:t>
            </a:r>
          </a:p>
          <a:p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The Pythagorean Theorem </a:t>
            </a:r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2654300" y="2819400"/>
          <a:ext cx="1638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Equation" r:id="rId3" imgW="1637589" imgH="393529" progId="Equation.DSMT4">
                  <p:embed/>
                </p:oleObj>
              </mc:Choice>
              <mc:Fallback>
                <p:oleObj name="Equation" r:id="rId3" imgW="1637589" imgH="393529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4300" y="2819400"/>
                        <a:ext cx="16383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E6F4F1"/>
              </a:clrFrom>
              <a:clrTo>
                <a:srgbClr val="E6F4F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9900" y="3307174"/>
            <a:ext cx="3124200" cy="2179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The Pythagorean Theorem </a:t>
            </a:r>
          </a:p>
        </p:txBody>
      </p:sp>
      <p:sp>
        <p:nvSpPr>
          <p:cNvPr id="10188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If the hypotenuse of a right triangle is </a:t>
            </a:r>
            <a:r>
              <a:rPr lang="en-US" i="0" dirty="0">
                <a:solidFill>
                  <a:srgbClr val="0000FF"/>
                </a:solidFill>
              </a:rPr>
              <a:t>15 cm</a:t>
            </a:r>
            <a:r>
              <a:rPr lang="en-US" i="0" dirty="0">
                <a:solidFill>
                  <a:schemeClr val="tx1"/>
                </a:solidFill>
              </a:rPr>
              <a:t> long </a:t>
            </a:r>
            <a:r>
              <a:rPr lang="en-US" i="0" dirty="0" smtClean="0">
                <a:solidFill>
                  <a:schemeClr val="tx1"/>
                </a:solidFill>
              </a:rPr>
              <a:t>and </a:t>
            </a:r>
            <a:r>
              <a:rPr lang="en-US" i="0" dirty="0">
                <a:solidFill>
                  <a:schemeClr val="tx1"/>
                </a:solidFill>
              </a:rPr>
              <a:t>one leg is </a:t>
            </a:r>
            <a:r>
              <a:rPr lang="en-US" i="0" dirty="0">
                <a:solidFill>
                  <a:srgbClr val="0000FF"/>
                </a:solidFill>
              </a:rPr>
              <a:t>10 cm</a:t>
            </a:r>
            <a:r>
              <a:rPr lang="en-US" i="0" dirty="0">
                <a:solidFill>
                  <a:schemeClr val="tx1"/>
                </a:solidFill>
              </a:rPr>
              <a:t> long, what is the length of the other leg?</a:t>
            </a:r>
          </a:p>
          <a:p>
            <a:pPr marL="0" indent="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Using the </a:t>
            </a:r>
            <a:r>
              <a:rPr lang="en-US" i="0" dirty="0">
                <a:solidFill>
                  <a:srgbClr val="366092"/>
                </a:solidFill>
              </a:rPr>
              <a:t>Pythagorean Theorem</a:t>
            </a:r>
            <a:r>
              <a:rPr lang="en-US" i="0" dirty="0">
                <a:solidFill>
                  <a:schemeClr val="tx1"/>
                </a:solidFill>
              </a:rPr>
              <a:t>,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18436" name="Picture 4" descr="CH_10_Ex10_1_2_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2514600"/>
            <a:ext cx="2828925" cy="238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1981200" y="3962400"/>
          <a:ext cx="190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3" name="Equation" r:id="rId4" imgW="1905000" imgH="381000" progId="Equation.DSMT4">
                  <p:embed/>
                </p:oleObj>
              </mc:Choice>
              <mc:Fallback>
                <p:oleObj name="Equation" r:id="rId4" imgW="1905000" imgH="381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962400"/>
                        <a:ext cx="1905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1940256" y="4536744"/>
          <a:ext cx="2019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4" name="Equation" r:id="rId6" imgW="2019300" imgH="381000" progId="Equation.DSMT4">
                  <p:embed/>
                </p:oleObj>
              </mc:Choice>
              <mc:Fallback>
                <p:oleObj name="Equation" r:id="rId6" imgW="2019300" imgH="381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0256" y="4536744"/>
                        <a:ext cx="2019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2756848" y="5119048"/>
          <a:ext cx="1193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5" name="Equation" r:id="rId8" imgW="1193800" imgH="381000" progId="Equation.DSMT4">
                  <p:embed/>
                </p:oleObj>
              </mc:Choice>
              <mc:Fallback>
                <p:oleObj name="Equation" r:id="rId8" imgW="1193800" imgH="381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6848" y="5119048"/>
                        <a:ext cx="1193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8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8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The Pythagorean Theorem (cont.)</a:t>
            </a:r>
          </a:p>
        </p:txBody>
      </p:sp>
      <p:sp>
        <p:nvSpPr>
          <p:cNvPr id="1019909" name="Rectangle 5"/>
          <p:cNvSpPr>
            <a:spLocks noChangeArrowheads="1"/>
          </p:cNvSpPr>
          <p:nvPr/>
        </p:nvSpPr>
        <p:spPr bwMode="auto">
          <a:xfrm>
            <a:off x="609600" y="3352800"/>
            <a:ext cx="8077200" cy="20145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3175"/>
            <a:r>
              <a:rPr lang="en-US" sz="2800" dirty="0"/>
              <a:t>The other leg is         </a:t>
            </a:r>
            <a:r>
              <a:rPr lang="en-US" sz="2800" dirty="0">
                <a:solidFill>
                  <a:srgbClr val="FF0008"/>
                </a:solidFill>
              </a:rPr>
              <a:t>cm</a:t>
            </a:r>
            <a:r>
              <a:rPr lang="en-US" sz="2800" dirty="0"/>
              <a:t> long (or approximately     </a:t>
            </a:r>
            <a:r>
              <a:rPr lang="en-US" sz="2800" dirty="0">
                <a:solidFill>
                  <a:srgbClr val="FF0008"/>
                </a:solidFill>
              </a:rPr>
              <a:t>11.18 cm</a:t>
            </a:r>
            <a:r>
              <a:rPr lang="en-US" sz="2800" dirty="0"/>
              <a:t> long).</a:t>
            </a:r>
          </a:p>
          <a:p>
            <a:pPr indent="3175">
              <a:spcBef>
                <a:spcPct val="50000"/>
              </a:spcBef>
            </a:pPr>
            <a:r>
              <a:rPr lang="en-US" sz="2800" dirty="0"/>
              <a:t>(The negative solution to the quadratic equation is not considered because length is not negative.) </a:t>
            </a:r>
          </a:p>
        </p:txBody>
      </p:sp>
      <p:graphicFrame>
        <p:nvGraphicFramePr>
          <p:cNvPr id="19461" name="Object 7"/>
          <p:cNvGraphicFramePr>
            <a:graphicFrameLocks noChangeAspect="1"/>
          </p:cNvGraphicFramePr>
          <p:nvPr/>
        </p:nvGraphicFramePr>
        <p:xfrm>
          <a:off x="2974644" y="3357893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4" name="Equation" r:id="rId3" imgW="647419" imgH="444307" progId="Equation.DSMT4">
                  <p:embed/>
                </p:oleObj>
              </mc:Choice>
              <mc:Fallback>
                <p:oleObj name="Equation" r:id="rId3" imgW="647419" imgH="444307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4644" y="3357893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3129888" y="1524000"/>
          <a:ext cx="1320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5" name="Equation" r:id="rId5" imgW="1320227" imgH="444307" progId="Equation.DSMT4">
                  <p:embed/>
                </p:oleObj>
              </mc:Choice>
              <mc:Fallback>
                <p:oleObj name="Equation" r:id="rId5" imgW="1320227" imgH="444307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9888" y="1524000"/>
                        <a:ext cx="1320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3366448" y="2057400"/>
          <a:ext cx="1498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6" name="Equation" r:id="rId7" imgW="1497950" imgH="444307" progId="Equation.DSMT4">
                  <p:embed/>
                </p:oleObj>
              </mc:Choice>
              <mc:Fallback>
                <p:oleObj name="Equation" r:id="rId7" imgW="1497950" imgH="444307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6448" y="2057400"/>
                        <a:ext cx="1498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3368984" y="2702740"/>
          <a:ext cx="2374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7" name="Equation" r:id="rId9" imgW="2374560" imgH="533160" progId="Equation.DSMT4">
                  <p:embed/>
                </p:oleObj>
              </mc:Choice>
              <mc:Fallback>
                <p:oleObj name="Equation" r:id="rId9" imgW="2374560" imgH="5331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8984" y="2702740"/>
                        <a:ext cx="2374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99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99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Solve quadratic equations by factoring.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Solve quadratic equations using the square root method.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Solve problems related to right triangles and the Pythagorean Theorem.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The Pythagorean Theorem</a:t>
            </a:r>
          </a:p>
        </p:txBody>
      </p:sp>
      <p:sp>
        <p:nvSpPr>
          <p:cNvPr id="1020931" name="Rectangle 3"/>
          <p:cNvSpPr>
            <a:spLocks noGrp="1"/>
          </p:cNvSpPr>
          <p:nvPr>
            <p:ph idx="1"/>
          </p:nvPr>
        </p:nvSpPr>
        <p:spPr>
          <a:xfrm>
            <a:off x="457200" y="1188720"/>
            <a:ext cx="8229600" cy="37117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diagonal of a rectangle is twice the width.  The length of the rectangle is </a:t>
            </a:r>
            <a:r>
              <a:rPr lang="en-US" i="0" dirty="0">
                <a:solidFill>
                  <a:srgbClr val="0000FF"/>
                </a:solidFill>
              </a:rPr>
              <a:t>6 feet</a:t>
            </a:r>
            <a:r>
              <a:rPr lang="en-US" i="0" dirty="0">
                <a:solidFill>
                  <a:schemeClr val="tx1"/>
                </a:solidFill>
              </a:rPr>
              <a:t>.  Find the width of 	the rectangle.</a:t>
            </a:r>
          </a:p>
          <a:p>
            <a:pPr marL="0" indent="3175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3175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width of the rectangle </a:t>
            </a:r>
          </a:p>
          <a:p>
            <a:pPr marL="0" indent="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0" dirty="0">
                <a:solidFill>
                  <a:srgbClr val="000099"/>
                </a:solidFill>
              </a:rPr>
              <a:t>2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length of the diagonal. </a:t>
            </a:r>
          </a:p>
          <a:p>
            <a:pPr marL="0" indent="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Then, by using the Pythagorean Theorem, we have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2903560" y="4876800"/>
          <a:ext cx="20193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9" name="Equation" r:id="rId3" imgW="2019300" imgH="546100" progId="Equation.DSMT4">
                  <p:embed/>
                </p:oleObj>
              </mc:Choice>
              <mc:Fallback>
                <p:oleObj name="Equation" r:id="rId3" imgW="2019300" imgH="5461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3560" y="4876800"/>
                        <a:ext cx="20193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343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40680" y="2590800"/>
            <a:ext cx="3017520" cy="1728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</a:t>
            </a:r>
            <a:r>
              <a:rPr lang="en-US" sz="3200" dirty="0">
                <a:solidFill>
                  <a:schemeClr val="accent1"/>
                </a:solidFill>
              </a:rPr>
              <a:t>The Pythagorean Theorem (cont.)</a:t>
            </a: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1994848" y="1370126"/>
          <a:ext cx="1866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5" name="Equation" r:id="rId3" imgW="1866900" imgH="381000" progId="Equation.DSMT4">
                  <p:embed/>
                </p:oleObj>
              </mc:Choice>
              <mc:Fallback>
                <p:oleObj name="Equation" r:id="rId3" imgW="1866900" imgH="3810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4848" y="1370126"/>
                        <a:ext cx="1866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1994848" y="1930822"/>
          <a:ext cx="1206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6" name="Equation" r:id="rId5" imgW="1206500" imgH="381000" progId="Equation.DSMT4">
                  <p:embed/>
                </p:oleObj>
              </mc:Choice>
              <mc:Fallback>
                <p:oleObj name="Equation" r:id="rId5" imgW="1206500" imgH="3810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4848" y="1930822"/>
                        <a:ext cx="1206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2188192" y="2464222"/>
          <a:ext cx="1028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7" name="Equation" r:id="rId7" imgW="1028700" imgH="368300" progId="Equation.DSMT4">
                  <p:embed/>
                </p:oleObj>
              </mc:Choice>
              <mc:Fallback>
                <p:oleObj name="Equation" r:id="rId7" imgW="1028700" imgH="3683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8192" y="2464222"/>
                        <a:ext cx="1028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2326944" y="2956678"/>
          <a:ext cx="1155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8" name="Equation" r:id="rId9" imgW="1155199" imgH="444307" progId="Equation.DSMT4">
                  <p:embed/>
                </p:oleObj>
              </mc:Choice>
              <mc:Fallback>
                <p:oleObj name="Equation" r:id="rId9" imgW="1155199" imgH="444307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6944" y="2956678"/>
                        <a:ext cx="1155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3589360" y="2943030"/>
          <a:ext cx="1346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9" name="Equation" r:id="rId11" imgW="1345616" imgH="444307" progId="Equation.DSMT4">
                  <p:embed/>
                </p:oleObj>
              </mc:Choice>
              <mc:Fallback>
                <p:oleObj name="Equation" r:id="rId11" imgW="1345616" imgH="444307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9360" y="2943030"/>
                        <a:ext cx="1346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5021240" y="2915734"/>
          <a:ext cx="22225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0" name="Equation" r:id="rId13" imgW="2222500" imgH="520700" progId="Equation.DSMT4">
                  <p:embed/>
                </p:oleObj>
              </mc:Choice>
              <mc:Fallback>
                <p:oleObj name="Equation" r:id="rId13" imgW="2222500" imgH="5207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1240" y="2915734"/>
                        <a:ext cx="22225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3"/>
          <p:cNvSpPr>
            <a:spLocks noGrp="1"/>
          </p:cNvSpPr>
          <p:nvPr>
            <p:ph idx="1"/>
          </p:nvPr>
        </p:nvSpPr>
        <p:spPr>
          <a:xfrm>
            <a:off x="457200" y="3593574"/>
            <a:ext cx="8229600" cy="1892826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width of the rectangle is          </a:t>
            </a:r>
            <a:r>
              <a:rPr lang="en-US" i="0" dirty="0">
                <a:solidFill>
                  <a:srgbClr val="FF0008"/>
                </a:solidFill>
              </a:rPr>
              <a:t>feet</a:t>
            </a:r>
            <a:r>
              <a:rPr lang="en-US" i="0" dirty="0">
                <a:solidFill>
                  <a:schemeClr val="tx1"/>
                </a:solidFill>
              </a:rPr>
              <a:t> or approximately </a:t>
            </a:r>
            <a:r>
              <a:rPr lang="en-US" i="0" dirty="0">
                <a:solidFill>
                  <a:srgbClr val="FF0008"/>
                </a:solidFill>
              </a:rPr>
              <a:t>3.46 feet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3175"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(The negative solution to the quadratic equation is not considered because length is not negative.)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5370" name="Object 4"/>
          <p:cNvGraphicFramePr>
            <a:graphicFrameLocks noChangeAspect="1"/>
          </p:cNvGraphicFramePr>
          <p:nvPr/>
        </p:nvGraphicFramePr>
        <p:xfrm>
          <a:off x="4738048" y="3593574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1" name="Equation" r:id="rId15" imgW="634725" imgH="444307" progId="Equation.DSMT4">
                  <p:embed/>
                </p:oleObj>
              </mc:Choice>
              <mc:Fallback>
                <p:oleObj name="Equation" r:id="rId15" imgW="634725" imgH="444307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8048" y="3593574"/>
                        <a:ext cx="635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8" indent="-1588" algn="ctr"/>
            <a:r>
              <a:rPr lang="en-US" b="1" dirty="0">
                <a:solidFill>
                  <a:srgbClr val="000000"/>
                </a:solidFill>
              </a:rPr>
              <a:t>Properties</a:t>
            </a:r>
          </a:p>
          <a:p>
            <a:r>
              <a:rPr lang="en-US" dirty="0">
                <a:solidFill>
                  <a:srgbClr val="000000"/>
                </a:solidFill>
              </a:rPr>
              <a:t>If the product of two (or more) factors is 0, then at least one of the factors must be 0. That is, if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are real numbers and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·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= 0, then</a:t>
            </a:r>
          </a:p>
          <a:p>
            <a:pPr algn="ctr"/>
            <a:r>
              <a:rPr lang="en-US" b="1" i="1" dirty="0">
                <a:solidFill>
                  <a:srgbClr val="0000FF"/>
                </a:solidFill>
              </a:rPr>
              <a:t>a </a:t>
            </a:r>
            <a:r>
              <a:rPr lang="en-US" b="1" dirty="0">
                <a:solidFill>
                  <a:srgbClr val="0000FF"/>
                </a:solidFill>
              </a:rPr>
              <a:t>= 0 </a:t>
            </a:r>
            <a:r>
              <a:rPr lang="en-US" b="1" dirty="0">
                <a:solidFill>
                  <a:srgbClr val="000000"/>
                </a:solidFill>
              </a:rPr>
              <a:t>or </a:t>
            </a:r>
            <a:r>
              <a:rPr lang="en-US" b="1" i="1" dirty="0">
                <a:solidFill>
                  <a:srgbClr val="0000FF"/>
                </a:solidFill>
              </a:rPr>
              <a:t>b</a:t>
            </a:r>
            <a:r>
              <a:rPr lang="en-US" b="1" dirty="0">
                <a:solidFill>
                  <a:srgbClr val="0000FF"/>
                </a:solidFill>
              </a:rPr>
              <a:t> = 0 </a:t>
            </a:r>
            <a:r>
              <a:rPr lang="en-US" b="1" dirty="0">
                <a:solidFill>
                  <a:srgbClr val="000000"/>
                </a:solidFill>
              </a:rPr>
              <a:t>or </a:t>
            </a:r>
            <a:r>
              <a:rPr lang="en-US" b="1" dirty="0">
                <a:solidFill>
                  <a:srgbClr val="0000FF"/>
                </a:solidFill>
              </a:rPr>
              <a:t>both</a:t>
            </a:r>
            <a:r>
              <a:rPr lang="en-US" b="1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Zero-Factor Property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8" indent="-1588" algn="ctr"/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b="1" dirty="0">
                <a:solidFill>
                  <a:srgbClr val="C00000"/>
                </a:solidFill>
              </a:rPr>
              <a:t>Quadratic equations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are equations that can be written in the form</a:t>
            </a:r>
          </a:p>
          <a:p>
            <a:pPr algn="ctr"/>
            <a:r>
              <a:rPr lang="en-US" b="1" i="1" dirty="0">
                <a:solidFill>
                  <a:srgbClr val="0000FF"/>
                </a:solidFill>
              </a:rPr>
              <a:t>ax</a:t>
            </a:r>
            <a:r>
              <a:rPr lang="en-US" b="1" baseline="30000" dirty="0">
                <a:solidFill>
                  <a:srgbClr val="0000FF"/>
                </a:solidFill>
              </a:rPr>
              <a:t>2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+ </a:t>
            </a:r>
            <a:r>
              <a:rPr lang="en-US" b="1" i="1" dirty="0" err="1">
                <a:solidFill>
                  <a:srgbClr val="0000FF"/>
                </a:solidFill>
              </a:rPr>
              <a:t>bx</a:t>
            </a:r>
            <a:r>
              <a:rPr lang="en-US" b="1" i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+ </a:t>
            </a:r>
            <a:r>
              <a:rPr lang="en-US" b="1" i="1" dirty="0">
                <a:solidFill>
                  <a:srgbClr val="0000FF"/>
                </a:solidFill>
              </a:rPr>
              <a:t>c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= </a:t>
            </a:r>
            <a:r>
              <a:rPr lang="en-US" b="1" dirty="0">
                <a:solidFill>
                  <a:srgbClr val="0000FF"/>
                </a:solidFill>
              </a:rPr>
              <a:t>0</a:t>
            </a:r>
            <a:r>
              <a:rPr lang="en-US" b="1" i="1" dirty="0">
                <a:solidFill>
                  <a:srgbClr val="000000"/>
                </a:solidFill>
              </a:rPr>
              <a:t>, </a:t>
            </a:r>
          </a:p>
          <a:p>
            <a:r>
              <a:rPr lang="en-US" dirty="0">
                <a:solidFill>
                  <a:srgbClr val="000000"/>
                </a:solidFill>
              </a:rPr>
              <a:t>where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and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are real numbers and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≠ 0.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Quadratic Equations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Procedure</a:t>
            </a:r>
          </a:p>
          <a:p>
            <a:pPr marL="461963" indent="-461963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Add or subtract terms as necessary so that 0 is on one side of the equation and the equation is in the standard form </a:t>
            </a:r>
            <a:r>
              <a:rPr lang="en-US" b="1" i="1" dirty="0">
                <a:solidFill>
                  <a:srgbClr val="0000FF"/>
                </a:solidFill>
              </a:rPr>
              <a:t>ax</a:t>
            </a:r>
            <a:r>
              <a:rPr lang="en-US" b="1" baseline="30000" dirty="0">
                <a:solidFill>
                  <a:srgbClr val="0000FF"/>
                </a:solidFill>
              </a:rPr>
              <a:t>2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+ </a:t>
            </a:r>
            <a:r>
              <a:rPr lang="en-US" b="1" i="1" dirty="0" err="1">
                <a:solidFill>
                  <a:srgbClr val="0000FF"/>
                </a:solidFill>
              </a:rPr>
              <a:t>bx</a:t>
            </a:r>
            <a:r>
              <a:rPr lang="en-US" b="1" i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+ </a:t>
            </a:r>
            <a:r>
              <a:rPr lang="en-US" b="1" i="1" dirty="0">
                <a:solidFill>
                  <a:srgbClr val="0000FF"/>
                </a:solidFill>
              </a:rPr>
              <a:t>c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= </a:t>
            </a:r>
            <a:r>
              <a:rPr lang="en-US" b="1" dirty="0">
                <a:solidFill>
                  <a:srgbClr val="0000FF"/>
                </a:solidFill>
              </a:rPr>
              <a:t>0</a:t>
            </a:r>
            <a:r>
              <a:rPr lang="en-US" dirty="0">
                <a:solidFill>
                  <a:srgbClr val="000000"/>
                </a:solidFill>
              </a:rPr>
              <a:t>, where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and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are real numbers and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≠ 0. </a:t>
            </a:r>
          </a:p>
          <a:p>
            <a:pPr marL="461963" indent="-461963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Factor completely. (If there are any fractional coefficients, multiply each term by the least common denominator so that all coefficients will be integers.)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Quadratic Equations by Factoring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Procedure (cont.)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dirty="0">
                <a:solidFill>
                  <a:srgbClr val="000000"/>
                </a:solidFill>
              </a:rPr>
              <a:t>Set each </a:t>
            </a:r>
            <a:r>
              <a:rPr lang="en-US" dirty="0" err="1">
                <a:solidFill>
                  <a:srgbClr val="000000"/>
                </a:solidFill>
              </a:rPr>
              <a:t>nonconstant</a:t>
            </a:r>
            <a:r>
              <a:rPr lang="en-US" dirty="0">
                <a:solidFill>
                  <a:srgbClr val="000000"/>
                </a:solidFill>
              </a:rPr>
              <a:t> factor equal to 0 and solve each linear equation for the unknown. </a:t>
            </a:r>
          </a:p>
          <a:p>
            <a:pPr marL="461963" indent="-461963">
              <a:buFont typeface="+mj-lt"/>
              <a:buAutoNum type="arabicPeriod" startAt="3"/>
            </a:pPr>
            <a:r>
              <a:rPr lang="en-US" dirty="0">
                <a:solidFill>
                  <a:srgbClr val="000000"/>
                </a:solidFill>
              </a:rPr>
              <a:t>Check each solution, one at a time, in the original equation.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Quadratic Equations by Factoring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quadratic equation by factoring.</a:t>
            </a:r>
          </a:p>
          <a:p>
            <a:endParaRPr lang="en-US" dirty="0"/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Solving Quadratic Equations by Factoring</a:t>
            </a:r>
          </a:p>
        </p:txBody>
      </p:sp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533400" y="1820411"/>
          <a:ext cx="2082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85" name="Equation" r:id="rId3" imgW="2082600" imgH="380880" progId="Equation.DSMT4">
                  <p:embed/>
                </p:oleObj>
              </mc:Choice>
              <mc:Fallback>
                <p:oleObj name="Equation" r:id="rId3" imgW="208260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20411"/>
                        <a:ext cx="2082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5"/>
          <p:cNvGraphicFramePr>
            <a:graphicFrameLocks noChangeAspect="1"/>
          </p:cNvGraphicFramePr>
          <p:nvPr/>
        </p:nvGraphicFramePr>
        <p:xfrm>
          <a:off x="1574800" y="2878822"/>
          <a:ext cx="2082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86" name="Equation" r:id="rId5" imgW="2082600" imgH="380880" progId="Equation.DSMT4">
                  <p:embed/>
                </p:oleObj>
              </mc:Choice>
              <mc:Fallback>
                <p:oleObj name="Equation" r:id="rId5" imgW="20826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4800" y="2878822"/>
                        <a:ext cx="2082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914400" y="3395444"/>
          <a:ext cx="2362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87" name="Equation" r:id="rId7" imgW="2361960" imgH="380880" progId="Equation.DSMT4">
                  <p:embed/>
                </p:oleObj>
              </mc:Choice>
              <mc:Fallback>
                <p:oleObj name="Equation" r:id="rId7" imgW="236196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395444"/>
                        <a:ext cx="2362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710076" y="3979178"/>
          <a:ext cx="2540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88" name="Equation" r:id="rId9" imgW="2539800" imgH="469800" progId="Equation.DSMT4">
                  <p:embed/>
                </p:oleObj>
              </mc:Choice>
              <mc:Fallback>
                <p:oleObj name="Equation" r:id="rId9" imgW="253980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076" y="3979178"/>
                        <a:ext cx="2540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518671" y="3417580"/>
            <a:ext cx="46692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50 to both sides. </a:t>
            </a:r>
            <a:r>
              <a:rPr lang="en-US" sz="2000" b="1" dirty="0">
                <a:solidFill>
                  <a:srgbClr val="007E7E"/>
                </a:solidFill>
              </a:rPr>
              <a:t>One side must be 0. </a:t>
            </a:r>
            <a:endParaRPr lang="en-US" sz="2000" dirty="0">
              <a:solidFill>
                <a:srgbClr val="007E7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518671" y="3985235"/>
            <a:ext cx="291900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the left-hand side.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18671" y="4552890"/>
            <a:ext cx="29657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Set each factor equal to 0.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18671" y="5145712"/>
            <a:ext cx="30571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each linear equation. </a:t>
            </a:r>
          </a:p>
        </p:txBody>
      </p:sp>
      <p:graphicFrame>
        <p:nvGraphicFramePr>
          <p:cNvPr id="26633" name="Object 9"/>
          <p:cNvGraphicFramePr>
            <a:graphicFrameLocks noChangeAspect="1"/>
          </p:cNvGraphicFramePr>
          <p:nvPr/>
        </p:nvGraphicFramePr>
        <p:xfrm>
          <a:off x="685800" y="4639811"/>
          <a:ext cx="121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89" name="Equation" r:id="rId11" imgW="1218960" imgH="291960" progId="Equation.DSMT4">
                  <p:embed/>
                </p:oleObj>
              </mc:Choice>
              <mc:Fallback>
                <p:oleObj name="Equation" r:id="rId11" imgW="121896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639811"/>
                        <a:ext cx="1219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4" name="Object 10"/>
          <p:cNvGraphicFramePr>
            <a:graphicFrameLocks noChangeAspect="1"/>
          </p:cNvGraphicFramePr>
          <p:nvPr/>
        </p:nvGraphicFramePr>
        <p:xfrm>
          <a:off x="2171700" y="4665677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90" name="Equation" r:id="rId13" imgW="342720" imgH="241200" progId="Equation.DSMT4">
                  <p:embed/>
                </p:oleObj>
              </mc:Choice>
              <mc:Fallback>
                <p:oleObj name="Equation" r:id="rId13" imgW="342720" imgH="241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1700" y="4665677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6" name="Object 12"/>
          <p:cNvGraphicFramePr>
            <a:graphicFrameLocks noChangeAspect="1"/>
          </p:cNvGraphicFramePr>
          <p:nvPr/>
        </p:nvGraphicFramePr>
        <p:xfrm>
          <a:off x="1156824" y="5173508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91" name="Equation" r:id="rId15" imgW="723600" imgH="291960" progId="Equation.DSMT4">
                  <p:embed/>
                </p:oleObj>
              </mc:Choice>
              <mc:Fallback>
                <p:oleObj name="Equation" r:id="rId15" imgW="72360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6824" y="5173508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7" name="Object 13"/>
          <p:cNvGraphicFramePr>
            <a:graphicFrameLocks noChangeAspect="1"/>
          </p:cNvGraphicFramePr>
          <p:nvPr/>
        </p:nvGraphicFramePr>
        <p:xfrm>
          <a:off x="2743200" y="4631422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92" name="Equation" r:id="rId17" imgW="1384200" imgH="291960" progId="Equation.DSMT4">
                  <p:embed/>
                </p:oleObj>
              </mc:Choice>
              <mc:Fallback>
                <p:oleObj name="Equation" r:id="rId17" imgW="138420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631422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8" name="Object 14"/>
          <p:cNvGraphicFramePr>
            <a:graphicFrameLocks noChangeAspect="1"/>
          </p:cNvGraphicFramePr>
          <p:nvPr/>
        </p:nvGraphicFramePr>
        <p:xfrm>
          <a:off x="3397868" y="5175587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93" name="Equation" r:id="rId19" imgW="901440" imgH="291960" progId="Equation.DSMT4">
                  <p:embed/>
                </p:oleObj>
              </mc:Choice>
              <mc:Fallback>
                <p:oleObj name="Equation" r:id="rId19" imgW="90144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868" y="5175587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Check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Solving Quadratic Equations by Factoring (cont.)</a:t>
            </a:r>
          </a:p>
        </p:txBody>
      </p:sp>
      <p:graphicFrame>
        <p:nvGraphicFramePr>
          <p:cNvPr id="27651" name="Object 3"/>
          <p:cNvGraphicFramePr>
            <a:graphicFrameLocks noChangeAspect="1"/>
          </p:cNvGraphicFramePr>
          <p:nvPr/>
        </p:nvGraphicFramePr>
        <p:xfrm>
          <a:off x="1066800" y="2055361"/>
          <a:ext cx="26289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91" name="Equation" r:id="rId3" imgW="2628720" imgH="672840" progId="Equation.DSMT4">
                  <p:embed/>
                </p:oleObj>
              </mc:Choice>
              <mc:Fallback>
                <p:oleObj name="Equation" r:id="rId3" imgW="2628720" imgH="6728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055361"/>
                        <a:ext cx="26289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2" name="Object 4"/>
          <p:cNvGraphicFramePr>
            <a:graphicFrameLocks noChangeAspect="1"/>
          </p:cNvGraphicFramePr>
          <p:nvPr/>
        </p:nvGraphicFramePr>
        <p:xfrm>
          <a:off x="1828800" y="2876550"/>
          <a:ext cx="1879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92" name="Equation" r:id="rId5" imgW="1879560" imgH="571320" progId="Equation.DSMT4">
                  <p:embed/>
                </p:oleObj>
              </mc:Choice>
              <mc:Fallback>
                <p:oleObj name="Equation" r:id="rId5" imgW="187956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876550"/>
                        <a:ext cx="1879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3" name="Object 5"/>
          <p:cNvGraphicFramePr>
            <a:graphicFrameLocks noChangeAspect="1"/>
          </p:cNvGraphicFramePr>
          <p:nvPr/>
        </p:nvGraphicFramePr>
        <p:xfrm>
          <a:off x="2226578" y="3702050"/>
          <a:ext cx="149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93" name="Equation" r:id="rId7" imgW="1498320" imgH="291960" progId="Equation.DSMT4">
                  <p:embed/>
                </p:oleObj>
              </mc:Choice>
              <mc:Fallback>
                <p:oleObj name="Equation" r:id="rId7" imgW="14983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6578" y="3702050"/>
                        <a:ext cx="1498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4" name="Object 6"/>
          <p:cNvGraphicFramePr>
            <a:graphicFrameLocks noChangeAspect="1"/>
          </p:cNvGraphicFramePr>
          <p:nvPr/>
        </p:nvGraphicFramePr>
        <p:xfrm>
          <a:off x="5791200" y="3702050"/>
          <a:ext cx="149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94" name="Equation" r:id="rId9" imgW="1498320" imgH="291960" progId="Equation.DSMT4">
                  <p:embed/>
                </p:oleObj>
              </mc:Choice>
              <mc:Fallback>
                <p:oleObj name="Equation" r:id="rId9" imgW="149832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702050"/>
                        <a:ext cx="1498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5" name="Object 7"/>
          <p:cNvGraphicFramePr>
            <a:graphicFrameLocks noChangeAspect="1"/>
          </p:cNvGraphicFramePr>
          <p:nvPr/>
        </p:nvGraphicFramePr>
        <p:xfrm>
          <a:off x="5037589" y="2876550"/>
          <a:ext cx="2235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95" name="Equation" r:id="rId10" imgW="2234880" imgH="571320" progId="Equation.DSMT4">
                  <p:embed/>
                </p:oleObj>
              </mc:Choice>
              <mc:Fallback>
                <p:oleObj name="Equation" r:id="rId10" imgW="223488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7589" y="2876550"/>
                        <a:ext cx="2235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6" name="Object 8"/>
          <p:cNvGraphicFramePr>
            <a:graphicFrameLocks noChangeAspect="1"/>
          </p:cNvGraphicFramePr>
          <p:nvPr/>
        </p:nvGraphicFramePr>
        <p:xfrm>
          <a:off x="4267200" y="2055361"/>
          <a:ext cx="29718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96" name="Equation" r:id="rId12" imgW="2971800" imgH="672840" progId="Equation.DSMT4">
                  <p:embed/>
                </p:oleObj>
              </mc:Choice>
              <mc:Fallback>
                <p:oleObj name="Equation" r:id="rId12" imgW="2971800" imgH="6728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055361"/>
                        <a:ext cx="29718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>
            <a:extLst>
              <a:ext uri="{FF2B5EF4-FFF2-40B4-BE49-F238E27FC236}">
                <a16:creationId xmlns="" xmlns:a16="http://schemas.microsoft.com/office/drawing/2014/main" id="{C1602928-31FE-4BA4-911D-9896B4D648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0678134"/>
              </p:ext>
            </p:extLst>
          </p:nvPr>
        </p:nvGraphicFramePr>
        <p:xfrm>
          <a:off x="3225800" y="1353317"/>
          <a:ext cx="2082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97" name="Equation" r:id="rId14" imgW="2082600" imgH="380880" progId="Equation.DSMT4">
                  <p:embed/>
                </p:oleObj>
              </mc:Choice>
              <mc:Fallback>
                <p:oleObj name="Equation" r:id="rId14" imgW="2082600" imgH="380880" progId="Equation.DSMT4">
                  <p:embed/>
                  <p:pic>
                    <p:nvPicPr>
                      <p:cNvPr id="266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1353317"/>
                        <a:ext cx="2082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quadratic equation by factoring. 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Quadratic Equations by Factoring </a:t>
            </a:r>
          </a:p>
        </p:txBody>
      </p:sp>
      <p:graphicFrame>
        <p:nvGraphicFramePr>
          <p:cNvPr id="28674" name="Object 2"/>
          <p:cNvGraphicFramePr>
            <a:graphicFrameLocks noChangeAspect="1"/>
          </p:cNvGraphicFramePr>
          <p:nvPr/>
        </p:nvGraphicFramePr>
        <p:xfrm>
          <a:off x="533400" y="1752600"/>
          <a:ext cx="2273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8" name="Equation" r:id="rId3" imgW="2273040" imgH="380880" progId="Equation.DSMT4">
                  <p:embed/>
                </p:oleObj>
              </mc:Choice>
              <mc:Fallback>
                <p:oleObj name="Equation" r:id="rId3" imgW="227304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752600"/>
                        <a:ext cx="2273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1773689" y="2667000"/>
          <a:ext cx="2273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9" name="Equation" r:id="rId5" imgW="2273040" imgH="380880" progId="Equation.DSMT4">
                  <p:embed/>
                </p:oleObj>
              </mc:Choice>
              <mc:Fallback>
                <p:oleObj name="Equation" r:id="rId5" imgW="227304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3689" y="2667000"/>
                        <a:ext cx="2273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7" name="Object 5"/>
          <p:cNvGraphicFramePr>
            <a:graphicFrameLocks noChangeAspect="1"/>
          </p:cNvGraphicFramePr>
          <p:nvPr/>
        </p:nvGraphicFramePr>
        <p:xfrm>
          <a:off x="1130300" y="3200400"/>
          <a:ext cx="2552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20" name="Equation" r:id="rId7" imgW="2552400" imgH="380880" progId="Equation.DSMT4">
                  <p:embed/>
                </p:oleObj>
              </mc:Choice>
              <mc:Fallback>
                <p:oleObj name="Equation" r:id="rId7" imgW="25524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300" y="3200400"/>
                        <a:ext cx="2552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8" name="Object 6"/>
          <p:cNvGraphicFramePr>
            <a:graphicFrameLocks noChangeAspect="1"/>
          </p:cNvGraphicFramePr>
          <p:nvPr/>
        </p:nvGraphicFramePr>
        <p:xfrm>
          <a:off x="1066800" y="3755122"/>
          <a:ext cx="2616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21" name="Equation" r:id="rId9" imgW="2616120" imgH="571320" progId="Equation.DSMT4">
                  <p:embed/>
                </p:oleObj>
              </mc:Choice>
              <mc:Fallback>
                <p:oleObj name="Equation" r:id="rId9" imgW="261612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755122"/>
                        <a:ext cx="2616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9" name="Object 7"/>
          <p:cNvGraphicFramePr>
            <a:graphicFrameLocks noChangeAspect="1"/>
          </p:cNvGraphicFramePr>
          <p:nvPr/>
        </p:nvGraphicFramePr>
        <p:xfrm>
          <a:off x="1879600" y="4402822"/>
          <a:ext cx="1803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22" name="Equation" r:id="rId11" imgW="1803240" imgH="533160" progId="Equation.DSMT4">
                  <p:embed/>
                </p:oleObj>
              </mc:Choice>
              <mc:Fallback>
                <p:oleObj name="Equation" r:id="rId11" imgW="180324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0" y="4402822"/>
                        <a:ext cx="1803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0" name="Object 8"/>
          <p:cNvGraphicFramePr>
            <a:graphicFrameLocks noChangeAspect="1"/>
          </p:cNvGraphicFramePr>
          <p:nvPr/>
        </p:nvGraphicFramePr>
        <p:xfrm>
          <a:off x="2451100" y="5029200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23" name="Equation" r:id="rId13" imgW="1231560" imgH="291960" progId="Equation.DSMT4">
                  <p:embed/>
                </p:oleObj>
              </mc:Choice>
              <mc:Fallback>
                <p:oleObj name="Equation" r:id="rId13" imgW="123156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100" y="5029200"/>
                        <a:ext cx="1231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1" name="Object 9"/>
          <p:cNvGraphicFramePr>
            <a:graphicFrameLocks noChangeAspect="1"/>
          </p:cNvGraphicFramePr>
          <p:nvPr/>
        </p:nvGraphicFramePr>
        <p:xfrm>
          <a:off x="2933700" y="5562600"/>
          <a:ext cx="749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24" name="Equation" r:id="rId15" imgW="749160" imgH="279360" progId="Equation.DSMT4">
                  <p:embed/>
                </p:oleObj>
              </mc:Choice>
              <mc:Fallback>
                <p:oleObj name="Equation" r:id="rId15" imgW="74916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5562600"/>
                        <a:ext cx="749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3962400" y="3243044"/>
            <a:ext cx="46644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48 to both sides. </a:t>
            </a:r>
            <a:r>
              <a:rPr lang="en-US" sz="2000" b="1" dirty="0">
                <a:solidFill>
                  <a:srgbClr val="007E7E"/>
                </a:solidFill>
              </a:rPr>
              <a:t>One side must be 0</a:t>
            </a:r>
            <a:r>
              <a:rPr lang="en-US" sz="2000" dirty="0">
                <a:solidFill>
                  <a:srgbClr val="007E7E"/>
                </a:solidFill>
              </a:rPr>
              <a:t>.</a:t>
            </a:r>
            <a:r>
              <a:rPr lang="en-US" sz="2000" b="1" dirty="0">
                <a:solidFill>
                  <a:srgbClr val="007E7E"/>
                </a:solidFill>
              </a:rPr>
              <a:t> </a:t>
            </a:r>
            <a:endParaRPr lang="en-US" sz="2000" dirty="0">
              <a:solidFill>
                <a:srgbClr val="007E7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962400" y="3818389"/>
            <a:ext cx="253825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out the GCF, 3.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962400" y="4468301"/>
            <a:ext cx="36758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trinomial is a perfect square.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962400" y="4975835"/>
            <a:ext cx="292304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Two factors are the same.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962400" y="5492457"/>
            <a:ext cx="33121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solution </a:t>
            </a:r>
            <a:r>
              <a:rPr lang="en-US" sz="2000" dirty="0" smtClean="0">
                <a:solidFill>
                  <a:srgbClr val="007E7E"/>
                </a:solidFill>
              </a:rPr>
              <a:t>is a </a:t>
            </a:r>
            <a:r>
              <a:rPr lang="en-US" sz="2000" b="1" dirty="0">
                <a:solidFill>
                  <a:srgbClr val="007E7E"/>
                </a:solidFill>
              </a:rPr>
              <a:t>double root</a:t>
            </a:r>
            <a:r>
              <a:rPr lang="en-US" sz="2000" dirty="0">
                <a:solidFill>
                  <a:srgbClr val="007E7E"/>
                </a:solidFill>
              </a:rPr>
              <a:t>.</a:t>
            </a:r>
            <a:r>
              <a:rPr lang="en-US" sz="2000" b="1" dirty="0">
                <a:solidFill>
                  <a:srgbClr val="007E7E"/>
                </a:solidFill>
              </a:rPr>
              <a:t> </a:t>
            </a:r>
            <a:endParaRPr lang="en-US" sz="2000" dirty="0">
              <a:solidFill>
                <a:srgbClr val="007E7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688</Words>
  <Application>Microsoft Office PowerPoint</Application>
  <PresentationFormat>On-screen Show (4:3)</PresentationFormat>
  <Paragraphs>92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Courier New</vt:lpstr>
      <vt:lpstr>Symbol</vt:lpstr>
      <vt:lpstr>Office Theme</vt:lpstr>
      <vt:lpstr>Equation</vt:lpstr>
      <vt:lpstr>Section 14.1</vt:lpstr>
      <vt:lpstr>Objectives</vt:lpstr>
      <vt:lpstr>Zero-Factor Property </vt:lpstr>
      <vt:lpstr>Quadratic Equations</vt:lpstr>
      <vt:lpstr>Solving Quadratic Equations by Factoring</vt:lpstr>
      <vt:lpstr>Solving Quadratic Equations by Factoring</vt:lpstr>
      <vt:lpstr>Example 1: Solving Quadratic Equations by Factoring</vt:lpstr>
      <vt:lpstr>Example 1: Solving Quadratic Equations by Factoring (cont.)</vt:lpstr>
      <vt:lpstr>Example 2: Solving Quadratic Equations by Factoring </vt:lpstr>
      <vt:lpstr>Example 2: Solving Quadratic Equations by Factoring (cont.)</vt:lpstr>
      <vt:lpstr>Example 3: Quadratic Equations Involving the Sum of Two Squares</vt:lpstr>
      <vt:lpstr>Example 3: Quadratic Equations Involving the Sum of Two Squares (cont.)</vt:lpstr>
      <vt:lpstr>Square Root Property</vt:lpstr>
      <vt:lpstr>Example 4: Using the Square Root Property </vt:lpstr>
      <vt:lpstr>Example 5: Using the Square Root Property </vt:lpstr>
      <vt:lpstr>Completion Example 6: Using the Square Root Property </vt:lpstr>
      <vt:lpstr>The Pythagorean Theorem </vt:lpstr>
      <vt:lpstr>Example 7: The Pythagorean Theorem </vt:lpstr>
      <vt:lpstr>Example 7: The Pythagorean Theorem (cont.)</vt:lpstr>
      <vt:lpstr>Example 8: The Pythagorean Theorem</vt:lpstr>
      <vt:lpstr>Example 8: The Pythagorean Theorem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90</cp:revision>
  <dcterms:created xsi:type="dcterms:W3CDTF">2013-04-26T14:43:13Z</dcterms:created>
  <dcterms:modified xsi:type="dcterms:W3CDTF">2018-08-17T20:28:08Z</dcterms:modified>
</cp:coreProperties>
</file>