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59" r:id="rId4"/>
    <p:sldId id="287" r:id="rId5"/>
    <p:sldId id="288" r:id="rId6"/>
    <p:sldId id="289" r:id="rId7"/>
    <p:sldId id="290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0000"/>
    <a:srgbClr val="1F497D"/>
    <a:srgbClr val="0000FF"/>
    <a:srgbClr val="008000"/>
    <a:srgbClr val="9900FF"/>
    <a:srgbClr val="000099"/>
    <a:srgbClr val="FF00F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120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image" Target="../media/image76.wmf"/><Relationship Id="rId7" Type="http://schemas.openxmlformats.org/officeDocument/2006/relationships/image" Target="../media/image80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11" Type="http://schemas.openxmlformats.org/officeDocument/2006/relationships/image" Target="../media/image84.wmf"/><Relationship Id="rId5" Type="http://schemas.openxmlformats.org/officeDocument/2006/relationships/image" Target="../media/image78.wmf"/><Relationship Id="rId10" Type="http://schemas.openxmlformats.org/officeDocument/2006/relationships/image" Target="../media/image83.wmf"/><Relationship Id="rId4" Type="http://schemas.openxmlformats.org/officeDocument/2006/relationships/image" Target="../media/image77.wmf"/><Relationship Id="rId9" Type="http://schemas.openxmlformats.org/officeDocument/2006/relationships/image" Target="../media/image8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3" Type="http://schemas.openxmlformats.org/officeDocument/2006/relationships/image" Target="../media/image90.wmf"/><Relationship Id="rId7" Type="http://schemas.openxmlformats.org/officeDocument/2006/relationships/image" Target="../media/image94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6" Type="http://schemas.openxmlformats.org/officeDocument/2006/relationships/image" Target="../media/image93.wmf"/><Relationship Id="rId5" Type="http://schemas.openxmlformats.org/officeDocument/2006/relationships/image" Target="../media/image92.wmf"/><Relationship Id="rId4" Type="http://schemas.openxmlformats.org/officeDocument/2006/relationships/image" Target="../media/image91.wmf"/><Relationship Id="rId9" Type="http://schemas.openxmlformats.org/officeDocument/2006/relationships/image" Target="../media/image9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image" Target="../media/image42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12" Type="http://schemas.openxmlformats.org/officeDocument/2006/relationships/image" Target="../media/image41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11" Type="http://schemas.openxmlformats.org/officeDocument/2006/relationships/image" Target="../media/image40.wmf"/><Relationship Id="rId5" Type="http://schemas.openxmlformats.org/officeDocument/2006/relationships/image" Target="../media/image34.wmf"/><Relationship Id="rId10" Type="http://schemas.openxmlformats.org/officeDocument/2006/relationships/image" Target="../media/image39.wmf"/><Relationship Id="rId4" Type="http://schemas.openxmlformats.org/officeDocument/2006/relationships/image" Target="../media/image33.wmf"/><Relationship Id="rId9" Type="http://schemas.openxmlformats.org/officeDocument/2006/relationships/image" Target="../media/image38.wmf"/><Relationship Id="rId14" Type="http://schemas.openxmlformats.org/officeDocument/2006/relationships/image" Target="../media/image4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11" Type="http://schemas.openxmlformats.org/officeDocument/2006/relationships/image" Target="../media/image62.wmf"/><Relationship Id="rId5" Type="http://schemas.openxmlformats.org/officeDocument/2006/relationships/image" Target="../media/image56.wmf"/><Relationship Id="rId10" Type="http://schemas.openxmlformats.org/officeDocument/2006/relationships/image" Target="../media/image61.wmf"/><Relationship Id="rId4" Type="http://schemas.openxmlformats.org/officeDocument/2006/relationships/image" Target="../media/image55.wmf"/><Relationship Id="rId9" Type="http://schemas.openxmlformats.org/officeDocument/2006/relationships/image" Target="../media/image6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4" Type="http://schemas.openxmlformats.org/officeDocument/2006/relationships/image" Target="../media/image6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84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FFB10E-5553-4063-83BD-16EE0EEA8BFB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3D22C-E4CC-468E-BC3F-6A440B8D5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56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22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23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6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65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7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9.bin"/><Relationship Id="rId10" Type="http://schemas.openxmlformats.org/officeDocument/2006/relationships/image" Target="../media/image72.wmf"/><Relationship Id="rId4" Type="http://schemas.openxmlformats.org/officeDocument/2006/relationships/image" Target="../media/image69.wmf"/><Relationship Id="rId9" Type="http://schemas.openxmlformats.org/officeDocument/2006/relationships/oleObject" Target="../embeddings/oleObject7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81.wmf"/><Relationship Id="rId3" Type="http://schemas.openxmlformats.org/officeDocument/2006/relationships/oleObject" Target="../embeddings/oleObject73.bin"/><Relationship Id="rId21" Type="http://schemas.openxmlformats.org/officeDocument/2006/relationships/image" Target="../media/image82.wmf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8.wmf"/><Relationship Id="rId17" Type="http://schemas.openxmlformats.org/officeDocument/2006/relationships/oleObject" Target="../embeddings/oleObject80.bin"/><Relationship Id="rId25" Type="http://schemas.openxmlformats.org/officeDocument/2006/relationships/image" Target="../media/image8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0.wmf"/><Relationship Id="rId20" Type="http://schemas.openxmlformats.org/officeDocument/2006/relationships/oleObject" Target="../embeddings/oleObject82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77.bin"/><Relationship Id="rId24" Type="http://schemas.openxmlformats.org/officeDocument/2006/relationships/oleObject" Target="../embeddings/oleObject84.bin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23" Type="http://schemas.openxmlformats.org/officeDocument/2006/relationships/image" Target="../media/image83.wmf"/><Relationship Id="rId10" Type="http://schemas.openxmlformats.org/officeDocument/2006/relationships/image" Target="../media/image77.wmf"/><Relationship Id="rId19" Type="http://schemas.openxmlformats.org/officeDocument/2006/relationships/oleObject" Target="../embeddings/oleObject81.bin"/><Relationship Id="rId4" Type="http://schemas.openxmlformats.org/officeDocument/2006/relationships/image" Target="../media/image74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79.wmf"/><Relationship Id="rId22" Type="http://schemas.openxmlformats.org/officeDocument/2006/relationships/oleObject" Target="../embeddings/oleObject8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86.bin"/><Relationship Id="rId4" Type="http://schemas.openxmlformats.org/officeDocument/2006/relationships/image" Target="../media/image8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13" Type="http://schemas.openxmlformats.org/officeDocument/2006/relationships/oleObject" Target="../embeddings/oleObject93.bin"/><Relationship Id="rId18" Type="http://schemas.openxmlformats.org/officeDocument/2006/relationships/image" Target="../media/image95.wmf"/><Relationship Id="rId3" Type="http://schemas.openxmlformats.org/officeDocument/2006/relationships/oleObject" Target="../embeddings/oleObject88.bin"/><Relationship Id="rId7" Type="http://schemas.openxmlformats.org/officeDocument/2006/relationships/oleObject" Target="../embeddings/oleObject90.bin"/><Relationship Id="rId12" Type="http://schemas.openxmlformats.org/officeDocument/2006/relationships/image" Target="../media/image92.wmf"/><Relationship Id="rId17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4.wmf"/><Relationship Id="rId20" Type="http://schemas.openxmlformats.org/officeDocument/2006/relationships/image" Target="../media/image96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9.wmf"/><Relationship Id="rId11" Type="http://schemas.openxmlformats.org/officeDocument/2006/relationships/oleObject" Target="../embeddings/oleObject92.bin"/><Relationship Id="rId5" Type="http://schemas.openxmlformats.org/officeDocument/2006/relationships/oleObject" Target="../embeddings/oleObject89.bin"/><Relationship Id="rId15" Type="http://schemas.openxmlformats.org/officeDocument/2006/relationships/oleObject" Target="../embeddings/oleObject94.bin"/><Relationship Id="rId10" Type="http://schemas.openxmlformats.org/officeDocument/2006/relationships/image" Target="../media/image91.wmf"/><Relationship Id="rId19" Type="http://schemas.openxmlformats.org/officeDocument/2006/relationships/oleObject" Target="../embeddings/oleObject96.bin"/><Relationship Id="rId4" Type="http://schemas.openxmlformats.org/officeDocument/2006/relationships/image" Target="../media/image88.wmf"/><Relationship Id="rId9" Type="http://schemas.openxmlformats.org/officeDocument/2006/relationships/oleObject" Target="../embeddings/oleObject91.bin"/><Relationship Id="rId14" Type="http://schemas.openxmlformats.org/officeDocument/2006/relationships/image" Target="../media/image9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7.w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20" Type="http://schemas.openxmlformats.org/officeDocument/2006/relationships/image" Target="../media/image2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3.w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Relationship Id="rId22" Type="http://schemas.openxmlformats.org/officeDocument/2006/relationships/image" Target="../media/image2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4.bin"/><Relationship Id="rId18" Type="http://schemas.openxmlformats.org/officeDocument/2006/relationships/image" Target="../media/image37.wmf"/><Relationship Id="rId26" Type="http://schemas.openxmlformats.org/officeDocument/2006/relationships/image" Target="../media/image41.wmf"/><Relationship Id="rId3" Type="http://schemas.openxmlformats.org/officeDocument/2006/relationships/oleObject" Target="../embeddings/oleObject29.bin"/><Relationship Id="rId21" Type="http://schemas.openxmlformats.org/officeDocument/2006/relationships/oleObject" Target="../embeddings/oleObject38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36.bin"/><Relationship Id="rId25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6.wmf"/><Relationship Id="rId20" Type="http://schemas.openxmlformats.org/officeDocument/2006/relationships/image" Target="../media/image38.wmf"/><Relationship Id="rId29" Type="http://schemas.openxmlformats.org/officeDocument/2006/relationships/oleObject" Target="../embeddings/oleObject42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24" Type="http://schemas.openxmlformats.org/officeDocument/2006/relationships/image" Target="../media/image40.wmf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23" Type="http://schemas.openxmlformats.org/officeDocument/2006/relationships/oleObject" Target="../embeddings/oleObject39.bin"/><Relationship Id="rId28" Type="http://schemas.openxmlformats.org/officeDocument/2006/relationships/image" Target="../media/image42.wmf"/><Relationship Id="rId10" Type="http://schemas.openxmlformats.org/officeDocument/2006/relationships/image" Target="../media/image33.wmf"/><Relationship Id="rId19" Type="http://schemas.openxmlformats.org/officeDocument/2006/relationships/oleObject" Target="../embeddings/oleObject37.bin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5.wmf"/><Relationship Id="rId22" Type="http://schemas.openxmlformats.org/officeDocument/2006/relationships/image" Target="../media/image39.wmf"/><Relationship Id="rId27" Type="http://schemas.openxmlformats.org/officeDocument/2006/relationships/oleObject" Target="../embeddings/oleObject41.bin"/><Relationship Id="rId30" Type="http://schemas.openxmlformats.org/officeDocument/2006/relationships/image" Target="../media/image4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51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59.wmf"/><Relationship Id="rId3" Type="http://schemas.openxmlformats.org/officeDocument/2006/relationships/oleObject" Target="../embeddings/oleObject51.bin"/><Relationship Id="rId21" Type="http://schemas.openxmlformats.org/officeDocument/2006/relationships/oleObject" Target="../embeddings/oleObject60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8.wmf"/><Relationship Id="rId20" Type="http://schemas.openxmlformats.org/officeDocument/2006/relationships/image" Target="../media/image60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24" Type="http://schemas.openxmlformats.org/officeDocument/2006/relationships/image" Target="../media/image62.wmf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23" Type="http://schemas.openxmlformats.org/officeDocument/2006/relationships/oleObject" Target="../embeddings/oleObject61.bin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59.bin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7.wmf"/><Relationship Id="rId22" Type="http://schemas.openxmlformats.org/officeDocument/2006/relationships/image" Target="../media/image6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14.5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Equations in Quadratic Form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equation containing rational </a:t>
            </a:r>
          </a:p>
          <a:p>
            <a:r>
              <a:rPr lang="en-US" dirty="0"/>
              <a:t>expressions: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 </a:t>
            </a:r>
          </a:p>
          <a:p>
            <a:r>
              <a:rPr lang="en-US" dirty="0"/>
              <a:t>This equation is not in quadratic form. However, multiplying both sides of the equation by the LCM of the denominators, (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98" charset="2"/>
              </a:rPr>
              <a:t>+</a:t>
            </a:r>
            <a:r>
              <a:rPr lang="en-US" dirty="0"/>
              <a:t> 1)(3</a:t>
            </a:r>
            <a:r>
              <a:rPr lang="en-US" i="1" dirty="0"/>
              <a:t>x</a:t>
            </a:r>
            <a:r>
              <a:rPr lang="en-US" dirty="0"/>
              <a:t> – 1), does give a quadratic </a:t>
            </a:r>
          </a:p>
          <a:p>
            <a:r>
              <a:rPr lang="en-US" dirty="0"/>
              <a:t>equation. The restrictions on </a:t>
            </a:r>
            <a:r>
              <a:rPr lang="en-US" i="1" dirty="0"/>
              <a:t>x</a:t>
            </a:r>
            <a:r>
              <a:rPr lang="en-US" dirty="0"/>
              <a:t> are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Rational Equations that Simplify to Quadratic Equations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2362200" y="1676400"/>
          <a:ext cx="294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3" name="Equation" r:id="rId3" imgW="2946240" imgH="838080" progId="Equation.DSMT4">
                  <p:embed/>
                </p:oleObj>
              </mc:Choice>
              <mc:Fallback>
                <p:oleObj name="Equation" r:id="rId3" imgW="29462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676400"/>
                        <a:ext cx="294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5512266" y="4106411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4" name="Equation" r:id="rId5" imgW="1358640" imgH="838080" progId="Equation.DSMT4">
                  <p:embed/>
                </p:oleObj>
              </mc:Choice>
              <mc:Fallback>
                <p:oleObj name="Equation" r:id="rId5" imgW="13586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2266" y="4106411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case, use the quadratic formula to solve the resulting quadratic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Rational Equations that Simplify to Quadratic Equations (cont.)</a:t>
            </a:r>
          </a:p>
        </p:txBody>
      </p:sp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4010928" y="2438400"/>
          <a:ext cx="294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1" name="Equation" r:id="rId3" imgW="2946240" imgH="838080" progId="Equation.DSMT4">
                  <p:embed/>
                </p:oleObj>
              </mc:Choice>
              <mc:Fallback>
                <p:oleObj name="Equation" r:id="rId3" imgW="2946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0928" y="2438400"/>
                        <a:ext cx="294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1" name="Object 7"/>
          <p:cNvGraphicFramePr>
            <a:graphicFrameLocks noChangeAspect="1"/>
          </p:cNvGraphicFramePr>
          <p:nvPr/>
        </p:nvGraphicFramePr>
        <p:xfrm>
          <a:off x="3706128" y="4406900"/>
          <a:ext cx="381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2" name="Equation" r:id="rId5" imgW="3809880" imgH="469800" progId="Equation.DSMT4">
                  <p:embed/>
                </p:oleObj>
              </mc:Choice>
              <mc:Fallback>
                <p:oleObj name="Equation" r:id="rId5" imgW="38098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128" y="4406900"/>
                        <a:ext cx="381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2" name="Object 8"/>
          <p:cNvGraphicFramePr>
            <a:graphicFrameLocks noChangeAspect="1"/>
          </p:cNvGraphicFramePr>
          <p:nvPr/>
        </p:nvGraphicFramePr>
        <p:xfrm>
          <a:off x="3934728" y="4953000"/>
          <a:ext cx="328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3" name="Equation" r:id="rId7" imgW="3288960" imgH="380880" progId="Equation.DSMT4">
                  <p:embed/>
                </p:oleObj>
              </mc:Choice>
              <mc:Fallback>
                <p:oleObj name="Equation" r:id="rId7" imgW="32889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4728" y="4953000"/>
                        <a:ext cx="328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3" name="Object 9"/>
          <p:cNvGraphicFramePr>
            <a:graphicFrameLocks noChangeAspect="1"/>
          </p:cNvGraphicFramePr>
          <p:nvPr/>
        </p:nvGraphicFramePr>
        <p:xfrm>
          <a:off x="184150" y="3411538"/>
          <a:ext cx="873125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4" name="Equation" r:id="rId9" imgW="8699400" imgH="838080" progId="Equation.DSMT4">
                  <p:embed/>
                </p:oleObj>
              </mc:Choice>
              <mc:Fallback>
                <p:oleObj name="Equation" r:id="rId9" imgW="86994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" y="3411538"/>
                        <a:ext cx="8731250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1066800" y="3657600"/>
            <a:ext cx="990600" cy="3899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133600" y="3962400"/>
            <a:ext cx="884922" cy="2375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301767" y="3632433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6265178" y="3633132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8170178" y="3937233"/>
            <a:ext cx="762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181600" y="3937233"/>
            <a:ext cx="762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Rational Equations that Simplify to Quadratic Equations (cont.)</a:t>
            </a:r>
          </a:p>
        </p:txBody>
      </p:sp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2438400" y="12192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7" name="Equation" r:id="rId3" imgW="2171520" imgH="380880" progId="Equation.DSMT4">
                  <p:embed/>
                </p:oleObj>
              </mc:Choice>
              <mc:Fallback>
                <p:oleObj name="Equation" r:id="rId3" imgW="2171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2192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2438400" y="1777767"/>
          <a:ext cx="42545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8" name="Equation" r:id="rId5" imgW="4254480" imgH="1054080" progId="Equation.DSMT4">
                  <p:embed/>
                </p:oleObj>
              </mc:Choice>
              <mc:Fallback>
                <p:oleObj name="Equation" r:id="rId5" imgW="4254480" imgH="1054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77767"/>
                        <a:ext cx="42545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2675389" y="2963411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9" name="Equation" r:id="rId7" imgW="1473120" imgH="914400" progId="Equation.DSMT4">
                  <p:embed/>
                </p:oleObj>
              </mc:Choice>
              <mc:Fallback>
                <p:oleObj name="Equation" r:id="rId7" imgW="147312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5389" y="2963411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4" name="Object 6"/>
          <p:cNvGraphicFramePr>
            <a:graphicFrameLocks noChangeAspect="1"/>
          </p:cNvGraphicFramePr>
          <p:nvPr/>
        </p:nvGraphicFramePr>
        <p:xfrm>
          <a:off x="2700556" y="3979178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0" name="Equation" r:id="rId9" imgW="1473120" imgH="914400" progId="Equation.DSMT4">
                  <p:embed/>
                </p:oleObj>
              </mc:Choice>
              <mc:Fallback>
                <p:oleObj name="Equation" r:id="rId9" imgW="147312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556" y="3979178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5" name="Object 7"/>
          <p:cNvGraphicFramePr>
            <a:graphicFrameLocks noChangeAspect="1"/>
          </p:cNvGraphicFramePr>
          <p:nvPr/>
        </p:nvGraphicFramePr>
        <p:xfrm>
          <a:off x="2692167" y="5004033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1" name="Equation" r:id="rId11" imgW="1434960" imgH="914400" progId="Equation.DSMT4">
                  <p:embed/>
                </p:oleObj>
              </mc:Choice>
              <mc:Fallback>
                <p:oleObj name="Equation" r:id="rId11" imgW="14349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167" y="5004033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Solve the equation: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>
              <a:spcBef>
                <a:spcPts val="0"/>
              </a:spcBef>
            </a:pPr>
            <a:r>
              <a:rPr lang="en-US" dirty="0"/>
              <a:t>This equation can be solved by factoring and using the square root property.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Solving Higher-Degree Equations</a:t>
            </a:r>
          </a:p>
        </p:txBody>
      </p:sp>
      <p:graphicFrame>
        <p:nvGraphicFramePr>
          <p:cNvPr id="64514" name="Object 2"/>
          <p:cNvGraphicFramePr>
            <a:graphicFrameLocks noChangeAspect="1"/>
          </p:cNvGraphicFramePr>
          <p:nvPr/>
        </p:nvGraphicFramePr>
        <p:xfrm>
          <a:off x="3390900" y="1320567"/>
          <a:ext cx="171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6" name="Equation" r:id="rId3" imgW="1714320" imgH="380880" progId="Equation.DSMT4">
                  <p:embed/>
                </p:oleObj>
              </mc:Choice>
              <mc:Fallback>
                <p:oleObj name="Equation" r:id="rId3" imgW="17143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1320567"/>
                        <a:ext cx="171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529215" y="5080000"/>
            <a:ext cx="37671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five solutions: </a:t>
            </a:r>
          </a:p>
        </p:txBody>
      </p:sp>
      <p:graphicFrame>
        <p:nvGraphicFramePr>
          <p:cNvPr id="64516" name="Object 4"/>
          <p:cNvGraphicFramePr>
            <a:graphicFrameLocks noChangeAspect="1"/>
          </p:cNvGraphicFramePr>
          <p:nvPr/>
        </p:nvGraphicFramePr>
        <p:xfrm>
          <a:off x="1651233" y="3124200"/>
          <a:ext cx="171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7" name="Equation" r:id="rId5" imgW="1714320" imgH="380880" progId="Equation.DSMT4">
                  <p:embed/>
                </p:oleObj>
              </mc:Choice>
              <mc:Fallback>
                <p:oleObj name="Equation" r:id="rId5" imgW="17143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233" y="3124200"/>
                        <a:ext cx="171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7" name="Object 5"/>
          <p:cNvGraphicFramePr>
            <a:graphicFrameLocks noChangeAspect="1"/>
          </p:cNvGraphicFramePr>
          <p:nvPr/>
        </p:nvGraphicFramePr>
        <p:xfrm>
          <a:off x="1371600" y="3610412"/>
          <a:ext cx="1993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8" name="Equation" r:id="rId7" imgW="1993680" imgH="571320" progId="Equation.DSMT4">
                  <p:embed/>
                </p:oleObj>
              </mc:Choice>
              <mc:Fallback>
                <p:oleObj name="Equation" r:id="rId7" imgW="19936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610412"/>
                        <a:ext cx="1993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8" name="Object 6"/>
          <p:cNvGraphicFramePr>
            <a:graphicFrameLocks noChangeAspect="1"/>
          </p:cNvGraphicFramePr>
          <p:nvPr/>
        </p:nvGraphicFramePr>
        <p:xfrm>
          <a:off x="457200" y="4199389"/>
          <a:ext cx="2895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9" name="Equation" r:id="rId9" imgW="2895480" imgH="571320" progId="Equation.DSMT4">
                  <p:embed/>
                </p:oleObj>
              </mc:Choice>
              <mc:Fallback>
                <p:oleObj name="Equation" r:id="rId9" imgW="289548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199389"/>
                        <a:ext cx="2895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938228"/>
              </p:ext>
            </p:extLst>
          </p:nvPr>
        </p:nvGraphicFramePr>
        <p:xfrm>
          <a:off x="457200" y="4821689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0" name="Equation" r:id="rId11" imgW="736560" imgH="291960" progId="Equation.DSMT4">
                  <p:embed/>
                </p:oleObj>
              </mc:Choice>
              <mc:Fallback>
                <p:oleObj name="Equation" r:id="rId11" imgW="736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821689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0" name="Object 8"/>
          <p:cNvGraphicFramePr>
            <a:graphicFrameLocks noChangeAspect="1"/>
          </p:cNvGraphicFramePr>
          <p:nvPr/>
        </p:nvGraphicFramePr>
        <p:xfrm>
          <a:off x="1507222" y="4850934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1" name="Equation" r:id="rId13" imgW="342720" imgH="241200" progId="Equation.DSMT4">
                  <p:embed/>
                </p:oleObj>
              </mc:Choice>
              <mc:Fallback>
                <p:oleObj name="Equation" r:id="rId13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7222" y="4850934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1" name="Object 9"/>
          <p:cNvGraphicFramePr>
            <a:graphicFrameLocks noChangeAspect="1"/>
          </p:cNvGraphicFramePr>
          <p:nvPr/>
        </p:nvGraphicFramePr>
        <p:xfrm>
          <a:off x="2193022" y="4723701"/>
          <a:ext cx="109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2" name="Equation" r:id="rId15" imgW="1091880" imgH="469800" progId="Equation.DSMT4">
                  <p:embed/>
                </p:oleObj>
              </mc:Choice>
              <mc:Fallback>
                <p:oleObj name="Equation" r:id="rId15" imgW="109188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022" y="4723701"/>
                        <a:ext cx="109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2" name="Object 10"/>
          <p:cNvGraphicFramePr>
            <a:graphicFrameLocks noChangeAspect="1"/>
          </p:cNvGraphicFramePr>
          <p:nvPr/>
        </p:nvGraphicFramePr>
        <p:xfrm>
          <a:off x="2328644" y="5291356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3" name="Equation" r:id="rId17" imgW="1028520" imgH="380880" progId="Equation.DSMT4">
                  <p:embed/>
                </p:oleObj>
              </mc:Choice>
              <mc:Fallback>
                <p:oleObj name="Equation" r:id="rId17" imgW="102852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8644" y="5291356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3" name="Object 11"/>
          <p:cNvGraphicFramePr>
            <a:graphicFrameLocks noChangeAspect="1"/>
          </p:cNvGraphicFramePr>
          <p:nvPr/>
        </p:nvGraphicFramePr>
        <p:xfrm>
          <a:off x="3657600" y="483415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4" name="Equation" r:id="rId19" imgW="342720" imgH="241200" progId="Equation.DSMT4">
                  <p:embed/>
                </p:oleObj>
              </mc:Choice>
              <mc:Fallback>
                <p:oleObj name="Equation" r:id="rId19" imgW="34272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83415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4" name="Object 12"/>
          <p:cNvGraphicFramePr>
            <a:graphicFrameLocks noChangeAspect="1"/>
          </p:cNvGraphicFramePr>
          <p:nvPr/>
        </p:nvGraphicFramePr>
        <p:xfrm>
          <a:off x="4335011" y="4724400"/>
          <a:ext cx="889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5" name="Equation" r:id="rId20" imgW="888840" imgH="368280" progId="Equation.DSMT4">
                  <p:embed/>
                </p:oleObj>
              </mc:Choice>
              <mc:Fallback>
                <p:oleObj name="Equation" r:id="rId20" imgW="888840" imgH="3682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5011" y="4724400"/>
                        <a:ext cx="889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5" name="Object 13"/>
          <p:cNvGraphicFramePr>
            <a:graphicFrameLocks noChangeAspect="1"/>
          </p:cNvGraphicFramePr>
          <p:nvPr/>
        </p:nvGraphicFramePr>
        <p:xfrm>
          <a:off x="4462244" y="5274578"/>
          <a:ext cx="92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6" name="Equation" r:id="rId22" imgW="927000" imgH="380880" progId="Equation.DSMT4">
                  <p:embed/>
                </p:oleObj>
              </mc:Choice>
              <mc:Fallback>
                <p:oleObj name="Equation" r:id="rId22" imgW="92700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2244" y="5274578"/>
                        <a:ext cx="92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6" name="Object 14"/>
          <p:cNvGraphicFramePr>
            <a:graphicFrameLocks noChangeAspect="1"/>
          </p:cNvGraphicFramePr>
          <p:nvPr/>
        </p:nvGraphicFramePr>
        <p:xfrm>
          <a:off x="5677537" y="5613400"/>
          <a:ext cx="2578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7" name="Equation" r:id="rId24" imgW="2577960" imgH="330120" progId="Equation.DSMT4">
                  <p:embed/>
                </p:oleObj>
              </mc:Choice>
              <mc:Fallback>
                <p:oleObj name="Equation" r:id="rId24" imgW="2577960" imgH="330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7537" y="5613400"/>
                        <a:ext cx="25781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038600" y="3691156"/>
            <a:ext cx="41053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 out the common monomial,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038600" y="4290035"/>
            <a:ext cx="40204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 the difference of two squares.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polynomial is the difference of two cubes and can be factored. In this case, complex solutions can be found using the quadratic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Solving Higher-Degree Equations </a:t>
            </a:r>
          </a:p>
        </p:txBody>
      </p:sp>
      <p:graphicFrame>
        <p:nvGraphicFramePr>
          <p:cNvPr id="65538" name="Object 2"/>
          <p:cNvGraphicFramePr>
            <a:graphicFrameLocks noChangeAspect="1"/>
          </p:cNvGraphicFramePr>
          <p:nvPr/>
        </p:nvGraphicFramePr>
        <p:xfrm>
          <a:off x="3377967" y="1312178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5" name="Equation" r:id="rId3" imgW="1523880" imgH="380880" progId="Equation.DSMT4">
                  <p:embed/>
                </p:oleObj>
              </mc:Choice>
              <mc:Fallback>
                <p:oleObj name="Equation" r:id="rId3" imgW="15238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7967" y="1312178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0" name="Object 4"/>
          <p:cNvGraphicFramePr>
            <a:graphicFrameLocks noChangeAspect="1"/>
          </p:cNvGraphicFramePr>
          <p:nvPr/>
        </p:nvGraphicFramePr>
        <p:xfrm>
          <a:off x="3962400" y="38100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6" name="Equation" r:id="rId5" imgW="1523880" imgH="380880" progId="Equation.DSMT4">
                  <p:embed/>
                </p:oleObj>
              </mc:Choice>
              <mc:Fallback>
                <p:oleObj name="Equation" r:id="rId5" imgW="15238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810000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1" name="Object 5"/>
          <p:cNvGraphicFramePr>
            <a:graphicFrameLocks noChangeAspect="1"/>
          </p:cNvGraphicFramePr>
          <p:nvPr/>
        </p:nvGraphicFramePr>
        <p:xfrm>
          <a:off x="2438400" y="4385345"/>
          <a:ext cx="3175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7" name="Equation" r:id="rId7" imgW="3174840" imgH="571320" progId="Equation.DSMT4">
                  <p:embed/>
                </p:oleObj>
              </mc:Choice>
              <mc:Fallback>
                <p:oleObj name="Equation" r:id="rId7" imgW="317484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385345"/>
                        <a:ext cx="3175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Solving Higher-Degree Equations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870202"/>
            <a:ext cx="49602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three solutions: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= 3</a:t>
            </a:r>
            <a:r>
              <a:rPr lang="en-US" sz="2800" dirty="0"/>
              <a:t>,  </a:t>
            </a:r>
          </a:p>
        </p:txBody>
      </p:sp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5156433" y="4707622"/>
          <a:ext cx="1574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9" name="Equation" r:id="rId3" imgW="1574640" imgH="914400" progId="Equation.DSMT4">
                  <p:embed/>
                </p:oleObj>
              </mc:Choice>
              <mc:Fallback>
                <p:oleObj name="Equation" r:id="rId3" imgW="157464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6433" y="4707622"/>
                        <a:ext cx="1574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6773411" y="4724400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10" name="Equation" r:id="rId5" imgW="1562040" imgH="914400" progId="Equation.DSMT4">
                  <p:embed/>
                </p:oleObj>
              </mc:Choice>
              <mc:Fallback>
                <p:oleObj name="Equation" r:id="rId5" imgW="156204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3411" y="4724400"/>
                        <a:ext cx="1562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5" name="Object 5"/>
          <p:cNvGraphicFramePr>
            <a:graphicFrameLocks noChangeAspect="1"/>
          </p:cNvGraphicFramePr>
          <p:nvPr/>
        </p:nvGraphicFramePr>
        <p:xfrm>
          <a:off x="698500" y="14478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11" name="Equation" r:id="rId7" imgW="1206360" imgH="291960" progId="Equation.DSMT4">
                  <p:embed/>
                </p:oleObj>
              </mc:Choice>
              <mc:Fallback>
                <p:oleObj name="Equation" r:id="rId7" imgW="1206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14478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/>
        </p:nvGraphicFramePr>
        <p:xfrm>
          <a:off x="2552700" y="1371600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12" name="Equation" r:id="rId9" imgW="2019240" imgH="380880" progId="Equation.DSMT4">
                  <p:embed/>
                </p:oleObj>
              </mc:Choice>
              <mc:Fallback>
                <p:oleObj name="Equation" r:id="rId9" imgW="20192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1371600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7" name="Object 7"/>
          <p:cNvGraphicFramePr>
            <a:graphicFrameLocks noChangeAspect="1"/>
          </p:cNvGraphicFramePr>
          <p:nvPr/>
        </p:nvGraphicFramePr>
        <p:xfrm>
          <a:off x="1155700" y="1871444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13" name="Equation" r:id="rId11" imgW="723600" imgH="291960" progId="Equation.DSMT4">
                  <p:embed/>
                </p:oleObj>
              </mc:Choice>
              <mc:Fallback>
                <p:oleObj name="Equation" r:id="rId11" imgW="723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1871444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8" name="Object 8"/>
          <p:cNvGraphicFramePr>
            <a:graphicFrameLocks noChangeAspect="1"/>
          </p:cNvGraphicFramePr>
          <p:nvPr/>
        </p:nvGraphicFramePr>
        <p:xfrm>
          <a:off x="2582411" y="1879833"/>
          <a:ext cx="415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14" name="Equation" r:id="rId13" imgW="4152600" imgH="380880" progId="Equation.DSMT4">
                  <p:embed/>
                </p:oleObj>
              </mc:Choice>
              <mc:Fallback>
                <p:oleObj name="Equation" r:id="rId13" imgW="41526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411" y="1879833"/>
                        <a:ext cx="415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9" name="Object 9"/>
          <p:cNvGraphicFramePr>
            <a:graphicFrameLocks noChangeAspect="1"/>
          </p:cNvGraphicFramePr>
          <p:nvPr/>
        </p:nvGraphicFramePr>
        <p:xfrm>
          <a:off x="2582411" y="2395989"/>
          <a:ext cx="29845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15" name="Equation" r:id="rId15" imgW="2984400" imgH="965160" progId="Equation.DSMT4">
                  <p:embed/>
                </p:oleObj>
              </mc:Choice>
              <mc:Fallback>
                <p:oleObj name="Equation" r:id="rId15" imgW="2984400" imgH="965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411" y="2395989"/>
                        <a:ext cx="29845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70" name="Object 10"/>
          <p:cNvGraphicFramePr>
            <a:graphicFrameLocks noChangeAspect="1"/>
          </p:cNvGraphicFramePr>
          <p:nvPr/>
        </p:nvGraphicFramePr>
        <p:xfrm>
          <a:off x="2650222" y="3563923"/>
          <a:ext cx="1866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16" name="Equation" r:id="rId17" imgW="1866600" imgH="914400" progId="Equation.DSMT4">
                  <p:embed/>
                </p:oleObj>
              </mc:Choice>
              <mc:Fallback>
                <p:oleObj name="Equation" r:id="rId17" imgW="186660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0222" y="3563923"/>
                        <a:ext cx="1866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105034"/>
              </p:ext>
            </p:extLst>
          </p:nvPr>
        </p:nvGraphicFramePr>
        <p:xfrm>
          <a:off x="4800600" y="3581400"/>
          <a:ext cx="3746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17" name="Equation" r:id="rId19" imgW="3746160" imgH="914400" progId="Equation.DSMT4">
                  <p:embed/>
                </p:oleObj>
              </mc:Choice>
              <mc:Fallback>
                <p:oleObj name="Equation" r:id="rId19" imgW="3746160" imgH="914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581400"/>
                        <a:ext cx="3746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noFill/>
        </p:spPr>
        <p:txBody>
          <a:bodyPr/>
          <a:lstStyle/>
          <a:p>
            <a:pPr marL="460375" indent="-460375">
              <a:buFont typeface="Courier New" pitchFamily="49" charset="0"/>
              <a:buChar char="o"/>
            </a:pPr>
            <a:r>
              <a:rPr lang="en-US" sz="2800" dirty="0"/>
              <a:t>Solve equations that can be written in quadratic form. </a:t>
            </a:r>
          </a:p>
          <a:p>
            <a:pPr marL="460375" indent="-460375">
              <a:buFont typeface="Courier New" pitchFamily="49" charset="0"/>
              <a:buChar char="o"/>
            </a:pPr>
            <a:r>
              <a:rPr lang="en-US" sz="2800" dirty="0"/>
              <a:t>Solve rational equations that can be simplified to quadratic equations. </a:t>
            </a:r>
          </a:p>
          <a:p>
            <a:pPr marL="460375" indent="-460375">
              <a:buFont typeface="Courier New" pitchFamily="49" charset="0"/>
              <a:buChar char="o"/>
            </a:pPr>
            <a:r>
              <a:rPr lang="en-US" sz="2800" dirty="0"/>
              <a:t>Solve higher-degree equations.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397031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Look at the middle term.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Substitute a first-degree variable, such as </a:t>
            </a:r>
            <a:r>
              <a:rPr lang="en-US" sz="2800" i="1" dirty="0">
                <a:solidFill>
                  <a:srgbClr val="000000"/>
                </a:solidFill>
              </a:rPr>
              <a:t>u</a:t>
            </a:r>
            <a:r>
              <a:rPr lang="en-US" sz="2800" dirty="0">
                <a:solidFill>
                  <a:srgbClr val="000000"/>
                </a:solidFill>
              </a:rPr>
              <a:t>, for the variable expression in the middle term.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Substitute the square of this variable, </a:t>
            </a:r>
            <a:r>
              <a:rPr lang="en-US" sz="2800" i="1" dirty="0">
                <a:solidFill>
                  <a:srgbClr val="000000"/>
                </a:solidFill>
              </a:rPr>
              <a:t>u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, for the variable expression in the first term.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Solve the resulting quadratic equation for </a:t>
            </a:r>
            <a:r>
              <a:rPr lang="en-US" sz="2800" i="1" dirty="0">
                <a:solidFill>
                  <a:srgbClr val="000000"/>
                </a:solidFill>
              </a:rPr>
              <a:t>u.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Substitute the results “back” for </a:t>
            </a:r>
            <a:r>
              <a:rPr lang="en-US" sz="2800" i="1" dirty="0">
                <a:solidFill>
                  <a:srgbClr val="000000"/>
                </a:solidFill>
              </a:rPr>
              <a:t>u </a:t>
            </a:r>
            <a:r>
              <a:rPr lang="en-US" sz="2800" dirty="0">
                <a:solidFill>
                  <a:srgbClr val="000000"/>
                </a:solidFill>
              </a:rPr>
              <a:t>in the beginning substitution and solve for the original variable.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Solving Equations in Quadratic Form by Substitution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Substitution to Solve Equations in Quadratic Form </a:t>
            </a: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3386589" y="1312178"/>
          <a:ext cx="233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4" name="Equation" r:id="rId3" imgW="2336760" imgH="380880" progId="Equation.DSMT4">
                  <p:embed/>
                </p:oleObj>
              </mc:Choice>
              <mc:Fallback>
                <p:oleObj name="Equation" r:id="rId3" imgW="23367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6589" y="1312178"/>
                        <a:ext cx="233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57200" y="5420380"/>
            <a:ext cx="3844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four solutions: </a:t>
            </a:r>
          </a:p>
        </p:txBody>
      </p:sp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2311400" y="2209800"/>
          <a:ext cx="233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5" name="Equation" r:id="rId5" imgW="2336760" imgH="380880" progId="Equation.DSMT4">
                  <p:embed/>
                </p:oleObj>
              </mc:Choice>
              <mc:Fallback>
                <p:oleObj name="Equation" r:id="rId5" imgW="23367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2209800"/>
                        <a:ext cx="233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8429280"/>
              </p:ext>
            </p:extLst>
          </p:nvPr>
        </p:nvGraphicFramePr>
        <p:xfrm>
          <a:off x="2489200" y="2759978"/>
          <a:ext cx="215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6" name="Equation" r:id="rId7" imgW="2158920" imgH="380880" progId="Equation.DSMT4">
                  <p:embed/>
                </p:oleObj>
              </mc:Choice>
              <mc:Fallback>
                <p:oleObj name="Equation" r:id="rId7" imgW="21589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2759978"/>
                        <a:ext cx="215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/>
        </p:nvGraphicFramePr>
        <p:xfrm>
          <a:off x="2286000" y="3352800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7" name="Equation" r:id="rId9" imgW="2361960" imgH="469800" progId="Equation.DSMT4">
                  <p:embed/>
                </p:oleObj>
              </mc:Choice>
              <mc:Fallback>
                <p:oleObj name="Equation" r:id="rId9" imgW="23619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52800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2" name="Object 8"/>
          <p:cNvGraphicFramePr>
            <a:graphicFrameLocks noChangeAspect="1"/>
          </p:cNvGraphicFramePr>
          <p:nvPr/>
        </p:nvGraphicFramePr>
        <p:xfrm>
          <a:off x="1752600" y="3970789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8" name="Equation" r:id="rId11" imgW="711000" imgH="291960" progId="Equation.DSMT4">
                  <p:embed/>
                </p:oleObj>
              </mc:Choice>
              <mc:Fallback>
                <p:oleObj name="Equation" r:id="rId11" imgW="7110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970789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3911600" y="39624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9" name="Equation" r:id="rId13" imgW="736560" imgH="291960" progId="Equation.DSMT4">
                  <p:embed/>
                </p:oleObj>
              </mc:Choice>
              <mc:Fallback>
                <p:oleObj name="Equation" r:id="rId13" imgW="7365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1600" y="39624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4" name="Object 10"/>
          <p:cNvGraphicFramePr>
            <a:graphicFrameLocks noChangeAspect="1"/>
          </p:cNvGraphicFramePr>
          <p:nvPr/>
        </p:nvGraphicFramePr>
        <p:xfrm>
          <a:off x="1600200" y="4343400"/>
          <a:ext cx="86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80" name="Equation" r:id="rId15" imgW="863280" imgH="380880" progId="Equation.DSMT4">
                  <p:embed/>
                </p:oleObj>
              </mc:Choice>
              <mc:Fallback>
                <p:oleObj name="Equation" r:id="rId15" imgW="8632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343400"/>
                        <a:ext cx="86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5" name="Object 11"/>
          <p:cNvGraphicFramePr>
            <a:graphicFrameLocks noChangeAspect="1"/>
          </p:cNvGraphicFramePr>
          <p:nvPr/>
        </p:nvGraphicFramePr>
        <p:xfrm>
          <a:off x="3801611" y="4343400"/>
          <a:ext cx="889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81" name="Equation" r:id="rId17" imgW="888840" imgH="368280" progId="Equation.DSMT4">
                  <p:embed/>
                </p:oleObj>
              </mc:Choice>
              <mc:Fallback>
                <p:oleObj name="Equation" r:id="rId17" imgW="88884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1611" y="4343400"/>
                        <a:ext cx="889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6" name="Object 12"/>
          <p:cNvGraphicFramePr>
            <a:graphicFrameLocks noChangeAspect="1"/>
          </p:cNvGraphicFramePr>
          <p:nvPr/>
        </p:nvGraphicFramePr>
        <p:xfrm>
          <a:off x="1752600" y="4860022"/>
          <a:ext cx="120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82" name="Equation" r:id="rId19" imgW="1206360" imgH="444240" progId="Equation.DSMT4">
                  <p:embed/>
                </p:oleObj>
              </mc:Choice>
              <mc:Fallback>
                <p:oleObj name="Equation" r:id="rId19" imgW="12063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860022"/>
                        <a:ext cx="1206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7" name="Object 13"/>
          <p:cNvGraphicFramePr>
            <a:graphicFrameLocks noChangeAspect="1"/>
          </p:cNvGraphicFramePr>
          <p:nvPr/>
        </p:nvGraphicFramePr>
        <p:xfrm>
          <a:off x="3979178" y="4961389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83" name="Equation" r:id="rId21" imgW="939600" imgH="279360" progId="Equation.DSMT4">
                  <p:embed/>
                </p:oleObj>
              </mc:Choice>
              <mc:Fallback>
                <p:oleObj name="Equation" r:id="rId21" imgW="93960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9178" y="4961389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2895600" y="3810000"/>
            <a:ext cx="580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 </a:t>
            </a:r>
          </a:p>
        </p:txBody>
      </p:sp>
      <p:graphicFrame>
        <p:nvGraphicFramePr>
          <p:cNvPr id="47118" name="Object 14"/>
          <p:cNvGraphicFramePr>
            <a:graphicFrameLocks noChangeAspect="1"/>
          </p:cNvGraphicFramePr>
          <p:nvPr/>
        </p:nvGraphicFramePr>
        <p:xfrm>
          <a:off x="4112747" y="5427663"/>
          <a:ext cx="32131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84" name="Equation" r:id="rId23" imgW="3213000" imgH="507960" progId="Equation.DSMT4">
                  <p:embed/>
                </p:oleObj>
              </mc:Choice>
              <mc:Fallback>
                <p:oleObj name="Equation" r:id="rId23" imgW="3213000" imgH="507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2747" y="5427663"/>
                        <a:ext cx="32131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/>
        </p:nvGraphicFramePr>
        <p:xfrm>
          <a:off x="5079534" y="2819400"/>
          <a:ext cx="381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85" name="Equation" r:id="rId25" imgW="3809880" imgH="380880" progId="Equation.DSMT4">
                  <p:embed/>
                </p:oleObj>
              </mc:Choice>
              <mc:Fallback>
                <p:oleObj name="Equation" r:id="rId25" imgW="380988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9534" y="2819400"/>
                        <a:ext cx="381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5029200" y="3352800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  <p:graphicFrame>
        <p:nvGraphicFramePr>
          <p:cNvPr id="20" name="Object 16"/>
          <p:cNvGraphicFramePr>
            <a:graphicFrameLocks noChangeAspect="1"/>
          </p:cNvGraphicFramePr>
          <p:nvPr/>
        </p:nvGraphicFramePr>
        <p:xfrm>
          <a:off x="5087923" y="4419600"/>
          <a:ext cx="3022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86" name="Equation" r:id="rId27" imgW="3022560" imgH="304560" progId="Equation.DSMT4">
                  <p:embed/>
                </p:oleObj>
              </mc:Choice>
              <mc:Fallback>
                <p:oleObj name="Equation" r:id="rId27" imgW="3022560" imgH="3045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923" y="4419600"/>
                        <a:ext cx="3022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5029200" y="4876800"/>
            <a:ext cx="3521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quadratic equations for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7" grpId="0"/>
      <p:bldP spid="19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Substitution to Solve Equations in Quadratic Form 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3382511" y="1066800"/>
          <a:ext cx="240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8" name="Equation" r:id="rId3" imgW="2400120" imgH="634680" progId="Equation.DSMT4">
                  <p:embed/>
                </p:oleObj>
              </mc:Choice>
              <mc:Fallback>
                <p:oleObj name="Equation" r:id="rId3" imgW="2400120" imgH="634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511" y="1066800"/>
                        <a:ext cx="240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4051300" y="2489200"/>
          <a:ext cx="325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9" name="Equation" r:id="rId5" imgW="3251160" imgH="838080" progId="Equation.DSMT4">
                  <p:embed/>
                </p:oleObj>
              </mc:Choice>
              <mc:Fallback>
                <p:oleObj name="Equation" r:id="rId5" imgW="32511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2489200"/>
                        <a:ext cx="325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1143000" y="2446789"/>
          <a:ext cx="240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0" name="Equation" r:id="rId7" imgW="2400120" imgH="634680" progId="Equation.DSMT4">
                  <p:embed/>
                </p:oleObj>
              </mc:Choice>
              <mc:Fallback>
                <p:oleObj name="Equation" r:id="rId7" imgW="240012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446789"/>
                        <a:ext cx="240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1371600" y="3352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1" name="Equation" r:id="rId9" imgW="2171520" imgH="380880" progId="Equation.DSMT4">
                  <p:embed/>
                </p:oleObj>
              </mc:Choice>
              <mc:Fallback>
                <p:oleObj name="Equation" r:id="rId9" imgW="21715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352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1219200" y="4102100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2" name="Equation" r:id="rId11" imgW="2349360" imgH="469800" progId="Equation.DSMT4">
                  <p:embed/>
                </p:oleObj>
              </mc:Choice>
              <mc:Fallback>
                <p:oleObj name="Equation" r:id="rId11" imgW="23493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102100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962400" y="3429000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Substitution to Solve Equations in Quadratic Form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343400"/>
            <a:ext cx="62840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two solutions: </a:t>
            </a:r>
            <a:r>
              <a:rPr lang="en-US" sz="2800" i="1" dirty="0">
                <a:solidFill>
                  <a:srgbClr val="FF0000"/>
                </a:solidFill>
              </a:rPr>
              <a:t>x </a:t>
            </a:r>
            <a:r>
              <a:rPr lang="en-US" sz="2800" dirty="0">
                <a:solidFill>
                  <a:srgbClr val="FF0000"/>
                </a:solidFill>
              </a:rPr>
              <a:t>= −27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343</a:t>
            </a:r>
            <a:r>
              <a:rPr lang="en-US" sz="2800" dirty="0"/>
              <a:t>.</a:t>
            </a:r>
            <a:r>
              <a:rPr lang="en-US" sz="2800" i="1" dirty="0"/>
              <a:t> </a:t>
            </a:r>
            <a:endParaRPr lang="en-US" sz="2800" dirty="0"/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1414244" y="15240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6" name="Equation" r:id="rId3" imgW="723600" imgH="291960" progId="Equation.DSMT4">
                  <p:embed/>
                </p:oleObj>
              </mc:Choice>
              <mc:Fallback>
                <p:oleObj name="Equation" r:id="rId3" imgW="7236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4244" y="15240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2599189" y="1565945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7" name="Equation" r:id="rId5" imgW="342720" imgH="241200" progId="Equation.DSMT4">
                  <p:embed/>
                </p:oleObj>
              </mc:Choice>
              <mc:Fallback>
                <p:oleObj name="Equation" r:id="rId5" imgW="34272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9189" y="1565945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3844255" y="15240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8" name="Equation" r:id="rId7" imgW="927000" imgH="291960" progId="Equation.DSMT4">
                  <p:embed/>
                </p:oleObj>
              </mc:Choice>
              <mc:Fallback>
                <p:oleObj name="Equation" r:id="rId7" imgW="927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255" y="152400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1210811" y="1989589"/>
          <a:ext cx="901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9" name="Equation" r:id="rId9" imgW="901440" imgH="622080" progId="Equation.DSMT4">
                  <p:embed/>
                </p:oleObj>
              </mc:Choice>
              <mc:Fallback>
                <p:oleObj name="Equation" r:id="rId9" imgW="90144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0811" y="1989589"/>
                        <a:ext cx="901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3632433" y="1997978"/>
          <a:ext cx="1104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0" name="Equation" r:id="rId11" imgW="1104840" imgH="634680" progId="Equation.DSMT4">
                  <p:embed/>
                </p:oleObj>
              </mc:Choice>
              <mc:Fallback>
                <p:oleObj name="Equation" r:id="rId11" imgW="110484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433" y="1997978"/>
                        <a:ext cx="1104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829811" y="2836178"/>
          <a:ext cx="13843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1" name="Equation" r:id="rId13" imgW="1384200" imgH="749160" progId="Equation.DSMT4">
                  <p:embed/>
                </p:oleObj>
              </mc:Choice>
              <mc:Fallback>
                <p:oleObj name="Equation" r:id="rId13" imgW="1384200" imgH="749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811" y="2836178"/>
                        <a:ext cx="13843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3276600" y="2827789"/>
          <a:ext cx="1828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2" name="Equation" r:id="rId15" imgW="1828800" imgH="825480" progId="Equation.DSMT4">
                  <p:embed/>
                </p:oleObj>
              </mc:Choice>
              <mc:Fallback>
                <p:oleObj name="Equation" r:id="rId15" imgW="182880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827789"/>
                        <a:ext cx="1828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1418322" y="38100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3" name="Equation" r:id="rId17" imgW="1079280" imgH="291960" progId="Equation.DSMT4">
                  <p:embed/>
                </p:oleObj>
              </mc:Choice>
              <mc:Fallback>
                <p:oleObj name="Equation" r:id="rId17" imgW="10792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8322" y="38100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3844255" y="38100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4" name="Equation" r:id="rId19" imgW="1117440" imgH="279360" progId="Equation.DSMT4">
                  <p:embed/>
                </p:oleObj>
              </mc:Choice>
              <mc:Fallback>
                <p:oleObj name="Equation" r:id="rId19" imgW="11174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255" y="381000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5384800" y="3200400"/>
            <a:ext cx="19704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Cube both sides. </a:t>
            </a:r>
          </a:p>
        </p:txBody>
      </p:sp>
      <p:graphicFrame>
        <p:nvGraphicFramePr>
          <p:cNvPr id="49164" name="Object 12"/>
          <p:cNvGraphicFramePr>
            <a:graphicFrameLocks noChangeAspect="1"/>
          </p:cNvGraphicFramePr>
          <p:nvPr/>
        </p:nvGraphicFramePr>
        <p:xfrm>
          <a:off x="5461000" y="2133600"/>
          <a:ext cx="2540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5" name="Equation" r:id="rId21" imgW="2539800" imgH="482400" progId="Equation.DSMT4">
                  <p:embed/>
                </p:oleObj>
              </mc:Choice>
              <mc:Fallback>
                <p:oleObj name="Equation" r:id="rId21" imgW="2539800" imgH="482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0" y="2133600"/>
                        <a:ext cx="2540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Substitution to Solve Equations in Quadratic Form 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3369578" y="1328956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1" name="Equation" r:id="rId3" imgW="2590560" imgH="380880" progId="Equation.DSMT4">
                  <p:embed/>
                </p:oleObj>
              </mc:Choice>
              <mc:Fallback>
                <p:oleObj name="Equation" r:id="rId3" imgW="25905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578" y="1328956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1325344" y="2298467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2" name="Equation" r:id="rId5" imgW="2590560" imgH="380880" progId="Equation.DSMT4">
                  <p:embed/>
                </p:oleObj>
              </mc:Choice>
              <mc:Fallback>
                <p:oleObj name="Equation" r:id="rId5" imgW="25905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344" y="2298467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105428"/>
              </p:ext>
            </p:extLst>
          </p:nvPr>
        </p:nvGraphicFramePr>
        <p:xfrm>
          <a:off x="1738313" y="2847975"/>
          <a:ext cx="215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3" name="Equation" r:id="rId7" imgW="2158920" imgH="380880" progId="Equation.DSMT4">
                  <p:embed/>
                </p:oleObj>
              </mc:Choice>
              <mc:Fallback>
                <p:oleObj name="Equation" r:id="rId7" imgW="2158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313" y="2847975"/>
                        <a:ext cx="215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1579111" y="3407911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4" name="Equation" r:id="rId9" imgW="2349360" imgH="469800" progId="Equation.DSMT4">
                  <p:embed/>
                </p:oleObj>
              </mc:Choice>
              <mc:Fallback>
                <p:oleObj name="Equation" r:id="rId9" imgW="23493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9111" y="3407911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1579111" y="3995956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5" name="Equation" r:id="rId11" imgW="711000" imgH="291960" progId="Equation.DSMT4">
                  <p:embed/>
                </p:oleObj>
              </mc:Choice>
              <mc:Fallback>
                <p:oleObj name="Equation" r:id="rId11" imgW="711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9111" y="3995956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3560311" y="3995956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6" name="Equation" r:id="rId13" imgW="723600" imgH="291960" progId="Equation.DSMT4">
                  <p:embed/>
                </p:oleObj>
              </mc:Choice>
              <mc:Fallback>
                <p:oleObj name="Equation" r:id="rId13" imgW="7236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0311" y="3995956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2798311" y="406376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7" name="Equation" r:id="rId15" imgW="342720" imgH="241200" progId="Equation.DSMT4">
                  <p:embed/>
                </p:oleObj>
              </mc:Choice>
              <mc:Fallback>
                <p:oleObj name="Equation" r:id="rId15" imgW="34272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311" y="406376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6" name="Object 10"/>
          <p:cNvGraphicFramePr>
            <a:graphicFrameLocks noChangeAspect="1"/>
          </p:cNvGraphicFramePr>
          <p:nvPr/>
        </p:nvGraphicFramePr>
        <p:xfrm>
          <a:off x="1333733" y="4444767"/>
          <a:ext cx="990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8" name="Equation" r:id="rId17" imgW="990360" imgH="368280" progId="Equation.DSMT4">
                  <p:embed/>
                </p:oleObj>
              </mc:Choice>
              <mc:Fallback>
                <p:oleObj name="Equation" r:id="rId17" imgW="99036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733" y="4444767"/>
                        <a:ext cx="990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7" name="Object 11"/>
          <p:cNvGraphicFramePr>
            <a:graphicFrameLocks noChangeAspect="1"/>
          </p:cNvGraphicFramePr>
          <p:nvPr/>
        </p:nvGraphicFramePr>
        <p:xfrm>
          <a:off x="3306544" y="4453855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9" name="Equation" r:id="rId19" imgW="990360" imgH="380880" progId="Equation.DSMT4">
                  <p:embed/>
                </p:oleObj>
              </mc:Choice>
              <mc:Fallback>
                <p:oleObj name="Equation" r:id="rId19" imgW="99036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6544" y="4453855"/>
                        <a:ext cx="99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9" name="Object 13"/>
          <p:cNvGraphicFramePr>
            <a:graphicFrameLocks noChangeAspect="1"/>
          </p:cNvGraphicFramePr>
          <p:nvPr/>
        </p:nvGraphicFramePr>
        <p:xfrm>
          <a:off x="1350511" y="50292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60" name="Equation" r:id="rId21" imgW="914400" imgH="838080" progId="Equation.DSMT4">
                  <p:embed/>
                </p:oleObj>
              </mc:Choice>
              <mc:Fallback>
                <p:oleObj name="Equation" r:id="rId21" imgW="9144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0511" y="50292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0" name="Object 14"/>
          <p:cNvGraphicFramePr>
            <a:graphicFrameLocks noChangeAspect="1"/>
          </p:cNvGraphicFramePr>
          <p:nvPr/>
        </p:nvGraphicFramePr>
        <p:xfrm>
          <a:off x="3416300" y="5020811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61" name="Equation" r:id="rId23" imgW="927000" imgH="838080" progId="Equation.DSMT4">
                  <p:embed/>
                </p:oleObj>
              </mc:Choice>
              <mc:Fallback>
                <p:oleObj name="Equation" r:id="rId23" imgW="92700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5020811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/>
        </p:nvGraphicFramePr>
        <p:xfrm>
          <a:off x="4694456" y="2895600"/>
          <a:ext cx="334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62" name="Equation" r:id="rId25" imgW="3340080" imgH="380880" progId="Equation.DSMT4">
                  <p:embed/>
                </p:oleObj>
              </mc:Choice>
              <mc:Fallback>
                <p:oleObj name="Equation" r:id="rId25" imgW="334008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4456" y="2895600"/>
                        <a:ext cx="334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610566" y="3429000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  <p:graphicFrame>
        <p:nvGraphicFramePr>
          <p:cNvPr id="50192" name="Object 16"/>
          <p:cNvGraphicFramePr>
            <a:graphicFrameLocks noChangeAspect="1"/>
          </p:cNvGraphicFramePr>
          <p:nvPr/>
        </p:nvGraphicFramePr>
        <p:xfrm>
          <a:off x="4686533" y="4495800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63" name="Equation" r:id="rId27" imgW="2603160" imgH="304560" progId="Equation.DSMT4">
                  <p:embed/>
                </p:oleObj>
              </mc:Choice>
              <mc:Fallback>
                <p:oleObj name="Equation" r:id="rId27" imgW="2603160" imgH="3045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533" y="4495800"/>
                        <a:ext cx="2603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3" name="Object 17"/>
          <p:cNvGraphicFramePr>
            <a:graphicFrameLocks noChangeAspect="1"/>
          </p:cNvGraphicFramePr>
          <p:nvPr/>
        </p:nvGraphicFramePr>
        <p:xfrm>
          <a:off x="4724400" y="5099050"/>
          <a:ext cx="209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64" name="Equation" r:id="rId29" imgW="2095200" imgH="622080" progId="Equation.DSMT4">
                  <p:embed/>
                </p:oleObj>
              </mc:Choice>
              <mc:Fallback>
                <p:oleObj name="Equation" r:id="rId29" imgW="2095200" imgH="622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099050"/>
                        <a:ext cx="2095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Substitution to Solve Equations in Quadratic Form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191000"/>
            <a:ext cx="59329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pc="-50" dirty="0"/>
              <a:t>Rationalizing the denominators, we have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132358"/>
            <a:ext cx="3844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four solutions: </a:t>
            </a:r>
          </a:p>
        </p:txBody>
      </p:sp>
      <p:graphicFrame>
        <p:nvGraphicFramePr>
          <p:cNvPr id="522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72444"/>
              </p:ext>
            </p:extLst>
          </p:nvPr>
        </p:nvGraphicFramePr>
        <p:xfrm>
          <a:off x="6205756" y="3962400"/>
          <a:ext cx="281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8" name="Equation" r:id="rId3" imgW="2819160" imgH="914400" progId="Equation.DSMT4">
                  <p:embed/>
                </p:oleObj>
              </mc:Choice>
              <mc:Fallback>
                <p:oleObj name="Equation" r:id="rId3" imgW="28191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5756" y="3962400"/>
                        <a:ext cx="281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4114800" y="4927134"/>
          <a:ext cx="4559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9" name="Equation" r:id="rId5" imgW="4559040" imgH="914400" progId="Equation.DSMT4">
                  <p:embed/>
                </p:oleObj>
              </mc:Choice>
              <mc:Fallback>
                <p:oleObj name="Equation" r:id="rId5" imgW="455904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927134"/>
                        <a:ext cx="4559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990600" y="1236677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0" name="Equation" r:id="rId7" imgW="914400" imgH="838080" progId="Equation.DSMT4">
                  <p:embed/>
                </p:oleObj>
              </mc:Choice>
              <mc:Fallback>
                <p:oleObj name="Equation" r:id="rId7" imgW="914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36677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806700" y="1236677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1" name="Equation" r:id="rId9" imgW="927000" imgH="838080" progId="Equation.DSMT4">
                  <p:embed/>
                </p:oleObj>
              </mc:Choice>
              <mc:Fallback>
                <p:oleObj name="Equation" r:id="rId9" imgW="927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236677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1108745" y="2057400"/>
          <a:ext cx="127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2" name="Equation" r:id="rId11" imgW="1269720" imgH="939600" progId="Equation.DSMT4">
                  <p:embed/>
                </p:oleObj>
              </mc:Choice>
              <mc:Fallback>
                <p:oleObj name="Equation" r:id="rId11" imgW="1269720" imgH="939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745" y="2057400"/>
                        <a:ext cx="127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971800" y="2057400"/>
          <a:ext cx="127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3" name="Equation" r:id="rId13" imgW="1269720" imgH="939600" progId="Equation.DSMT4">
                  <p:embed/>
                </p:oleObj>
              </mc:Choice>
              <mc:Fallback>
                <p:oleObj name="Equation" r:id="rId13" imgW="126972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057400"/>
                        <a:ext cx="127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1108745" y="3048000"/>
          <a:ext cx="1295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4" name="Equation" r:id="rId15" imgW="1295280" imgH="888840" progId="Equation.DSMT4">
                  <p:embed/>
                </p:oleObj>
              </mc:Choice>
              <mc:Fallback>
                <p:oleObj name="Equation" r:id="rId15" imgW="129528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745" y="3048000"/>
                        <a:ext cx="1295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2971800" y="3048000"/>
          <a:ext cx="1295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5" name="Equation" r:id="rId17" imgW="1295280" imgH="901440" progId="Equation.DSMT4">
                  <p:embed/>
                </p:oleObj>
              </mc:Choice>
              <mc:Fallback>
                <p:oleObj name="Equation" r:id="rId17" imgW="129528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048000"/>
                        <a:ext cx="1295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4752709" y="1447800"/>
            <a:ext cx="14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Reciprocals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Substitution to Solve Equations in Quadratic Form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3373889" y="1270233"/>
          <a:ext cx="341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5" name="Equation" r:id="rId3" imgW="3416040" imgH="533160" progId="Equation.DSMT4">
                  <p:embed/>
                </p:oleObj>
              </mc:Choice>
              <mc:Fallback>
                <p:oleObj name="Equation" r:id="rId3" imgW="341604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889" y="1270233"/>
                        <a:ext cx="3416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829811" y="2362200"/>
          <a:ext cx="341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6" name="Equation" r:id="rId5" imgW="3416040" imgH="533160" progId="Equation.DSMT4">
                  <p:embed/>
                </p:oleObj>
              </mc:Choice>
              <mc:Fallback>
                <p:oleObj name="Equation" r:id="rId5" imgW="34160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811" y="2362200"/>
                        <a:ext cx="3416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2251745" y="2971800"/>
          <a:ext cx="199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7" name="Equation" r:id="rId7" imgW="1993680" imgH="380880" progId="Equation.DSMT4">
                  <p:embed/>
                </p:oleObj>
              </mc:Choice>
              <mc:Fallback>
                <p:oleObj name="Equation" r:id="rId7" imgW="1993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1745" y="2971800"/>
                        <a:ext cx="199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1879833" y="3582099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8" name="Equation" r:id="rId9" imgW="2361960" imgH="469800" progId="Equation.DSMT4">
                  <p:embed/>
                </p:oleObj>
              </mc:Choice>
              <mc:Fallback>
                <p:oleObj name="Equation" r:id="rId9" imgW="23619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833" y="3582099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1312178" y="4165833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9" name="Equation" r:id="rId11" imgW="736560" imgH="291960" progId="Equation.DSMT4">
                  <p:embed/>
                </p:oleObj>
              </mc:Choice>
              <mc:Fallback>
                <p:oleObj name="Equation" r:id="rId11" imgW="736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2178" y="4165833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4" name="Object 8"/>
          <p:cNvGraphicFramePr>
            <a:graphicFrameLocks noChangeAspect="1"/>
          </p:cNvGraphicFramePr>
          <p:nvPr/>
        </p:nvGraphicFramePr>
        <p:xfrm>
          <a:off x="3679155" y="4165833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80" name="Equation" r:id="rId13" imgW="927000" imgH="291960" progId="Equation.DSMT4">
                  <p:embed/>
                </p:oleObj>
              </mc:Choice>
              <mc:Fallback>
                <p:oleObj name="Equation" r:id="rId13" imgW="9270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155" y="4165833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5" name="Object 9"/>
          <p:cNvGraphicFramePr>
            <a:graphicFrameLocks noChangeAspect="1"/>
          </p:cNvGraphicFramePr>
          <p:nvPr/>
        </p:nvGraphicFramePr>
        <p:xfrm>
          <a:off x="829811" y="4640510"/>
          <a:ext cx="1219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81" name="Equation" r:id="rId15" imgW="1218960" imgH="279360" progId="Equation.DSMT4">
                  <p:embed/>
                </p:oleObj>
              </mc:Choice>
              <mc:Fallback>
                <p:oleObj name="Equation" r:id="rId15" imgW="12189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811" y="4640510"/>
                        <a:ext cx="1219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6" name="Object 10"/>
          <p:cNvGraphicFramePr>
            <a:graphicFrameLocks noChangeAspect="1"/>
          </p:cNvGraphicFramePr>
          <p:nvPr/>
        </p:nvGraphicFramePr>
        <p:xfrm>
          <a:off x="3200400" y="4632121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82" name="Equation" r:id="rId17" imgW="1396800" imgH="291960" progId="Equation.DSMT4">
                  <p:embed/>
                </p:oleObj>
              </mc:Choice>
              <mc:Fallback>
                <p:oleObj name="Equation" r:id="rId17" imgW="13968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632121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7" name="Object 11"/>
          <p:cNvGraphicFramePr>
            <a:graphicFrameLocks noChangeAspect="1"/>
          </p:cNvGraphicFramePr>
          <p:nvPr/>
        </p:nvGraphicFramePr>
        <p:xfrm>
          <a:off x="1295400" y="5097710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83" name="Equation" r:id="rId19" imgW="723600" imgH="279360" progId="Equation.DSMT4">
                  <p:embed/>
                </p:oleObj>
              </mc:Choice>
              <mc:Fallback>
                <p:oleObj name="Equation" r:id="rId19" imgW="7236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097710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8" name="Object 12"/>
          <p:cNvGraphicFramePr>
            <a:graphicFrameLocks noChangeAspect="1"/>
          </p:cNvGraphicFramePr>
          <p:nvPr/>
        </p:nvGraphicFramePr>
        <p:xfrm>
          <a:off x="3675077" y="509771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84" name="Equation" r:id="rId21" imgW="939600" imgH="291960" progId="Equation.DSMT4">
                  <p:embed/>
                </p:oleObj>
              </mc:Choice>
              <mc:Fallback>
                <p:oleObj name="Equation" r:id="rId21" imgW="9396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077" y="509771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9" name="Object 13"/>
          <p:cNvGraphicFramePr>
            <a:graphicFrameLocks noChangeAspect="1"/>
          </p:cNvGraphicFramePr>
          <p:nvPr/>
        </p:nvGraphicFramePr>
        <p:xfrm>
          <a:off x="2590800" y="420847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85" name="Equation" r:id="rId23" imgW="342720" imgH="241200" progId="Equation.DSMT4">
                  <p:embed/>
                </p:oleObj>
              </mc:Choice>
              <mc:Fallback>
                <p:oleObj name="Equation" r:id="rId23" imgW="34272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20847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5334000" y="2971800"/>
            <a:ext cx="1544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Let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=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+ 2.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334000" y="3589789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334000" y="4588778"/>
            <a:ext cx="29984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Substitute back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+ 2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5437158"/>
            <a:ext cx="57358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two solutions: </a:t>
            </a:r>
            <a:r>
              <a:rPr lang="en-US" sz="2800" i="1" dirty="0"/>
              <a:t>x </a:t>
            </a:r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–5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.</a:t>
            </a:r>
            <a:r>
              <a:rPr lang="en-US" sz="2800" i="1" dirty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499</Words>
  <Application>Microsoft Office PowerPoint</Application>
  <PresentationFormat>On-screen Show (4:3)</PresentationFormat>
  <Paragraphs>64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Courier New</vt:lpstr>
      <vt:lpstr>Symbol</vt:lpstr>
      <vt:lpstr>Office Theme</vt:lpstr>
      <vt:lpstr>Equation</vt:lpstr>
      <vt:lpstr>Section 14.5</vt:lpstr>
      <vt:lpstr>Objectives</vt:lpstr>
      <vt:lpstr>Solving Equations in Quadratic Form by Substitution </vt:lpstr>
      <vt:lpstr>Example 1: Using Substitution to Solve Equations in Quadratic Form </vt:lpstr>
      <vt:lpstr>Example 2: Using Substitution to Solve Equations in Quadratic Form </vt:lpstr>
      <vt:lpstr>Example 2: Using Substitution to Solve Equations in Quadratic Form (cont.)</vt:lpstr>
      <vt:lpstr>Example 3: Using Substitution to Solve Equations in Quadratic Form </vt:lpstr>
      <vt:lpstr>Example 3: Using Substitution to Solve Equations in Quadratic Form (cont.)</vt:lpstr>
      <vt:lpstr>Example 4: Using Substitution to Solve Equations in Quadratic Form</vt:lpstr>
      <vt:lpstr>Example 5: Solving Rational Equations that Simplify to Quadratic Equations</vt:lpstr>
      <vt:lpstr>Example 5: Solving Rational Equations that Simplify to Quadratic Equations (cont.)</vt:lpstr>
      <vt:lpstr>Example 5: Solving Rational Equations that Simplify to Quadratic Equations (cont.)</vt:lpstr>
      <vt:lpstr>Example 6: Solving Higher-Degree Equations</vt:lpstr>
      <vt:lpstr>Example 7: Solving Higher-Degree Equations </vt:lpstr>
      <vt:lpstr>Example 7: Solving Higher-Degree Equations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129</cp:revision>
  <dcterms:created xsi:type="dcterms:W3CDTF">2013-04-26T14:43:13Z</dcterms:created>
  <dcterms:modified xsi:type="dcterms:W3CDTF">2018-08-17T20:32:19Z</dcterms:modified>
</cp:coreProperties>
</file>