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10" name="Belloit, Nicholas G" initials="BNG [10]" lastIdx="1" clrIdx="9">
    <p:extLst/>
  </p:cmAuthor>
  <p:cmAuthor id="4" name="Belloit, Nicholas G" initials="BNG [4]" lastIdx="1" clrIdx="3">
    <p:extLst/>
  </p:cmAuthor>
  <p:cmAuthor id="11" name="Belloit, Nicholas G" initials="BNG [11]" lastIdx="1" clrIdx="10">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115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88.wmf"/><Relationship Id="rId1" Type="http://schemas.openxmlformats.org/officeDocument/2006/relationships/image" Target="../media/image87.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90.wmf"/><Relationship Id="rId1" Type="http://schemas.openxmlformats.org/officeDocument/2006/relationships/image" Target="../media/image8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96.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34.vml.rels><?xml version="1.0" encoding="UTF-8" standalone="yes"?>
<Relationships xmlns="http://schemas.openxmlformats.org/package/2006/relationships"><Relationship Id="rId2" Type="http://schemas.openxmlformats.org/officeDocument/2006/relationships/image" Target="../media/image104.wmf"/><Relationship Id="rId1" Type="http://schemas.openxmlformats.org/officeDocument/2006/relationships/image" Target="../media/image103.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06.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116.wmf"/><Relationship Id="rId1" Type="http://schemas.openxmlformats.org/officeDocument/2006/relationships/image" Target="../media/image115.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20.wmf"/><Relationship Id="rId1" Type="http://schemas.openxmlformats.org/officeDocument/2006/relationships/image" Target="../media/image1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12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8/17/2018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29.png"/><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4.bin"/><Relationship Id="rId5" Type="http://schemas.openxmlformats.org/officeDocument/2006/relationships/image" Target="../media/image26.wmf"/><Relationship Id="rId4" Type="http://schemas.openxmlformats.org/officeDocument/2006/relationships/oleObject" Target="../embeddings/oleObject23.bin"/><Relationship Id="rId9"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7.bin"/><Relationship Id="rId5" Type="http://schemas.openxmlformats.org/officeDocument/2006/relationships/image" Target="../media/image30.wmf"/><Relationship Id="rId4" Type="http://schemas.openxmlformats.org/officeDocument/2006/relationships/oleObject" Target="../embeddings/oleObject26.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oleObject" Target="../embeddings/oleObject28.bin"/><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image" Target="../media/image33.wmf"/><Relationship Id="rId9"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5.bin"/></Relationships>
</file>

<file path=ppt/slides/_rels/slide15.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43.png"/><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4.png"/><Relationship Id="rId5" Type="http://schemas.openxmlformats.org/officeDocument/2006/relationships/image" Target="../media/image41.wmf"/><Relationship Id="rId4" Type="http://schemas.openxmlformats.org/officeDocument/2006/relationships/oleObject" Target="../embeddings/oleObject3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9.bin"/><Relationship Id="rId7"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0.bin"/><Relationship Id="rId5" Type="http://schemas.openxmlformats.org/officeDocument/2006/relationships/image" Target="../media/image47.png"/><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3" Type="http://schemas.openxmlformats.org/officeDocument/2006/relationships/image" Target="../media/image50.png"/><Relationship Id="rId7"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2.bin"/><Relationship Id="rId5" Type="http://schemas.openxmlformats.org/officeDocument/2006/relationships/image" Target="../media/image48.wmf"/><Relationship Id="rId4" Type="http://schemas.openxmlformats.org/officeDocument/2006/relationships/oleObject" Target="../embeddings/oleObject41.bin"/></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1.bin"/><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50.bin"/><Relationship Id="rId5" Type="http://schemas.openxmlformats.org/officeDocument/2006/relationships/oleObject" Target="../embeddings/oleObject47.bin"/><Relationship Id="rId15" Type="http://schemas.openxmlformats.org/officeDocument/2006/relationships/oleObject" Target="../embeddings/oleObject52.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49.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1.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65.png"/><Relationship Id="rId7"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55.bin"/><Relationship Id="rId5" Type="http://schemas.openxmlformats.org/officeDocument/2006/relationships/image" Target="../media/image62.wmf"/><Relationship Id="rId4" Type="http://schemas.openxmlformats.org/officeDocument/2006/relationships/oleObject" Target="../embeddings/oleObject54.bin"/><Relationship Id="rId9" Type="http://schemas.openxmlformats.org/officeDocument/2006/relationships/image" Target="../media/image64.wmf"/></Relationships>
</file>

<file path=ppt/slides/_rels/slide22.xml.rels><?xml version="1.0" encoding="UTF-8" standalone="yes"?>
<Relationships xmlns="http://schemas.openxmlformats.org/package/2006/relationships"><Relationship Id="rId3" Type="http://schemas.openxmlformats.org/officeDocument/2006/relationships/image" Target="../media/image68.png"/><Relationship Id="rId7"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58.bin"/><Relationship Id="rId5" Type="http://schemas.openxmlformats.org/officeDocument/2006/relationships/image" Target="../media/image66.wmf"/><Relationship Id="rId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0.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62.bin"/><Relationship Id="rId14" Type="http://schemas.openxmlformats.org/officeDocument/2006/relationships/image" Target="../media/image74.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7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image" Target="../media/image77.png"/><Relationship Id="rId4" Type="http://schemas.openxmlformats.org/officeDocument/2006/relationships/image" Target="../media/image7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2.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2.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9.wmf"/><Relationship Id="rId5" Type="http://schemas.openxmlformats.org/officeDocument/2006/relationships/oleObject" Target="../embeddings/oleObject70.bin"/><Relationship Id="rId4" Type="http://schemas.openxmlformats.org/officeDocument/2006/relationships/image" Target="../media/image78.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83.png"/><Relationship Id="rId7"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72.bin"/><Relationship Id="rId5" Type="http://schemas.openxmlformats.org/officeDocument/2006/relationships/image" Target="../media/image80.wmf"/><Relationship Id="rId4" Type="http://schemas.openxmlformats.org/officeDocument/2006/relationships/oleObject" Target="../embeddings/oleObject71.bin"/><Relationship Id="rId9" Type="http://schemas.openxmlformats.org/officeDocument/2006/relationships/image" Target="../media/image82.wmf"/></Relationships>
</file>

<file path=ppt/slides/_rels/slide31.xml.rels><?xml version="1.0" encoding="UTF-8" standalone="yes"?>
<Relationships xmlns="http://schemas.openxmlformats.org/package/2006/relationships"><Relationship Id="rId3" Type="http://schemas.openxmlformats.org/officeDocument/2006/relationships/image" Target="../media/image86.png"/><Relationship Id="rId7" Type="http://schemas.openxmlformats.org/officeDocument/2006/relationships/image" Target="../media/image85.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75.bin"/><Relationship Id="rId5" Type="http://schemas.openxmlformats.org/officeDocument/2006/relationships/image" Target="../media/image84.wmf"/><Relationship Id="rId4" Type="http://schemas.openxmlformats.org/officeDocument/2006/relationships/oleObject" Target="../embeddings/oleObject74.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88.wmf"/><Relationship Id="rId5" Type="http://schemas.openxmlformats.org/officeDocument/2006/relationships/oleObject" Target="../embeddings/oleObject77.bin"/><Relationship Id="rId4" Type="http://schemas.openxmlformats.org/officeDocument/2006/relationships/image" Target="../media/image87.wmf"/></Relationships>
</file>

<file path=ppt/slides/_rels/slide33.xml.rels><?xml version="1.0" encoding="UTF-8" standalone="yes"?>
<Relationships xmlns="http://schemas.openxmlformats.org/package/2006/relationships"><Relationship Id="rId3" Type="http://schemas.openxmlformats.org/officeDocument/2006/relationships/image" Target="../media/image91.png"/><Relationship Id="rId7" Type="http://schemas.openxmlformats.org/officeDocument/2006/relationships/image" Target="../media/image90.wmf"/><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oleObject" Target="../embeddings/oleObject79.bin"/><Relationship Id="rId5" Type="http://schemas.openxmlformats.org/officeDocument/2006/relationships/image" Target="../media/image89.wmf"/><Relationship Id="rId4" Type="http://schemas.openxmlformats.org/officeDocument/2006/relationships/oleObject" Target="../embeddings/oleObject78.bin"/></Relationships>
</file>

<file path=ppt/slides/_rels/slide34.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0.bin"/><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93.wmf"/><Relationship Id="rId5" Type="http://schemas.openxmlformats.org/officeDocument/2006/relationships/oleObject" Target="../embeddings/oleObject81.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83.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96.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100.png"/><Relationship Id="rId7" Type="http://schemas.openxmlformats.org/officeDocument/2006/relationships/image" Target="../media/image98.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oleObject" Target="../embeddings/oleObject86.bin"/><Relationship Id="rId5" Type="http://schemas.openxmlformats.org/officeDocument/2006/relationships/image" Target="../media/image97.wmf"/><Relationship Id="rId4" Type="http://schemas.openxmlformats.org/officeDocument/2006/relationships/oleObject" Target="../embeddings/oleObject85.bin"/><Relationship Id="rId9" Type="http://schemas.openxmlformats.org/officeDocument/2006/relationships/image" Target="../media/image99.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33.vml"/><Relationship Id="rId5" Type="http://schemas.openxmlformats.org/officeDocument/2006/relationships/image" Target="../media/image102.png"/><Relationship Id="rId4" Type="http://schemas.openxmlformats.org/officeDocument/2006/relationships/image" Target="../media/image101.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04.wmf"/><Relationship Id="rId5" Type="http://schemas.openxmlformats.org/officeDocument/2006/relationships/oleObject" Target="../embeddings/oleObject90.bin"/><Relationship Id="rId4" Type="http://schemas.openxmlformats.org/officeDocument/2006/relationships/image" Target="../media/image103.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35.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36.vml"/><Relationship Id="rId4" Type="http://schemas.openxmlformats.org/officeDocument/2006/relationships/image" Target="../media/image106.wmf"/></Relationships>
</file>

<file path=ppt/slides/_rels/slide42.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108.wmf"/><Relationship Id="rId11" Type="http://schemas.openxmlformats.org/officeDocument/2006/relationships/image" Target="../media/image112.png"/><Relationship Id="rId5" Type="http://schemas.openxmlformats.org/officeDocument/2006/relationships/oleObject" Target="../embeddings/oleObject94.bin"/><Relationship Id="rId10" Type="http://schemas.openxmlformats.org/officeDocument/2006/relationships/image" Target="../media/image111.png"/><Relationship Id="rId4" Type="http://schemas.openxmlformats.org/officeDocument/2006/relationships/image" Target="../media/image107.wmf"/><Relationship Id="rId9" Type="http://schemas.openxmlformats.org/officeDocument/2006/relationships/image" Target="../media/image110.png"/></Relationships>
</file>

<file path=ppt/slides/_rels/slide43.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112.png"/><Relationship Id="rId3" Type="http://schemas.openxmlformats.org/officeDocument/2006/relationships/oleObject" Target="../embeddings/oleObject96.bin"/><Relationship Id="rId7" Type="http://schemas.openxmlformats.org/officeDocument/2006/relationships/image" Target="../media/image116.wmf"/><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oleObject" Target="../embeddings/oleObject97.bin"/><Relationship Id="rId5" Type="http://schemas.openxmlformats.org/officeDocument/2006/relationships/image" Target="../media/image111.png"/><Relationship Id="rId4" Type="http://schemas.openxmlformats.org/officeDocument/2006/relationships/image" Target="../media/image115.wmf"/></Relationships>
</file>

<file path=ppt/slides/_rels/slide46.xml.rels><?xml version="1.0" encoding="UTF-8" standalone="yes"?>
<Relationships xmlns="http://schemas.openxmlformats.org/package/2006/relationships"><Relationship Id="rId2" Type="http://schemas.openxmlformats.org/officeDocument/2006/relationships/image" Target="../media/image11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120.wmf"/><Relationship Id="rId3" Type="http://schemas.openxmlformats.org/officeDocument/2006/relationships/oleObject" Target="../embeddings/oleObject98.bin"/><Relationship Id="rId7" Type="http://schemas.openxmlformats.org/officeDocument/2006/relationships/oleObject" Target="../embeddings/oleObject99.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112.png"/><Relationship Id="rId5" Type="http://schemas.openxmlformats.org/officeDocument/2006/relationships/image" Target="../media/image111.png"/><Relationship Id="rId4" Type="http://schemas.openxmlformats.org/officeDocument/2006/relationships/image" Target="../media/image119.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50.xml.rels><?xml version="1.0" encoding="UTF-8" standalone="yes"?>
<Relationships xmlns="http://schemas.openxmlformats.org/package/2006/relationships"><Relationship Id="rId2" Type="http://schemas.openxmlformats.org/officeDocument/2006/relationships/image" Target="../media/image12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40.vml"/><Relationship Id="rId5" Type="http://schemas.openxmlformats.org/officeDocument/2006/relationships/image" Target="../media/image123.png"/><Relationship Id="rId4" Type="http://schemas.openxmlformats.org/officeDocument/2006/relationships/image" Target="../media/image122.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4.png"/><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 Id="rId9"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6.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14.8</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spid="_x0000_s42015" name="Equation" r:id="rId3" imgW="1434960" imgH="291960" progId="Equation.DSMT4">
                  <p:embed/>
                </p:oleObj>
              </mc:Choice>
              <mc:Fallback>
                <p:oleObj name="Equation" r:id="rId3" imgW="14349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spid="_x0000_s42016" name="Equation" r:id="rId5" imgW="1218960" imgH="291960" progId="Equation.DSMT4">
                  <p:embed/>
                </p:oleObj>
              </mc:Choice>
              <mc:Fallback>
                <p:oleObj name="Equation" r:id="rId5" imgW="12189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spid="_x0000_s42017" name="Equation" r:id="rId7" imgW="774360" imgH="838080" progId="Equation.DSMT4">
                  <p:embed/>
                </p:oleObj>
              </mc:Choice>
              <mc:Fallback>
                <p:oleObj name="Equation" r:id="rId7" imgW="7743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spid="_x0000_s42018" name="Equation" r:id="rId9" imgW="723600" imgH="291960" progId="Equation.DSMT4">
                  <p:embed/>
                </p:oleObj>
              </mc:Choice>
              <mc:Fallback>
                <p:oleObj name="Equation" r:id="rId9" imgW="7236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spid="_x0000_s43033" name="Equation" r:id="rId4" imgW="2743200" imgH="2768400" progId="Equation.DSMT4">
                  <p:embed/>
                </p:oleObj>
              </mc:Choice>
              <mc:Fallback>
                <p:oleObj name="Equation" r:id="rId4" imgW="2743200" imgH="276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spid="_x0000_s43034" name="Equation" r:id="rId6" imgW="2590560" imgH="2768400" progId="Equation.DSMT4">
                  <p:embed/>
                </p:oleObj>
              </mc:Choice>
              <mc:Fallback>
                <p:oleObj name="Equation" r:id="rId6" imgW="2590560" imgH="2768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spid="_x0000_s43035" name="Equation" r:id="rId8" imgW="2171520" imgH="2514600" progId="Equation.DSMT4">
                  <p:embed/>
                </p:oleObj>
              </mc:Choice>
              <mc:Fallback>
                <p:oleObj name="Equation" r:id="rId8" imgW="2171520" imgH="25146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3"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spid="_x0000_s44050" name="Equation" r:id="rId4" imgW="1257120" imgH="838080" progId="Equation.DSMT4">
                  <p:embed/>
                </p:oleObj>
              </mc:Choice>
              <mc:Fallback>
                <p:oleObj name="Equation" r:id="rId4" imgW="125712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spid="_x0000_s44051" name="Equation" r:id="rId6" imgW="914400" imgH="888840" progId="Equation.DSMT4">
                  <p:embed/>
                </p:oleObj>
              </mc:Choice>
              <mc:Fallback>
                <p:oleObj name="Equation" r:id="rId6" imgW="914400" imgH="888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a:p>
            <a:r>
              <a:rPr lang="en-US" dirty="0"/>
              <a:t>Set each factor equal to 0 to locate the interval endpoints. </a:t>
            </a:r>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spid="_x0000_s45087" name="Equation" r:id="rId3" imgW="2361960" imgH="380880" progId="Equation.DSMT4">
                  <p:embed/>
                </p:oleObj>
              </mc:Choice>
              <mc:Fallback>
                <p:oleObj name="Equation" r:id="rId3" imgW="236196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spid="_x0000_s45088" name="Equation" r:id="rId5" imgW="2361960" imgH="380880" progId="Equation.DSMT4">
                  <p:embed/>
                </p:oleObj>
              </mc:Choice>
              <mc:Fallback>
                <p:oleObj name="Equation" r:id="rId5" imgW="23619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spid="_x0000_s45089" name="Equation" r:id="rId6" imgW="2489040" imgH="571320" progId="Equation.DSMT4">
                  <p:embed/>
                </p:oleObj>
              </mc:Choice>
              <mc:Fallback>
                <p:oleObj name="Equation" r:id="rId6" imgW="248904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spid="_x0000_s45090" name="Equation" r:id="rId8" imgW="2590560" imgH="469800" progId="Equation.DSMT4">
                  <p:embed/>
                </p:oleObj>
              </mc:Choice>
              <mc:Fallback>
                <p:oleObj name="Equation" r:id="rId8" imgW="259056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nvGraphicFramePr>
        <p:xfrm>
          <a:off x="1828800" y="1480168"/>
          <a:ext cx="736600" cy="292100"/>
        </p:xfrm>
        <a:graphic>
          <a:graphicData uri="http://schemas.openxmlformats.org/presentationml/2006/ole">
            <mc:AlternateContent xmlns:mc="http://schemas.openxmlformats.org/markup-compatibility/2006">
              <mc:Choice xmlns:v="urn:schemas-microsoft-com:vml" Requires="v">
                <p:oleObj spid="_x0000_s46118" name="Equation" r:id="rId3" imgW="736560" imgH="291960" progId="Equation.DSMT4">
                  <p:embed/>
                </p:oleObj>
              </mc:Choice>
              <mc:Fallback>
                <p:oleObj name="Equation" r:id="rId3" imgW="7365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480168"/>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3505200" y="1480168"/>
          <a:ext cx="1219200" cy="292100"/>
        </p:xfrm>
        <a:graphic>
          <a:graphicData uri="http://schemas.openxmlformats.org/presentationml/2006/ole">
            <mc:AlternateContent xmlns:mc="http://schemas.openxmlformats.org/markup-compatibility/2006">
              <mc:Choice xmlns:v="urn:schemas-microsoft-com:vml" Requires="v">
                <p:oleObj spid="_x0000_s46119" name="Equation" r:id="rId5" imgW="1218960" imgH="291960" progId="Equation.DSMT4">
                  <p:embed/>
                </p:oleObj>
              </mc:Choice>
              <mc:Fallback>
                <p:oleObj name="Equation" r:id="rId5" imgW="12189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48016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5410200" y="1480168"/>
          <a:ext cx="1206500" cy="292100"/>
        </p:xfrm>
        <a:graphic>
          <a:graphicData uri="http://schemas.openxmlformats.org/presentationml/2006/ole">
            <mc:AlternateContent xmlns:mc="http://schemas.openxmlformats.org/markup-compatibility/2006">
              <mc:Choice xmlns:v="urn:schemas-microsoft-com:vml" Requires="v">
                <p:oleObj spid="_x0000_s46120" name="Equation" r:id="rId7" imgW="1206360" imgH="291960" progId="Equation.DSMT4">
                  <p:embed/>
                </p:oleObj>
              </mc:Choice>
              <mc:Fallback>
                <p:oleObj name="Equation" r:id="rId7" imgW="12063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10200" y="1480168"/>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3990160" y="1937368"/>
          <a:ext cx="927100" cy="292100"/>
        </p:xfrm>
        <a:graphic>
          <a:graphicData uri="http://schemas.openxmlformats.org/presentationml/2006/ole">
            <mc:AlternateContent xmlns:mc="http://schemas.openxmlformats.org/markup-compatibility/2006">
              <mc:Choice xmlns:v="urn:schemas-microsoft-com:vml" Requires="v">
                <p:oleObj spid="_x0000_s46121" name="Equation" r:id="rId9" imgW="927000" imgH="291960" progId="Equation.DSMT4">
                  <p:embed/>
                </p:oleObj>
              </mc:Choice>
              <mc:Fallback>
                <p:oleObj name="Equation" r:id="rId9" imgW="9270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90160" y="1937368"/>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5883584" y="1950068"/>
          <a:ext cx="711200" cy="279400"/>
        </p:xfrm>
        <a:graphic>
          <a:graphicData uri="http://schemas.openxmlformats.org/presentationml/2006/ole">
            <mc:AlternateContent xmlns:mc="http://schemas.openxmlformats.org/markup-compatibility/2006">
              <mc:Choice xmlns:v="urn:schemas-microsoft-com:vml" Requires="v">
                <p:oleObj spid="_x0000_s46122" name="Equation" r:id="rId11" imgW="711000" imgH="279360" progId="Equation.DSMT4">
                  <p:embed/>
                </p:oleObj>
              </mc:Choice>
              <mc:Fallback>
                <p:oleObj name="Equation" r:id="rId11" imgW="71100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83584" y="1950068"/>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3"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nvGraphicFramePr>
        <p:xfrm>
          <a:off x="1752600" y="3308350"/>
          <a:ext cx="2946400" cy="2489200"/>
        </p:xfrm>
        <a:graphic>
          <a:graphicData uri="http://schemas.openxmlformats.org/presentationml/2006/ole">
            <mc:AlternateContent xmlns:mc="http://schemas.openxmlformats.org/markup-compatibility/2006">
              <mc:Choice xmlns:v="urn:schemas-microsoft-com:vml" Requires="v">
                <p:oleObj spid="_x0000_s50197" name="Equation" r:id="rId4" imgW="2946240" imgH="2489040" progId="Equation.DSMT4">
                  <p:embed/>
                </p:oleObj>
              </mc:Choice>
              <mc:Fallback>
                <p:oleObj name="Equation" r:id="rId4" imgW="2946240" imgH="248904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308350"/>
                        <a:ext cx="29464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6"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6"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nvGraphicFramePr>
        <p:xfrm>
          <a:off x="5588000" y="3365500"/>
          <a:ext cx="2552700" cy="2336800"/>
        </p:xfrm>
        <a:graphic>
          <a:graphicData uri="http://schemas.openxmlformats.org/presentationml/2006/ole">
            <mc:AlternateContent xmlns:mc="http://schemas.openxmlformats.org/markup-compatibility/2006">
              <mc:Choice xmlns:v="urn:schemas-microsoft-com:vml" Requires="v">
                <p:oleObj spid="_x0000_s50198" name="Equation" r:id="rId7" imgW="2552400" imgH="2336760" progId="Equation.DSMT4">
                  <p:embed/>
                </p:oleObj>
              </mc:Choice>
              <mc:Fallback>
                <p:oleObj name="Equation" r:id="rId7" imgW="2552400" imgH="2336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8000" y="3365500"/>
                        <a:ext cx="2552700" cy="233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nvGraphicFramePr>
        <p:xfrm>
          <a:off x="457200" y="2324100"/>
          <a:ext cx="3390900" cy="2628900"/>
        </p:xfrm>
        <a:graphic>
          <a:graphicData uri="http://schemas.openxmlformats.org/presentationml/2006/ole">
            <mc:AlternateContent xmlns:mc="http://schemas.openxmlformats.org/markup-compatibility/2006">
              <mc:Choice xmlns:v="urn:schemas-microsoft-com:vml" Requires="v">
                <p:oleObj spid="_x0000_s48149" name="Equation" r:id="rId3" imgW="3390840" imgH="2628720" progId="Equation.DSMT4">
                  <p:embed/>
                </p:oleObj>
              </mc:Choice>
              <mc:Fallback>
                <p:oleObj name="Equation" r:id="rId3" imgW="3390840" imgH="2628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324100"/>
                        <a:ext cx="3390900"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5" cstate="print"/>
          <a:srcRect t="35443"/>
          <a:stretch>
            <a:fillRect/>
          </a:stretch>
        </p:blipFill>
        <p:spPr bwMode="auto">
          <a:xfrm>
            <a:off x="17526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5" cstate="print"/>
          <a:srcRect t="35443"/>
          <a:stretch>
            <a:fillRect/>
          </a:stretch>
        </p:blipFill>
        <p:spPr bwMode="auto">
          <a:xfrm>
            <a:off x="58674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spid="_x0000_s48150" name="Equation" r:id="rId6" imgW="3632040" imgH="3822480" progId="Equation.DSMT4">
                  <p:embed/>
                </p:oleObj>
              </mc:Choice>
              <mc:Fallback>
                <p:oleObj name="Equation" r:id="rId6" imgW="3632040" imgH="38224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spid="_x0000_s51219" name="Equation" r:id="rId4" imgW="2743200" imgH="291960" progId="Equation.DSMT4">
                  <p:embed/>
                </p:oleObj>
              </mc:Choice>
              <mc:Fallback>
                <p:oleObj name="Equation" r:id="rId4" imgW="27432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spid="_x0000_s51220" name="Equation" r:id="rId6" imgW="2298600" imgH="482400" progId="Equation.DSMT4">
                  <p:embed/>
                </p:oleObj>
              </mc:Choice>
              <mc:Fallback>
                <p:oleObj name="Equation" r:id="rId6" imgW="2298600" imgH="482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nvGraphicFramePr>
        <p:xfrm>
          <a:off x="3575050" y="2762250"/>
          <a:ext cx="1993900" cy="381000"/>
        </p:xfrm>
        <a:graphic>
          <a:graphicData uri="http://schemas.openxmlformats.org/presentationml/2006/ole">
            <mc:AlternateContent xmlns:mc="http://schemas.openxmlformats.org/markup-compatibility/2006">
              <mc:Choice xmlns:v="urn:schemas-microsoft-com:vml" Requires="v">
                <p:oleObj spid="_x0000_s52248" name="Equation" r:id="rId3" imgW="1993680" imgH="380880" progId="Equation.DSMT4">
                  <p:embed/>
                </p:oleObj>
              </mc:Choice>
              <mc:Fallback>
                <p:oleObj name="Equation" r:id="rId3" imgW="19936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276225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spid="_x0000_s52249" name="Equation" r:id="rId5" imgW="1498320" imgH="368280" progId="Equation.DSMT4">
                  <p:embed/>
                </p:oleObj>
              </mc:Choice>
              <mc:Fallback>
                <p:oleObj name="Equation" r:id="rId5" imgW="149832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spid="_x0000_s52250" name="Equation" r:id="rId7" imgW="2082600" imgH="380880" progId="Equation.DSMT4">
                  <p:embed/>
                </p:oleObj>
              </mc:Choice>
              <mc:Fallback>
                <p:oleObj name="Equation" r:id="rId7" imgW="20826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r>
              <a:rPr lang="en-US" dirty="0"/>
              <a:t>The endpoints are</a:t>
            </a:r>
          </a:p>
        </p:txBody>
      </p:sp>
      <p:graphicFrame>
        <p:nvGraphicFramePr>
          <p:cNvPr id="53250" name="Object 2"/>
          <p:cNvGraphicFramePr>
            <a:graphicFrameLocks noChangeAspect="1"/>
          </p:cNvGraphicFramePr>
          <p:nvPr/>
        </p:nvGraphicFramePr>
        <p:xfrm>
          <a:off x="641968" y="1489075"/>
          <a:ext cx="2006600" cy="381000"/>
        </p:xfrm>
        <a:graphic>
          <a:graphicData uri="http://schemas.openxmlformats.org/presentationml/2006/ole">
            <mc:AlternateContent xmlns:mc="http://schemas.openxmlformats.org/markup-compatibility/2006">
              <mc:Choice xmlns:v="urn:schemas-microsoft-com:vml" Requires="v">
                <p:oleObj spid="_x0000_s53301" name="Equation" r:id="rId3" imgW="2006280" imgH="380880" progId="Equation.DSMT4">
                  <p:embed/>
                </p:oleObj>
              </mc:Choice>
              <mc:Fallback>
                <p:oleObj name="Equation" r:id="rId3" imgW="2006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968" y="148907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1948832" y="1800225"/>
          <a:ext cx="3683000" cy="1168400"/>
        </p:xfrm>
        <a:graphic>
          <a:graphicData uri="http://schemas.openxmlformats.org/presentationml/2006/ole">
            <mc:AlternateContent xmlns:mc="http://schemas.openxmlformats.org/markup-compatibility/2006">
              <mc:Choice xmlns:v="urn:schemas-microsoft-com:vml" Requires="v">
                <p:oleObj spid="_x0000_s53302" name="Equation" r:id="rId5" imgW="3682800" imgH="1168200" progId="Equation.DSMT4">
                  <p:embed/>
                </p:oleObj>
              </mc:Choice>
              <mc:Fallback>
                <p:oleObj name="Equation" r:id="rId5" imgW="3682800" imgH="1168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8832" y="1800225"/>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1924050" y="2816225"/>
          <a:ext cx="2044700" cy="914400"/>
        </p:xfrm>
        <a:graphic>
          <a:graphicData uri="http://schemas.openxmlformats.org/presentationml/2006/ole">
            <mc:AlternateContent xmlns:mc="http://schemas.openxmlformats.org/markup-compatibility/2006">
              <mc:Choice xmlns:v="urn:schemas-microsoft-com:vml" Requires="v">
                <p:oleObj spid="_x0000_s53303" name="Equation" r:id="rId7" imgW="2044440" imgH="914400" progId="Equation.DSMT4">
                  <p:embed/>
                </p:oleObj>
              </mc:Choice>
              <mc:Fallback>
                <p:oleObj name="Equation" r:id="rId7" imgW="2044440" imgH="914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4050" y="2816225"/>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nvGraphicFramePr>
        <p:xfrm>
          <a:off x="1952625" y="3657600"/>
          <a:ext cx="1689100" cy="914400"/>
        </p:xfrm>
        <a:graphic>
          <a:graphicData uri="http://schemas.openxmlformats.org/presentationml/2006/ole">
            <mc:AlternateContent xmlns:mc="http://schemas.openxmlformats.org/markup-compatibility/2006">
              <mc:Choice xmlns:v="urn:schemas-microsoft-com:vml" Requires="v">
                <p:oleObj spid="_x0000_s53304" name="Equation" r:id="rId9" imgW="1688760" imgH="914400" progId="Equation.DSMT4">
                  <p:embed/>
                </p:oleObj>
              </mc:Choice>
              <mc:Fallback>
                <p:oleObj name="Equation" r:id="rId9" imgW="168876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2625" y="36576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2206316" y="4568825"/>
          <a:ext cx="1206500" cy="444500"/>
        </p:xfrm>
        <a:graphic>
          <a:graphicData uri="http://schemas.openxmlformats.org/presentationml/2006/ole">
            <mc:AlternateContent xmlns:mc="http://schemas.openxmlformats.org/markup-compatibility/2006">
              <mc:Choice xmlns:v="urn:schemas-microsoft-com:vml" Requires="v">
                <p:oleObj spid="_x0000_s53305" name="Equation" r:id="rId11" imgW="1206360" imgH="444240" progId="Equation.DSMT4">
                  <p:embed/>
                </p:oleObj>
              </mc:Choice>
              <mc:Fallback>
                <p:oleObj name="Equation" r:id="rId11" imgW="12063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6316" y="4568825"/>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3238500" y="5118100"/>
          <a:ext cx="3352800" cy="368300"/>
        </p:xfrm>
        <a:graphic>
          <a:graphicData uri="http://schemas.openxmlformats.org/presentationml/2006/ole">
            <mc:AlternateContent xmlns:mc="http://schemas.openxmlformats.org/markup-compatibility/2006">
              <mc:Choice xmlns:v="urn:schemas-microsoft-com:vml" Requires="v">
                <p:oleObj spid="_x0000_s53306" name="Equation" r:id="rId13" imgW="3352680" imgH="368280" progId="Equation.DSMT4">
                  <p:embed/>
                </p:oleObj>
              </mc:Choice>
              <mc:Fallback>
                <p:oleObj name="Equation" r:id="rId13" imgW="335268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181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5816600" y="2286000"/>
          <a:ext cx="2870200" cy="292100"/>
        </p:xfrm>
        <a:graphic>
          <a:graphicData uri="http://schemas.openxmlformats.org/presentationml/2006/ole">
            <mc:AlternateContent xmlns:mc="http://schemas.openxmlformats.org/markup-compatibility/2006">
              <mc:Choice xmlns:v="urn:schemas-microsoft-com:vml" Requires="v">
                <p:oleObj spid="_x0000_s53307" name="Equation" r:id="rId15" imgW="2869920" imgH="291960" progId="Equation.DSMT4">
                  <p:embed/>
                </p:oleObj>
              </mc:Choice>
              <mc:Fallback>
                <p:oleObj name="Equation" r:id="rId15" imgW="286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16600" y="22860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514350" indent="-514350">
              <a:buFont typeface="Courier New" pitchFamily="49" charset="0"/>
              <a:buChar char="o"/>
            </a:pPr>
            <a:r>
              <a:rPr lang="en-US" dirty="0"/>
              <a:t>Solve quadratic inequalities. </a:t>
            </a:r>
          </a:p>
          <a:p>
            <a:pPr marL="514350" indent="-514350">
              <a:buFont typeface="Courier New" pitchFamily="49" charset="0"/>
              <a:buChar char="o"/>
            </a:pPr>
            <a:r>
              <a:rPr lang="en-US" dirty="0"/>
              <a:t>Solve rational inequalities. </a:t>
            </a:r>
          </a:p>
          <a:p>
            <a:pPr marL="514350" indent="-514350">
              <a:buFont typeface="Courier New" pitchFamily="49" charset="0"/>
              <a:buChar char="o"/>
            </a:pPr>
            <a:r>
              <a:rPr lang="en-US" dirty="0"/>
              <a:t>Use a graphing calculator as an aid in solving quadratic inequalities.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spid="_x0000_s54282" name="Equation" r:id="rId3" imgW="5117760" imgH="444240" progId="Equation.DSMT4">
                  <p:embed/>
                </p:oleObj>
              </mc:Choice>
              <mc:Fallback>
                <p:oleObj name="Equation" r:id="rId3" imgW="51177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spid="_x0000_s55327" name="Equation" r:id="rId4" imgW="2463480" imgH="2666880" progId="Equation.DSMT4">
                  <p:embed/>
                </p:oleObj>
              </mc:Choice>
              <mc:Fallback>
                <p:oleObj name="Equation" r:id="rId4" imgW="2463480" imgH="2666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3206750" y="3048000"/>
          <a:ext cx="2616200" cy="2984500"/>
        </p:xfrm>
        <a:graphic>
          <a:graphicData uri="http://schemas.openxmlformats.org/presentationml/2006/ole">
            <mc:AlternateContent xmlns:mc="http://schemas.openxmlformats.org/markup-compatibility/2006">
              <mc:Choice xmlns:v="urn:schemas-microsoft-com:vml" Requires="v">
                <p:oleObj spid="_x0000_s55328" name="Equation" r:id="rId6" imgW="2616120" imgH="2984400" progId="Equation.DSMT4">
                  <p:embed/>
                </p:oleObj>
              </mc:Choice>
              <mc:Fallback>
                <p:oleObj name="Equation" r:id="rId6" imgW="2616120" imgH="2984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6750" y="3048000"/>
                        <a:ext cx="2616200" cy="298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spid="_x0000_s55329" name="Equation" r:id="rId8" imgW="2946240" imgH="2616120" progId="Equation.DSMT4">
                  <p:embed/>
                </p:oleObj>
              </mc:Choice>
              <mc:Fallback>
                <p:oleObj name="Equation" r:id="rId8" imgW="2946240" imgH="2616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spid="_x0000_s56341" name="Equation" r:id="rId4" imgW="3352680" imgH="507960" progId="Equation.DSMT4">
                  <p:embed/>
                </p:oleObj>
              </mc:Choice>
              <mc:Fallback>
                <p:oleObj name="Equation" r:id="rId4" imgW="33526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spid="_x0000_s56342" name="Equation" r:id="rId6" imgW="3708360" imgH="622080" progId="Equation.DSMT4">
                  <p:embed/>
                </p:oleObj>
              </mc:Choice>
              <mc:Fallback>
                <p:oleObj name="Equation" r:id="rId6" imgW="3708360" imgH="622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spid="_x0000_s57389" name="Equation" r:id="rId3" imgW="2171520" imgH="380880" progId="Equation.DSMT4">
                  <p:embed/>
                </p:oleObj>
              </mc:Choice>
              <mc:Fallback>
                <p:oleObj name="Equation" r:id="rId3" imgW="217152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nvGraphicFramePr>
        <p:xfrm>
          <a:off x="2527300" y="3476625"/>
          <a:ext cx="2171700" cy="381000"/>
        </p:xfrm>
        <a:graphic>
          <a:graphicData uri="http://schemas.openxmlformats.org/presentationml/2006/ole">
            <mc:AlternateContent xmlns:mc="http://schemas.openxmlformats.org/markup-compatibility/2006">
              <mc:Choice xmlns:v="urn:schemas-microsoft-com:vml" Requires="v">
                <p:oleObj spid="_x0000_s57390" name="Equation" r:id="rId5" imgW="2171520" imgH="380880" progId="Equation.DSMT4">
                  <p:embed/>
                </p:oleObj>
              </mc:Choice>
              <mc:Fallback>
                <p:oleObj name="Equation" r:id="rId5" imgW="217152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7300" y="3476625"/>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nvGraphicFramePr>
        <p:xfrm>
          <a:off x="1143000" y="3949700"/>
          <a:ext cx="3644900" cy="1168400"/>
        </p:xfrm>
        <a:graphic>
          <a:graphicData uri="http://schemas.openxmlformats.org/presentationml/2006/ole">
            <mc:AlternateContent xmlns:mc="http://schemas.openxmlformats.org/markup-compatibility/2006">
              <mc:Choice xmlns:v="urn:schemas-microsoft-com:vml" Requires="v">
                <p:oleObj spid="_x0000_s57391" name="Equation" r:id="rId7" imgW="3644640" imgH="1168200" progId="Equation.DSMT4">
                  <p:embed/>
                </p:oleObj>
              </mc:Choice>
              <mc:Fallback>
                <p:oleObj name="Equation" r:id="rId7" imgW="3644640" imgH="11682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949700"/>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nvGraphicFramePr>
        <p:xfrm>
          <a:off x="4854575" y="4070350"/>
          <a:ext cx="1676400" cy="914400"/>
        </p:xfrm>
        <a:graphic>
          <a:graphicData uri="http://schemas.openxmlformats.org/presentationml/2006/ole">
            <mc:AlternateContent xmlns:mc="http://schemas.openxmlformats.org/markup-compatibility/2006">
              <mc:Choice xmlns:v="urn:schemas-microsoft-com:vml" Requires="v">
                <p:oleObj spid="_x0000_s57392" name="Equation" r:id="rId9" imgW="1676160" imgH="914400" progId="Equation.DSMT4">
                  <p:embed/>
                </p:oleObj>
              </mc:Choice>
              <mc:Fallback>
                <p:oleObj name="Equation" r:id="rId9" imgW="1676160" imgH="9144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54575" y="4070350"/>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spid="_x0000_s57393" name="Equation" r:id="rId11" imgW="1562040" imgH="914400" progId="Equation.DSMT4">
                  <p:embed/>
                </p:oleObj>
              </mc:Choice>
              <mc:Fallback>
                <p:oleObj name="Equation" r:id="rId11" imgW="1562040" imgH="9144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spid="_x0000_s57394" name="Equation" r:id="rId13" imgW="1473120" imgH="444240" progId="Equation.DSMT4">
                  <p:embed/>
                </p:oleObj>
              </mc:Choice>
              <mc:Fallback>
                <p:oleObj name="Equation" r:id="rId13" imgW="147312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spid="_x0000_s58378" name="Equation" r:id="rId3" imgW="3314520" imgH="533160" progId="Equation.DSMT4">
                  <p:embed/>
                </p:oleObj>
              </mc:Choice>
              <mc:Fallback>
                <p:oleObj name="Equation" r:id="rId3" imgW="331452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nvGraphicFramePr>
        <p:xfrm>
          <a:off x="7683500" y="2266950"/>
          <a:ext cx="317500" cy="266700"/>
        </p:xfrm>
        <a:graphic>
          <a:graphicData uri="http://schemas.openxmlformats.org/presentationml/2006/ole">
            <mc:AlternateContent xmlns:mc="http://schemas.openxmlformats.org/markup-compatibility/2006">
              <mc:Choice xmlns:v="urn:schemas-microsoft-com:vml" Requires="v">
                <p:oleObj spid="_x0000_s59404" name="Equation" r:id="rId3" imgW="317160" imgH="266400" progId="Equation.DSMT4">
                  <p:embed/>
                </p:oleObj>
              </mc:Choice>
              <mc:Fallback>
                <p:oleObj name="Equation" r:id="rId3" imgW="317160" imgH="266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3500" y="226695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To Solve a Rational Inequality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60426"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228850"/>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 (cont.)</a:t>
            </a:r>
          </a:p>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Mark a bracket for an endpoint that is included and a parenthesis for an endpoint that is not included. Remember that no denominator can be 0. </a:t>
            </a:r>
          </a:p>
        </p:txBody>
      </p:sp>
      <p:sp>
        <p:nvSpPr>
          <p:cNvPr id="6146" name="Rectangle 2"/>
          <p:cNvSpPr>
            <a:spLocks noGrp="1"/>
          </p:cNvSpPr>
          <p:nvPr>
            <p:ph type="title"/>
          </p:nvPr>
        </p:nvSpPr>
        <p:spPr>
          <a:prstGeom prst="rect">
            <a:avLst/>
          </a:prstGeom>
        </p:spPr>
        <p:txBody>
          <a:bodyPr/>
          <a:lstStyle/>
          <a:p>
            <a:r>
              <a:rPr lang="en-US" dirty="0"/>
              <a:t>To Solve a Rational Inequality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61450"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nvGraphicFramePr>
        <p:xfrm>
          <a:off x="3943350" y="2146300"/>
          <a:ext cx="1257300" cy="838200"/>
        </p:xfrm>
        <a:graphic>
          <a:graphicData uri="http://schemas.openxmlformats.org/presentationml/2006/ole">
            <mc:AlternateContent xmlns:mc="http://schemas.openxmlformats.org/markup-compatibility/2006">
              <mc:Choice xmlns:v="urn:schemas-microsoft-com:vml" Requires="v">
                <p:oleObj spid="_x0000_s62481" name="Equation" r:id="rId3" imgW="1257120" imgH="838080" progId="Equation.DSMT4">
                  <p:embed/>
                </p:oleObj>
              </mc:Choice>
              <mc:Fallback>
                <p:oleObj name="Equation" r:id="rId3" imgW="1257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350" y="21463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nvGraphicFramePr>
        <p:xfrm>
          <a:off x="2794000" y="4241800"/>
          <a:ext cx="3073400" cy="825500"/>
        </p:xfrm>
        <a:graphic>
          <a:graphicData uri="http://schemas.openxmlformats.org/presentationml/2006/ole">
            <mc:AlternateContent xmlns:mc="http://schemas.openxmlformats.org/markup-compatibility/2006">
              <mc:Choice xmlns:v="urn:schemas-microsoft-com:vml" Requires="v">
                <p:oleObj spid="_x0000_s62482" name="Equation" r:id="rId5" imgW="3073320" imgH="825480" progId="Equation.DSMT4">
                  <p:embed/>
                </p:oleObj>
              </mc:Choice>
              <mc:Fallback>
                <p:oleObj name="Equation" r:id="rId5" imgW="30733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42418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(Consider these points as endpoints of intervals.)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To Solve a Polynomial Inequality Algebraically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1037" name="Equation" r:id="rId3" imgW="451655" imgH="774266" progId="Equation.DSMT4">
                  <p:embed/>
                </p:oleObj>
              </mc:Choice>
              <mc:Fallback>
                <p:oleObj name="Equation" r:id="rId3" imgW="451655" imgH="77426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spid="_x0000_s63519" name="Equation" r:id="rId4" imgW="2819160" imgH="2438280" progId="Equation.DSMT4">
                  <p:embed/>
                </p:oleObj>
              </mc:Choice>
              <mc:Fallback>
                <p:oleObj name="Equation" r:id="rId4" imgW="2819160" imgH="243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3892550" y="3187700"/>
          <a:ext cx="2044700" cy="2755900"/>
        </p:xfrm>
        <a:graphic>
          <a:graphicData uri="http://schemas.openxmlformats.org/presentationml/2006/ole">
            <mc:AlternateContent xmlns:mc="http://schemas.openxmlformats.org/markup-compatibility/2006">
              <mc:Choice xmlns:v="urn:schemas-microsoft-com:vml" Requires="v">
                <p:oleObj spid="_x0000_s63520" name="Equation" r:id="rId6" imgW="2044440" imgH="2755800" progId="Equation.DSMT4">
                  <p:embed/>
                </p:oleObj>
              </mc:Choice>
              <mc:Fallback>
                <p:oleObj name="Equation" r:id="rId6" imgW="2044440" imgH="2755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2550" y="3187700"/>
                        <a:ext cx="20447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540500" y="3276600"/>
          <a:ext cx="1866900" cy="2476500"/>
        </p:xfrm>
        <a:graphic>
          <a:graphicData uri="http://schemas.openxmlformats.org/presentationml/2006/ole">
            <mc:AlternateContent xmlns:mc="http://schemas.openxmlformats.org/markup-compatibility/2006">
              <mc:Choice xmlns:v="urn:schemas-microsoft-com:vml" Requires="v">
                <p:oleObj spid="_x0000_s63521" name="Equation" r:id="rId8" imgW="1866600" imgH="2476440" progId="Equation.DSMT4">
                  <p:embed/>
                </p:oleObj>
              </mc:Choice>
              <mc:Fallback>
                <p:oleObj name="Equation" r:id="rId8" imgW="1866600" imgH="24764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40500" y="3276600"/>
                        <a:ext cx="18669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spid="_x0000_s64530" name="Equation" r:id="rId4" imgW="2425680" imgH="495000" progId="Equation.DSMT4">
                  <p:embed/>
                </p:oleObj>
              </mc:Choice>
              <mc:Fallback>
                <p:oleObj name="Equation" r:id="rId4" imgW="24256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spid="_x0000_s64531" name="Equation" r:id="rId6" imgW="2209680" imgH="291960" progId="Equation.DSMT4">
                  <p:embed/>
                </p:oleObj>
              </mc:Choice>
              <mc:Fallback>
                <p:oleObj name="Equation" r:id="rId6" imgW="220968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spid="_x0000_s65557" name="Equation" r:id="rId3" imgW="1257120" imgH="838080" progId="Equation.DSMT4">
                  <p:embed/>
                </p:oleObj>
              </mc:Choice>
              <mc:Fallback>
                <p:oleObj name="Equation" r:id="rId3" imgW="1257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spid="_x0000_s65558" name="Equation" r:id="rId5" imgW="3174840" imgH="838080" progId="Equation.DSMT4">
                  <p:embed/>
                </p:oleObj>
              </mc:Choice>
              <mc:Fallback>
                <p:oleObj name="Equation" r:id="rId5" imgW="3174840" imgH="838080" progId="Equation.DSMT4">
                  <p:embed/>
                  <p:pic>
                    <p:nvPicPr>
                      <p:cNvPr id="0" name="Picture 3"/>
                      <p:cNvPicPr>
                        <a:picLocks noChangeAspect="1" noChangeArrowheads="1"/>
                      </p:cNvPicPr>
                      <p:nvPr/>
                    </p:nvPicPr>
                    <p:blipFill>
                      <a:blip r:embed="rId6"/>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spid="_x0000_s66579" name="Equation" r:id="rId4" imgW="1409400" imgH="291960" progId="Equation.DSMT4">
                  <p:embed/>
                </p:oleObj>
              </mc:Choice>
              <mc:Fallback>
                <p:oleObj name="Equation" r:id="rId4" imgW="14094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spid="_x0000_s66580" name="Equation" r:id="rId6" imgW="965160" imgH="495000" progId="Equation.DSMT4">
                  <p:embed/>
                </p:oleObj>
              </mc:Choice>
              <mc:Fallback>
                <p:oleObj name="Equation" r:id="rId6" imgW="965160" imgH="495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spid="_x0000_s67617" name="Equation" r:id="rId3" imgW="1473120" imgH="838080" progId="Equation.DSMT4">
                  <p:embed/>
                </p:oleObj>
              </mc:Choice>
              <mc:Fallback>
                <p:oleObj name="Equation" r:id="rId3" imgW="1473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spid="_x0000_s67618" name="Equation" r:id="rId5" imgW="3924000" imgH="838080" progId="Equation.DSMT4">
                  <p:embed/>
                </p:oleObj>
              </mc:Choice>
              <mc:Fallback>
                <p:oleObj name="Equation" r:id="rId5" imgW="3924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spid="_x0000_s67619" name="Equation" r:id="rId7" imgW="6972120" imgH="1143000" progId="Equation.DSMT4">
                  <p:embed/>
                </p:oleObj>
              </mc:Choice>
              <mc:Fallback>
                <p:oleObj name="Equation" r:id="rId7" imgW="6972120" imgH="11430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spid="_x0000_s67620" name="Equation" r:id="rId9" imgW="6426000" imgH="838080" progId="Equation.DSMT4">
                  <p:embed/>
                </p:oleObj>
              </mc:Choice>
              <mc:Fallback>
                <p:oleObj name="Equation" r:id="rId9" imgW="64260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spid="_x0000_s68618" name="Equation" r:id="rId3" imgW="3098520" imgH="1333440" progId="Equation.DSMT4">
                  <p:embed/>
                </p:oleObj>
              </mc:Choice>
              <mc:Fallback>
                <p:oleObj name="Equation" r:id="rId3" imgW="3098520" imgH="1333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181225" y="1295400"/>
            <a:ext cx="4781550" cy="189719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spid="_x0000_s69666" name="Equation" r:id="rId4" imgW="2768400" imgH="2171520" progId="Equation.DSMT4">
                  <p:embed/>
                </p:oleObj>
              </mc:Choice>
              <mc:Fallback>
                <p:oleObj name="Equation" r:id="rId4" imgW="2768400" imgH="21715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spid="_x0000_s69667" name="Equation" r:id="rId6" imgW="2692080" imgH="2781000" progId="Equation.DSMT4">
                  <p:embed/>
                </p:oleObj>
              </mc:Choice>
              <mc:Fallback>
                <p:oleObj name="Equation" r:id="rId6" imgW="2692080" imgH="2781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spid="_x0000_s69668" name="Equation" r:id="rId8" imgW="2628720" imgH="2209680" progId="Equation.DSMT4">
                  <p:embed/>
                </p:oleObj>
              </mc:Choice>
              <mc:Fallback>
                <p:oleObj name="Equation" r:id="rId8" imgW="2628720" imgH="22096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spid="_x0000_s70666" name="Equation" r:id="rId3" imgW="495000" imgH="838080" progId="Equation.DSMT4">
                  <p:embed/>
                </p:oleObj>
              </mc:Choice>
              <mc:Fallback>
                <p:oleObj name="Equation" r:id="rId3" imgW="495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spid="_x0000_s71697" name="Equation" r:id="rId3" imgW="2197080" imgH="838080" progId="Equation.DSMT4">
                  <p:embed/>
                </p:oleObj>
              </mc:Choice>
              <mc:Fallback>
                <p:oleObj name="Equation" r:id="rId3" imgW="2197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spid="_x0000_s71698" name="Equation" r:id="rId5" imgW="2679480" imgH="888840" progId="Equation.DSMT4">
                  <p:embed/>
                </p:oleObj>
              </mc:Choice>
              <mc:Fallback>
                <p:oleObj name="Equation" r:id="rId5" imgW="2679480" imgH="888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To Solve a Polynomial Inequality Using a Graphing Calculator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72714"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 (cont.)</a:t>
            </a:r>
          </a:p>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Mark a bracket for an endpoint that is included and a parenthesis for an endpoint that is not included.</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395461"/>
            <a:ext cx="8229600" cy="489236"/>
          </a:xfrm>
          <a:prstGeom prst="rect">
            <a:avLst/>
          </a:prstGeom>
          <a:noFill/>
        </p:spPr>
        <p:txBody>
          <a:bodyPr>
            <a:spAutoFit/>
          </a:bodyPr>
          <a:lstStyle/>
          <a:p>
            <a:r>
              <a:rPr lang="en-US" dirty="0"/>
              <a:t>To Solve a Polynomial Inequality Algebraically </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401205"/>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chemeClr val="accent6">
                    <a:lumMod val="10000"/>
                  </a:schemeClr>
                </a:solidFill>
                <a:latin typeface="Calibri" pitchFamily="34" charset="0"/>
              </a:rPr>
              <a:t>Procedure (cont.)</a:t>
            </a:r>
          </a:p>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chemeClr val="accent6">
                    <a:lumMod val="10000"/>
                  </a:schemeClr>
                </a:solidFill>
                <a:latin typeface="Ti86pc" pitchFamily="49" charset="0"/>
              </a:rPr>
              <a:t>2:zero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To Solve a Polynomial Inequality Using a Graphing Calculator </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53356" y="1807896"/>
            <a:ext cx="1684713" cy="3657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a:p>
            <a:r>
              <a:rPr lang="en-US" dirty="0"/>
              <a:t>Manipulate the inequality so that one side is 0.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spid="_x0000_s74762"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nvGraphicFramePr>
        <p:xfrm>
          <a:off x="3810000" y="1352550"/>
          <a:ext cx="1524000" cy="381000"/>
        </p:xfrm>
        <a:graphic>
          <a:graphicData uri="http://schemas.openxmlformats.org/presentationml/2006/ole">
            <mc:AlternateContent xmlns:mc="http://schemas.openxmlformats.org/markup-compatibility/2006">
              <mc:Choice xmlns:v="urn:schemas-microsoft-com:vml" Requires="v">
                <p:oleObj spid="_x0000_s75800"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3525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nvGraphicFramePr>
        <p:xfrm>
          <a:off x="3562350" y="1847850"/>
          <a:ext cx="2019300" cy="381000"/>
        </p:xfrm>
        <a:graphic>
          <a:graphicData uri="http://schemas.openxmlformats.org/presentationml/2006/ole">
            <mc:AlternateContent xmlns:mc="http://schemas.openxmlformats.org/markup-compatibility/2006">
              <mc:Choice xmlns:v="urn:schemas-microsoft-com:vml" Requires="v">
                <p:oleObj spid="_x0000_s75801" name="Equation" r:id="rId5" imgW="2019240" imgH="380880" progId="Equation.DSMT4">
                  <p:embed/>
                </p:oleObj>
              </mc:Choice>
              <mc:Fallback>
                <p:oleObj name="Equation" r:id="rId5" imgW="20192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2350" y="184785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nvGraphicFramePr>
        <p:xfrm>
          <a:off x="3556000" y="2870200"/>
          <a:ext cx="2032000" cy="444500"/>
        </p:xfrm>
        <a:graphic>
          <a:graphicData uri="http://schemas.openxmlformats.org/presentationml/2006/ole">
            <mc:AlternateContent xmlns:mc="http://schemas.openxmlformats.org/markup-compatibility/2006">
              <mc:Choice xmlns:v="urn:schemas-microsoft-com:vml" Requires="v">
                <p:oleObj spid="_x0000_s75802" name="Equation" r:id="rId7" imgW="2031840" imgH="444240" progId="Equation.DSMT4">
                  <p:embed/>
                </p:oleObj>
              </mc:Choice>
              <mc:Fallback>
                <p:oleObj name="Equation" r:id="rId7" imgW="203184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56000" y="28702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90402" y="24384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1346595" y="34290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7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578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57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CALC (                     ). </a:t>
            </a:r>
          </a:p>
          <a:p>
            <a:pPr>
              <a:spcBef>
                <a:spcPts val="0"/>
              </a:spcBef>
            </a:pPr>
            <a:r>
              <a:rPr lang="en-US" b="1" dirty="0"/>
              <a:t>Step 2: </a:t>
            </a:r>
            <a:r>
              <a:rPr lang="en-US" dirty="0"/>
              <a:t>Press or choose </a:t>
            </a:r>
            <a:r>
              <a:rPr lang="en-US" dirty="0">
                <a:latin typeface="Ti86pc" pitchFamily="49" charset="0"/>
              </a:rPr>
              <a:t>2:zero</a:t>
            </a:r>
            <a:r>
              <a:rPr lang="en-US" dirty="0"/>
              <a:t>. </a:t>
            </a:r>
          </a:p>
          <a:p>
            <a:pPr>
              <a:spcBef>
                <a:spcPts val="0"/>
              </a:spcBef>
            </a:pPr>
            <a:r>
              <a:rPr lang="en-US" b="1" dirty="0"/>
              <a:t>Step 3: </a:t>
            </a:r>
            <a:r>
              <a:rPr lang="en-US" dirty="0"/>
              <a:t>Follow the directions for moving the cursor to </a:t>
            </a:r>
            <a:r>
              <a:rPr lang="en-US" dirty="0">
                <a:latin typeface="Ti86pc" pitchFamily="49" charset="0"/>
              </a:rPr>
              <a:t>Left Bound?, Right Bound?, </a:t>
            </a:r>
            <a:r>
              <a:rPr lang="en-US" dirty="0"/>
              <a:t>and </a:t>
            </a:r>
            <a:r>
              <a:rPr lang="en-US" dirty="0">
                <a:latin typeface="Ti86pc" pitchFamily="49" charset="0"/>
              </a:rPr>
              <a:t>Guess?</a:t>
            </a:r>
            <a:r>
              <a:rPr lang="en-US" dirty="0"/>
              <a:t> 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smtClean="0"/>
              <a:t>(</a:t>
            </a:r>
            <a:r>
              <a:rPr lang="en-US" dirty="0" smtClean="0">
                <a:latin typeface="Symbol" pitchFamily="98" charset="2"/>
              </a:rPr>
              <a:t>-</a:t>
            </a:r>
            <a:r>
              <a:rPr lang="en-US" dirty="0" smtClean="0">
                <a:latin typeface="Calibri" panose="020F0502020204030204" pitchFamily="34" charset="0"/>
                <a:cs typeface="Calibri" panose="020F0502020204030204" pitchFamily="34" charset="0"/>
              </a:rPr>
              <a:t>∞</a:t>
            </a:r>
            <a:r>
              <a:rPr lang="en-US" dirty="0" smtClean="0"/>
              <a:t>,</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a:t>
            </a:r>
            <a:r>
              <a:rPr lang="en-US" dirty="0" smtClean="0"/>
              <a:t>).</a:t>
            </a:r>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64460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p>
        </p:txBody>
      </p:sp>
      <p:pic>
        <p:nvPicPr>
          <p:cNvPr id="7782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spid="_x0000_s78867" name="Equation" r:id="rId3" imgW="2349360" imgH="380880" progId="Equation.DSMT4">
                  <p:embed/>
                </p:oleObj>
              </mc:Choice>
              <mc:Fallback>
                <p:oleObj name="Equation" r:id="rId3" imgW="234936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spid="_x0000_s78868" name="Equation" r:id="rId6" imgW="2361960" imgH="444240" progId="Equation.DSMT4">
                  <p:embed/>
                </p:oleObj>
              </mc:Choice>
              <mc:Fallback>
                <p:oleObj name="Equation" r:id="rId6" imgW="236196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r>
              <a:rPr lang="en-US" b="1" dirty="0"/>
              <a:t>Step 1: </a:t>
            </a:r>
            <a:r>
              <a:rPr lang="en-US" dirty="0"/>
              <a:t>Press CALC (		). </a:t>
            </a:r>
          </a:p>
          <a:p>
            <a:r>
              <a:rPr lang="en-US" b="1" dirty="0"/>
              <a:t>Step 2: </a:t>
            </a:r>
            <a:r>
              <a:rPr lang="en-US" dirty="0"/>
              <a:t>Press or choose </a:t>
            </a:r>
            <a:r>
              <a:rPr lang="en-US" dirty="0">
                <a:latin typeface="Ti86pc" pitchFamily="49" charset="0"/>
              </a:rPr>
              <a:t>2:zero</a:t>
            </a:r>
            <a:r>
              <a:rPr lang="en-US" dirty="0"/>
              <a:t>. </a:t>
            </a:r>
          </a:p>
          <a:p>
            <a:r>
              <a:rPr lang="en-US" b="1" dirty="0"/>
              <a:t>Step 3: </a:t>
            </a:r>
            <a:r>
              <a:rPr lang="en-US" dirty="0"/>
              <a:t>Follow the directions for moving the cursor to </a:t>
            </a:r>
            <a:r>
              <a:rPr lang="en-US" dirty="0">
                <a:latin typeface="Ti86pc" pitchFamily="49" charset="0"/>
              </a:rPr>
              <a:t>Left Bound?, Right Bound?,</a:t>
            </a:r>
            <a:r>
              <a:rPr lang="en-US" dirty="0"/>
              <a:t> and </a:t>
            </a:r>
            <a:r>
              <a:rPr lang="en-US" dirty="0">
                <a:latin typeface="Ti86pc" pitchFamily="49" charset="0"/>
              </a:rPr>
              <a:t>Guess?</a:t>
            </a:r>
            <a:r>
              <a:rPr lang="en-US" dirty="0"/>
              <a:t> for each point. (Press 		each time.)</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85444"/>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63127" y="3757132"/>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spid="_x0000_s81937" name="Equation" r:id="rId3" imgW="3149280" imgH="380880" progId="Equation.DSMT4">
                  <p:embed/>
                </p:oleObj>
              </mc:Choice>
              <mc:Fallback>
                <p:oleObj name="Equation" r:id="rId3" imgW="3149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spid="_x0000_s81938" name="Equation" r:id="rId7" imgW="3162240" imgH="444240" progId="Equation.DSMT4">
                  <p:embed/>
                </p:oleObj>
              </mc:Choice>
              <mc:Fallback>
                <p:oleObj name="Equation" r:id="rId7" imgW="3162240" imgH="44424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spid="_x0000_s36896"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spid="_x0000_s36897" name="Equation" r:id="rId5" imgW="1523880" imgH="380880" progId="Equation.DSMT4">
                  <p:embed/>
                </p:oleObj>
              </mc:Choice>
              <mc:Fallback>
                <p:oleObj name="Equation" r:id="rId5" imgW="15238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spid="_x0000_s36898" name="Equation" r:id="rId7" imgW="6514920" imgH="469800" progId="Equation.DSMT4">
                  <p:embed/>
                </p:oleObj>
              </mc:Choice>
              <mc:Fallback>
                <p:oleObj name="Equation" r:id="rId7" imgW="65149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spid="_x0000_s36899" name="Equation" r:id="rId9" imgW="3479760" imgH="469800" progId="Equation.DSMT4">
                  <p:embed/>
                </p:oleObj>
              </mc:Choice>
              <mc:Fallback>
                <p:oleObj name="Equation" r:id="rId9" imgW="34797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r>
              <a:rPr lang="en-US" b="1" dirty="0"/>
              <a:t>Step 1: </a:t>
            </a:r>
            <a:r>
              <a:rPr lang="en-US" dirty="0"/>
              <a:t>Press CALC (		). </a:t>
            </a:r>
          </a:p>
          <a:p>
            <a:r>
              <a:rPr lang="en-US" b="1" dirty="0"/>
              <a:t>Step 2: </a:t>
            </a:r>
            <a:r>
              <a:rPr lang="en-US" dirty="0"/>
              <a:t>Press or choose </a:t>
            </a:r>
            <a:r>
              <a:rPr lang="en-US" dirty="0">
                <a:latin typeface="Ti86pc" pitchFamily="49" charset="0"/>
              </a:rPr>
              <a:t>2:zero</a:t>
            </a:r>
            <a:r>
              <a:rPr lang="en-US" dirty="0"/>
              <a:t>. </a:t>
            </a:r>
          </a:p>
          <a:p>
            <a:r>
              <a:rPr lang="en-US" b="1" dirty="0"/>
              <a:t>Step 3: </a:t>
            </a:r>
            <a:r>
              <a:rPr lang="en-US" dirty="0"/>
              <a:t>Follow the directions for moving the cursor to </a:t>
            </a:r>
            <a:r>
              <a:rPr lang="en-US" dirty="0">
                <a:latin typeface="Ti86pc" pitchFamily="49" charset="0"/>
              </a:rPr>
              <a:t>Left Bound?, Right Bound?,</a:t>
            </a:r>
            <a:r>
              <a:rPr lang="en-US" dirty="0"/>
              <a:t> and </a:t>
            </a:r>
            <a:r>
              <a:rPr lang="en-US" dirty="0">
                <a:latin typeface="Ti86pc" pitchFamily="49" charset="0"/>
              </a:rPr>
              <a:t>Guess?</a:t>
            </a:r>
            <a:r>
              <a:rPr lang="en-US" dirty="0"/>
              <a:t> for each point. (Press 		each time.)</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85444"/>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63127" y="3757132"/>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spid="_x0000_s83978" name="Equation" r:id="rId3" imgW="2438280" imgH="495000" progId="Equation.DSMT4">
                  <p:embed/>
                </p:oleObj>
              </mc:Choice>
              <mc:Fallback>
                <p:oleObj name="Equation" r:id="rId3" imgW="243828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spid="_x0000_s37919" name="Equation" r:id="rId3" imgW="1218960" imgH="291960" progId="Equation.DSMT4">
                  <p:embed/>
                </p:oleObj>
              </mc:Choice>
              <mc:Fallback>
                <p:oleObj name="Equation" r:id="rId3" imgW="12189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spid="_x0000_s37920" name="Equation" r:id="rId5" imgW="939600" imgH="279360" progId="Equation.DSMT4">
                  <p:embed/>
                </p:oleObj>
              </mc:Choice>
              <mc:Fallback>
                <p:oleObj name="Equation" r:id="rId5" imgW="939600" imgH="279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spid="_x0000_s37921" name="Equation" r:id="rId7" imgW="1231560" imgH="291960" progId="Equation.DSMT4">
                  <p:embed/>
                </p:oleObj>
              </mc:Choice>
              <mc:Fallback>
                <p:oleObj name="Equation" r:id="rId7" imgW="12315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spid="_x0000_s37922" name="Equation" r:id="rId9" imgW="736560" imgH="279360" progId="Equation.DSMT4">
                  <p:embed/>
                </p:oleObj>
              </mc:Choice>
              <mc:Fallback>
                <p:oleObj name="Equation" r:id="rId9" imgW="73656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spid="_x0000_s38943" name="Equation" r:id="rId4" imgW="2590560" imgH="2501640" progId="Equation.DSMT4">
                  <p:embed/>
                </p:oleObj>
              </mc:Choice>
              <mc:Fallback>
                <p:oleObj name="Equation" r:id="rId4" imgW="2590560" imgH="250164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spid="_x0000_s38944" name="Equation" r:id="rId6" imgW="2603160" imgH="2501640" progId="Equation.DSMT4">
                  <p:embed/>
                </p:oleObj>
              </mc:Choice>
              <mc:Fallback>
                <p:oleObj name="Equation" r:id="rId6" imgW="2603160" imgH="250164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spid="_x0000_s38945" name="Equation" r:id="rId8" imgW="2349360" imgH="2412720" progId="Equation.DSMT4">
                  <p:embed/>
                </p:oleObj>
              </mc:Choice>
              <mc:Fallback>
                <p:oleObj name="Equation" r:id="rId8" imgW="2349360" imgH="241272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spid="_x0000_s39953" name="Equation" r:id="rId3" imgW="2209680" imgH="380880" progId="Equation.DSMT4">
                  <p:embed/>
                </p:oleObj>
              </mc:Choice>
              <mc:Fallback>
                <p:oleObj name="Equation" r:id="rId3" imgW="22096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spid="_x0000_s39954" name="Equation" r:id="rId5" imgW="2450880" imgH="495000" progId="Equation.DSMT4">
                  <p:embed/>
                </p:oleObj>
              </mc:Choice>
              <mc:Fallback>
                <p:oleObj name="Equation" r:id="rId5" imgW="245088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spid="_x0000_s40991" name="Equation" r:id="rId3" imgW="2019240" imgH="380880" progId="Equation.DSMT4">
                  <p:embed/>
                </p:oleObj>
              </mc:Choice>
              <mc:Fallback>
                <p:oleObj name="Equation" r:id="rId3" imgW="201924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spid="_x0000_s40992" name="Equation" r:id="rId5" imgW="2019240" imgH="380880" progId="Equation.DSMT4">
                  <p:embed/>
                </p:oleObj>
              </mc:Choice>
              <mc:Fallback>
                <p:oleObj name="Equation" r:id="rId5" imgW="20192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spid="_x0000_s40993" name="Equation" r:id="rId7" imgW="2514600" imgH="380880" progId="Equation.DSMT4">
                  <p:embed/>
                </p:oleObj>
              </mc:Choice>
              <mc:Fallback>
                <p:oleObj name="Equation" r:id="rId7" imgW="25146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spid="_x0000_s40994" name="Equation" r:id="rId9" imgW="2552400" imgH="469800" progId="Equation.DSMT4">
                  <p:embed/>
                </p:oleObj>
              </mc:Choice>
              <mc:Fallback>
                <p:oleObj name="Equation" r:id="rId9" imgW="25524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1355</TotalTime>
  <Words>2014</Words>
  <Application>Microsoft Office PowerPoint</Application>
  <PresentationFormat>On-screen Show (4:3)</PresentationFormat>
  <Paragraphs>233</Paragraphs>
  <Slides>52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9" baseType="lpstr">
      <vt:lpstr>Arial</vt:lpstr>
      <vt:lpstr>Calibri</vt:lpstr>
      <vt:lpstr>Courier New</vt:lpstr>
      <vt:lpstr>Symbol</vt:lpstr>
      <vt:lpstr>Ti86pc</vt:lpstr>
      <vt:lpstr>Office Theme</vt:lpstr>
      <vt:lpstr>Equation</vt:lpstr>
      <vt:lpstr>Section 14.8</vt:lpstr>
      <vt:lpstr>Objectives</vt:lpstr>
      <vt:lpstr>To Solve a Polynomial Inequality Algebraically </vt:lpstr>
      <vt:lpstr>To Solve a Polynomial Inequality Algebraically </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To Solve a Rational Inequality </vt:lpstr>
      <vt:lpstr>To Solve a Rational Inequality </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To Solve a Polynomial Inequality Using a Graphing Calculator </vt:lpstr>
      <vt:lpstr>To Solve a Polynomial Inequality Using a Graphing Calculator </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290</cp:revision>
  <dcterms:created xsi:type="dcterms:W3CDTF">2013-04-26T14:43:13Z</dcterms:created>
  <dcterms:modified xsi:type="dcterms:W3CDTF">2018-08-17T20:33:01Z</dcterms:modified>
</cp:coreProperties>
</file>