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316" r:id="rId4"/>
    <p:sldId id="309" r:id="rId5"/>
    <p:sldId id="325" r:id="rId6"/>
    <p:sldId id="310" r:id="rId7"/>
    <p:sldId id="311" r:id="rId8"/>
    <p:sldId id="286" r:id="rId9"/>
    <p:sldId id="312" r:id="rId10"/>
    <p:sldId id="264" r:id="rId11"/>
    <p:sldId id="317" r:id="rId12"/>
    <p:sldId id="313" r:id="rId13"/>
    <p:sldId id="314" r:id="rId14"/>
    <p:sldId id="315" r:id="rId15"/>
    <p:sldId id="318" r:id="rId16"/>
    <p:sldId id="319" r:id="rId17"/>
    <p:sldId id="320" r:id="rId18"/>
    <p:sldId id="321" r:id="rId19"/>
    <p:sldId id="324" r:id="rId20"/>
    <p:sldId id="322" r:id="rId21"/>
    <p:sldId id="32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>
    <p:extLst/>
  </p:cmAuthor>
  <p:cmAuthor id="2" name="Nicholas Belloit" initials="NB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7E"/>
    <a:srgbClr val="0000FF"/>
    <a:srgbClr val="366092"/>
    <a:srgbClr val="FF0000"/>
    <a:srgbClr val="000000"/>
    <a:srgbClr val="C00000"/>
    <a:srgbClr val="FFFFCC"/>
    <a:srgbClr val="007D7D"/>
    <a:srgbClr val="007E7E"/>
    <a:srgbClr val="2A7B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28" autoAdjust="0"/>
    <p:restoredTop sz="94660"/>
  </p:normalViewPr>
  <p:slideViewPr>
    <p:cSldViewPr>
      <p:cViewPr varScale="1">
        <p:scale>
          <a:sx n="105" d="100"/>
          <a:sy n="105" d="100"/>
        </p:scale>
        <p:origin x="7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6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image" Target="../media/image28.png"/><Relationship Id="rId5" Type="http://schemas.openxmlformats.org/officeDocument/2006/relationships/oleObject" Target="../embeddings/oleObject20.bin"/><Relationship Id="rId15" Type="http://schemas.openxmlformats.org/officeDocument/2006/relationships/image" Target="../media/image27.wmf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Relationship Id="rId14" Type="http://schemas.openxmlformats.org/officeDocument/2006/relationships/oleObject" Target="../embeddings/oleObject2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3.wmf"/><Relationship Id="rId3" Type="http://schemas.openxmlformats.org/officeDocument/2006/relationships/oleObject" Target="../embeddings/oleObject25.bin"/><Relationship Id="rId7" Type="http://schemas.openxmlformats.org/officeDocument/2006/relationships/image" Target="../media/image34.png"/><Relationship Id="rId12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wmf"/><Relationship Id="rId11" Type="http://schemas.openxmlformats.org/officeDocument/2006/relationships/image" Target="../media/image32.wmf"/><Relationship Id="rId5" Type="http://schemas.openxmlformats.org/officeDocument/2006/relationships/oleObject" Target="../embeddings/oleObject26.bin"/><Relationship Id="rId10" Type="http://schemas.openxmlformats.org/officeDocument/2006/relationships/oleObject" Target="../embeddings/oleObject28.bin"/><Relationship Id="rId4" Type="http://schemas.openxmlformats.org/officeDocument/2006/relationships/image" Target="../media/image29.wmf"/><Relationship Id="rId9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42.wmf"/><Relationship Id="rId3" Type="http://schemas.openxmlformats.org/officeDocument/2006/relationships/oleObject" Target="../embeddings/oleObject30.bin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20" Type="http://schemas.openxmlformats.org/officeDocument/2006/relationships/image" Target="../media/image43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8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40.wmf"/><Relationship Id="rId22" Type="http://schemas.openxmlformats.org/officeDocument/2006/relationships/image" Target="../media/image4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2.bin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4.wmf"/><Relationship Id="rId9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7.bin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7.wmf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Integers</a:t>
            </a:r>
            <a:endParaRPr lang="en-US" b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Symbols of Inequality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buFont typeface="Courier New" pitchFamily="49" charset="0"/>
              <a:buNone/>
              <a:tabLst>
                <a:tab pos="342900" algn="l"/>
                <a:tab pos="749300" algn="l"/>
                <a:tab pos="71501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Definition </a:t>
            </a:r>
          </a:p>
          <a:p>
            <a:pPr marL="227013" lvl="1" indent="0">
              <a:buNone/>
              <a:tabLst>
                <a:tab pos="687388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&lt;	</a:t>
            </a:r>
            <a:r>
              <a:rPr lang="en-US" dirty="0">
                <a:solidFill>
                  <a:srgbClr val="000000"/>
                </a:solidFill>
              </a:rPr>
              <a:t>read “is less than”</a:t>
            </a:r>
          </a:p>
          <a:p>
            <a:pPr marL="227013" lvl="1" indent="0">
              <a:buNone/>
              <a:tabLst>
                <a:tab pos="687388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≤	read “is less than or equal to”</a:t>
            </a:r>
          </a:p>
          <a:p>
            <a:pPr marL="227013" lvl="1" indent="0">
              <a:buNone/>
              <a:tabLst>
                <a:tab pos="687388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&gt;	read “is greater than”</a:t>
            </a:r>
          </a:p>
          <a:p>
            <a:pPr marL="227013" lvl="1" indent="0">
              <a:buNone/>
              <a:tabLst>
                <a:tab pos="687388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≥	read “is greater than or equal to”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Inequality Symbols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4835828"/>
              </p:ext>
            </p:extLst>
          </p:nvPr>
        </p:nvGraphicFramePr>
        <p:xfrm>
          <a:off x="457200" y="1279525"/>
          <a:ext cx="82296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Table 2 –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The Inequality Symbols &lt; and &gt;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Using &lt; or 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Number 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7E"/>
                          </a:solidFill>
                        </a:rPr>
                        <a:t>    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 &lt; 5</a:t>
                      </a:r>
                    </a:p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</a:p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5 &gt;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 is less than 5, or</a:t>
                      </a:r>
                    </a:p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5 is greater than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–3 &lt; 0</a:t>
                      </a:r>
                    </a:p>
                    <a:p>
                      <a:pPr algn="l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0 &gt; –3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–3 is less than 0, or</a:t>
                      </a:r>
                    </a:p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 is greater than –3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–4 &lt; –2</a:t>
                      </a:r>
                    </a:p>
                    <a:p>
                      <a:pPr algn="l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–2 &gt; –4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–4 is less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than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–2, or</a:t>
                      </a:r>
                    </a:p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–2 is greater than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DCF2FD"/>
              </a:clrFrom>
              <a:clrTo>
                <a:srgbClr val="DCF2FD">
                  <a:alpha val="0"/>
                </a:srgbClr>
              </a:clrTo>
            </a:clrChange>
            <a:lum bright="-10000"/>
          </a:blip>
          <a:stretch>
            <a:fillRect/>
          </a:stretch>
        </p:blipFill>
        <p:spPr>
          <a:xfrm>
            <a:off x="4800600" y="2247563"/>
            <a:ext cx="3657600" cy="5718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DCF2FD"/>
              </a:clrFrom>
              <a:clrTo>
                <a:srgbClr val="DCF2FD">
                  <a:alpha val="0"/>
                </a:srgbClr>
              </a:clrTo>
            </a:clrChange>
            <a:lum bright="-10000"/>
          </a:blip>
          <a:stretch>
            <a:fillRect/>
          </a:stretch>
        </p:blipFill>
        <p:spPr>
          <a:xfrm>
            <a:off x="4876800" y="4343400"/>
            <a:ext cx="3657600" cy="5193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tretch>
            <a:fillRect/>
          </a:stretch>
        </p:blipFill>
        <p:spPr>
          <a:xfrm>
            <a:off x="4800600" y="3302897"/>
            <a:ext cx="3657600" cy="50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76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Verifying Inequalities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</p:spPr>
        <p:txBody>
          <a:bodyPr>
            <a:spAutoFit/>
          </a:bodyPr>
          <a:lstStyle/>
          <a:p>
            <a:r>
              <a:rPr lang="en-US" dirty="0"/>
              <a:t>Determine whether each statement is true or false. If a statement is false, explain how it can be changed so the statement will be true. (</a:t>
            </a:r>
            <a:r>
              <a:rPr lang="en-US" b="1" dirty="0"/>
              <a:t>Note: </a:t>
            </a:r>
            <a:r>
              <a:rPr lang="en-US" dirty="0"/>
              <a:t>There may be more than one acceptable change.) 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 ≤ 12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 ≤ 4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 &lt; 0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–7 ≥ 0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008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Verifying Inequalities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≤ 12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/>
              <a:t>4</a:t>
            </a:r>
            <a:r>
              <a:rPr lang="en-US" dirty="0">
                <a:solidFill>
                  <a:schemeClr val="tx1"/>
                </a:solidFill>
              </a:rPr>
              <a:t> is less than 12.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≤ 4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/>
              <a:t>4</a:t>
            </a:r>
            <a:r>
              <a:rPr lang="en-US" dirty="0">
                <a:solidFill>
                  <a:schemeClr val="tx1"/>
                </a:solidFill>
              </a:rPr>
              <a:t> is equal to 4.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&lt; 0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>
                <a:solidFill>
                  <a:schemeClr val="tx1"/>
                </a:solidFill>
              </a:rPr>
              <a:t>. Two ways we can rewrite the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inequality are </a:t>
            </a:r>
            <a:r>
              <a:rPr lang="en-US" dirty="0"/>
              <a:t>4 &gt; 0 or 0 &lt; 4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–7 ≥ 0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/>
              <a:t>. Two ways we can rewrite the inequality are –7 ≤ 0 or 0 ≥ –7. </a:t>
            </a:r>
          </a:p>
        </p:txBody>
      </p:sp>
    </p:spTree>
    <p:extLst>
      <p:ext uri="{BB962C8B-B14F-4D97-AF65-F5344CB8AC3E}">
        <p14:creationId xmlns:p14="http://schemas.microsoft.com/office/powerpoint/2010/main" val="261340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7493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 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absolute value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 number is its distance from 0 on a number line. The absolute value of a number is never negative.</a:t>
            </a:r>
          </a:p>
        </p:txBody>
      </p:sp>
      <p:pic>
        <p:nvPicPr>
          <p:cNvPr id="1187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57200" y="3467103"/>
            <a:ext cx="8229600" cy="1564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334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Finding Absolute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</p:spPr>
        <p:txBody>
          <a:bodyPr/>
          <a:lstStyle/>
          <a:p>
            <a:r>
              <a:rPr lang="en-US" dirty="0"/>
              <a:t>Find each absolute value.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       				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921238"/>
              </p:ext>
            </p:extLst>
          </p:nvPr>
        </p:nvGraphicFramePr>
        <p:xfrm>
          <a:off x="985520" y="1849120"/>
          <a:ext cx="304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59" name="Equation" r:id="rId3" imgW="304560" imgH="482400" progId="Equation.DSMT4">
                  <p:embed/>
                </p:oleObj>
              </mc:Choice>
              <mc:Fallback>
                <p:oleObj name="Equation" r:id="rId3" imgW="304560" imgH="482400" progId="Equation.DSMT4">
                  <p:embed/>
                  <p:pic>
                    <p:nvPicPr>
                      <p:cNvPr id="0" name="Picture 4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520" y="1849120"/>
                        <a:ext cx="304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037435"/>
              </p:ext>
            </p:extLst>
          </p:nvPr>
        </p:nvGraphicFramePr>
        <p:xfrm>
          <a:off x="985520" y="2336800"/>
          <a:ext cx="52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0" name="Equation" r:id="rId5" imgW="520560" imgH="482400" progId="Equation.DSMT4">
                  <p:embed/>
                </p:oleObj>
              </mc:Choice>
              <mc:Fallback>
                <p:oleObj name="Equation" r:id="rId5" imgW="520560" imgH="482400" progId="Equation.DSMT4">
                  <p:embed/>
                  <p:pic>
                    <p:nvPicPr>
                      <p:cNvPr id="0" name="Picture 4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520" y="2336800"/>
                        <a:ext cx="52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471858"/>
              </p:ext>
            </p:extLst>
          </p:nvPr>
        </p:nvGraphicFramePr>
        <p:xfrm>
          <a:off x="1468120" y="3489643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1" name="Equation" r:id="rId7" imgW="457200" imgH="279360" progId="Equation.DSMT4">
                  <p:embed/>
                </p:oleObj>
              </mc:Choice>
              <mc:Fallback>
                <p:oleObj name="Equation" r:id="rId7" imgW="457200" imgH="279360" progId="Equation.DSMT4">
                  <p:embed/>
                  <p:pic>
                    <p:nvPicPr>
                      <p:cNvPr id="0" name="Picture 4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120" y="3489643"/>
                        <a:ext cx="457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911744"/>
              </p:ext>
            </p:extLst>
          </p:nvPr>
        </p:nvGraphicFramePr>
        <p:xfrm>
          <a:off x="1651000" y="397256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2" name="Equation" r:id="rId9" imgW="457200" imgH="279360" progId="Equation.DSMT4">
                  <p:embed/>
                </p:oleObj>
              </mc:Choice>
              <mc:Fallback>
                <p:oleObj name="Equation" r:id="rId9" imgW="457200" imgH="279360" progId="Equation.DSMT4">
                  <p:embed/>
                  <p:pic>
                    <p:nvPicPr>
                      <p:cNvPr id="0" name="Picture 4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3972560"/>
                        <a:ext cx="457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tretch>
            <a:fillRect/>
          </a:stretch>
        </p:blipFill>
        <p:spPr>
          <a:xfrm>
            <a:off x="868680" y="4572236"/>
            <a:ext cx="7406640" cy="990364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115516"/>
              </p:ext>
            </p:extLst>
          </p:nvPr>
        </p:nvGraphicFramePr>
        <p:xfrm>
          <a:off x="1087120" y="3383280"/>
          <a:ext cx="304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3" name="Equation" r:id="rId12" imgW="304560" imgH="482400" progId="Equation.DSMT4">
                  <p:embed/>
                </p:oleObj>
              </mc:Choice>
              <mc:Fallback>
                <p:oleObj name="Equation" r:id="rId12" imgW="304560" imgH="482400" progId="Equation.DSMT4">
                  <p:embed/>
                  <p:pic>
                    <p:nvPicPr>
                      <p:cNvPr id="0" name="Picture 4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120" y="3383280"/>
                        <a:ext cx="304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336452"/>
              </p:ext>
            </p:extLst>
          </p:nvPr>
        </p:nvGraphicFramePr>
        <p:xfrm>
          <a:off x="1066800" y="3886200"/>
          <a:ext cx="52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64" name="Equation" r:id="rId14" imgW="520560" imgH="482400" progId="Equation.DSMT4">
                  <p:embed/>
                </p:oleObj>
              </mc:Choice>
              <mc:Fallback>
                <p:oleObj name="Equation" r:id="rId14" imgW="520560" imgH="482400" progId="Equation.DSMT4">
                  <p:embed/>
                  <p:pic>
                    <p:nvPicPr>
                      <p:cNvPr id="0" name="Picture 4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52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109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Finding Absolute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6340"/>
          </a:xfrm>
        </p:spPr>
        <p:txBody>
          <a:bodyPr/>
          <a:lstStyle/>
          <a:p>
            <a:r>
              <a:rPr lang="en-US" dirty="0"/>
              <a:t>Find the absolute value: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rgbClr val="0000FF"/>
                </a:solidFill>
              </a:rPr>
              <a:t>	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775670"/>
              </p:ext>
            </p:extLst>
          </p:nvPr>
        </p:nvGraphicFramePr>
        <p:xfrm>
          <a:off x="4114800" y="1346200"/>
          <a:ext cx="31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18" name="Equation" r:id="rId3" imgW="317160" imgH="482400" progId="Equation.DSMT4">
                  <p:embed/>
                </p:oleObj>
              </mc:Choice>
              <mc:Fallback>
                <p:oleObj name="Equation" r:id="rId3" imgW="317160" imgH="482400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346200"/>
                        <a:ext cx="31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451765"/>
              </p:ext>
            </p:extLst>
          </p:nvPr>
        </p:nvGraphicFramePr>
        <p:xfrm>
          <a:off x="2819400" y="2413000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19" name="Equation" r:id="rId5" imgW="495000" imgH="291960" progId="Equation.DSMT4">
                  <p:embed/>
                </p:oleObj>
              </mc:Choice>
              <mc:Fallback>
                <p:oleObj name="Equation" r:id="rId5" imgW="495000" imgH="291960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413000"/>
                        <a:ext cx="49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tretch>
            <a:fillRect/>
          </a:stretch>
        </p:blipFill>
        <p:spPr>
          <a:xfrm>
            <a:off x="960120" y="3048000"/>
            <a:ext cx="7223760" cy="891573"/>
          </a:xfrm>
          <a:prstGeom prst="rect">
            <a:avLst/>
          </a:prstGeo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855744"/>
              </p:ext>
            </p:extLst>
          </p:nvPr>
        </p:nvGraphicFramePr>
        <p:xfrm>
          <a:off x="831850" y="2336800"/>
          <a:ext cx="31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20" name="Equation" r:id="rId8" imgW="317160" imgH="482400" progId="Equation.DSMT4">
                  <p:embed/>
                </p:oleObj>
              </mc:Choice>
              <mc:Fallback>
                <p:oleObj name="Equation" r:id="rId8" imgW="317160" imgH="482400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50" y="2336800"/>
                        <a:ext cx="31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309184"/>
              </p:ext>
            </p:extLst>
          </p:nvPr>
        </p:nvGraphicFramePr>
        <p:xfrm>
          <a:off x="1219200" y="24130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21" name="Equation" r:id="rId10" imgW="698400" imgH="291960" progId="Equation.DSMT4">
                  <p:embed/>
                </p:oleObj>
              </mc:Choice>
              <mc:Fallback>
                <p:oleObj name="Equation" r:id="rId10" imgW="698400" imgH="291960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413000"/>
                        <a:ext cx="69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801" name="Object 233"/>
          <p:cNvGraphicFramePr>
            <a:graphicFrameLocks noChangeAspect="1"/>
          </p:cNvGraphicFramePr>
          <p:nvPr/>
        </p:nvGraphicFramePr>
        <p:xfrm>
          <a:off x="2014756" y="2413233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22" name="Equation" r:id="rId12" imgW="685800" imgH="291960" progId="Equation.DSMT4">
                  <p:embed/>
                </p:oleObj>
              </mc:Choice>
              <mc:Fallback>
                <p:oleObj name="Equation" r:id="rId12" imgW="685800" imgH="291960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756" y="2413233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749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Expressions Containing Absolute Value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/>
              <a:t>Simplify.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       				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89977"/>
              </p:ext>
            </p:extLst>
          </p:nvPr>
        </p:nvGraphicFramePr>
        <p:xfrm>
          <a:off x="1041400" y="1859280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16" name="Equation" r:id="rId3" imgW="1091880" imgH="482400" progId="Equation.DSMT4">
                  <p:embed/>
                </p:oleObj>
              </mc:Choice>
              <mc:Fallback>
                <p:oleObj name="Equation" r:id="rId3" imgW="1091880" imgH="482400" progId="Equation.DSMT4">
                  <p:embed/>
                  <p:pic>
                    <p:nvPicPr>
                      <p:cNvPr id="0" name="Picture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59280"/>
                        <a:ext cx="109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026804"/>
              </p:ext>
            </p:extLst>
          </p:nvPr>
        </p:nvGraphicFramePr>
        <p:xfrm>
          <a:off x="971550" y="2343150"/>
          <a:ext cx="546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17" name="Equation" r:id="rId5" imgW="545760" imgH="482400" progId="Equation.DSMT4">
                  <p:embed/>
                </p:oleObj>
              </mc:Choice>
              <mc:Fallback>
                <p:oleObj name="Equation" r:id="rId5" imgW="545760" imgH="482400" progId="Equation.DSMT4">
                  <p:embed/>
                  <p:pic>
                    <p:nvPicPr>
                      <p:cNvPr id="0" name="Picture 5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343150"/>
                        <a:ext cx="546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373848"/>
              </p:ext>
            </p:extLst>
          </p:nvPr>
        </p:nvGraphicFramePr>
        <p:xfrm>
          <a:off x="1041400" y="2870200"/>
          <a:ext cx="736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18" name="Equation" r:id="rId7" imgW="736560" imgH="482400" progId="Equation.DSMT4">
                  <p:embed/>
                </p:oleObj>
              </mc:Choice>
              <mc:Fallback>
                <p:oleObj name="Equation" r:id="rId7" imgW="736560" imgH="482400" progId="Equation.DSMT4">
                  <p:embed/>
                  <p:pic>
                    <p:nvPicPr>
                      <p:cNvPr id="0" name="Picture 5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870200"/>
                        <a:ext cx="736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710831"/>
              </p:ext>
            </p:extLst>
          </p:nvPr>
        </p:nvGraphicFramePr>
        <p:xfrm>
          <a:off x="2216150" y="40005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19" name="Equation" r:id="rId9" imgW="647640" imgH="291960" progId="Equation.DSMT4">
                  <p:embed/>
                </p:oleObj>
              </mc:Choice>
              <mc:Fallback>
                <p:oleObj name="Equation" r:id="rId9" imgW="647640" imgH="291960" progId="Equation.DSMT4">
                  <p:embed/>
                  <p:pic>
                    <p:nvPicPr>
                      <p:cNvPr id="0" name="Picture 5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4000500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870267"/>
              </p:ext>
            </p:extLst>
          </p:nvPr>
        </p:nvGraphicFramePr>
        <p:xfrm>
          <a:off x="1676400" y="44831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20" name="Equation" r:id="rId11" imgW="698400" imgH="291960" progId="Equation.DSMT4">
                  <p:embed/>
                </p:oleObj>
              </mc:Choice>
              <mc:Fallback>
                <p:oleObj name="Equation" r:id="rId11" imgW="698400" imgH="291960" progId="Equation.DSMT4">
                  <p:embed/>
                  <p:pic>
                    <p:nvPicPr>
                      <p:cNvPr id="0" name="Picture 5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83100"/>
                        <a:ext cx="69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280355"/>
              </p:ext>
            </p:extLst>
          </p:nvPr>
        </p:nvGraphicFramePr>
        <p:xfrm>
          <a:off x="2895600" y="50165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21" name="Equation" r:id="rId13" imgW="685800" imgH="291960" progId="Equation.DSMT4">
                  <p:embed/>
                </p:oleObj>
              </mc:Choice>
              <mc:Fallback>
                <p:oleObj name="Equation" r:id="rId13" imgW="685800" imgH="291960" progId="Equation.DSMT4">
                  <p:embed/>
                  <p:pic>
                    <p:nvPicPr>
                      <p:cNvPr id="0" name="Picture 5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016500"/>
                        <a:ext cx="68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172765"/>
              </p:ext>
            </p:extLst>
          </p:nvPr>
        </p:nvGraphicFramePr>
        <p:xfrm>
          <a:off x="1066800" y="3937000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22" name="Equation" r:id="rId15" imgW="1091880" imgH="482400" progId="Equation.DSMT4">
                  <p:embed/>
                </p:oleObj>
              </mc:Choice>
              <mc:Fallback>
                <p:oleObj name="Equation" r:id="rId15" imgW="1091880" imgH="482400" progId="Equation.DSMT4">
                  <p:embed/>
                  <p:pic>
                    <p:nvPicPr>
                      <p:cNvPr id="0" name="Picture 5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37000"/>
                        <a:ext cx="109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239633"/>
              </p:ext>
            </p:extLst>
          </p:nvPr>
        </p:nvGraphicFramePr>
        <p:xfrm>
          <a:off x="1066800" y="4394200"/>
          <a:ext cx="546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23" name="Equation" r:id="rId17" imgW="545760" imgH="482400" progId="Equation.DSMT4">
                  <p:embed/>
                </p:oleObj>
              </mc:Choice>
              <mc:Fallback>
                <p:oleObj name="Equation" r:id="rId17" imgW="545760" imgH="482400" progId="Equation.DSMT4">
                  <p:embed/>
                  <p:pic>
                    <p:nvPicPr>
                      <p:cNvPr id="0" name="Picture 5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394200"/>
                        <a:ext cx="546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089270"/>
              </p:ext>
            </p:extLst>
          </p:nvPr>
        </p:nvGraphicFramePr>
        <p:xfrm>
          <a:off x="1061720" y="4927600"/>
          <a:ext cx="736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24" name="Equation" r:id="rId19" imgW="736560" imgH="482400" progId="Equation.DSMT4">
                  <p:embed/>
                </p:oleObj>
              </mc:Choice>
              <mc:Fallback>
                <p:oleObj name="Equation" r:id="rId19" imgW="736560" imgH="482400" progId="Equation.DSMT4">
                  <p:embed/>
                  <p:pic>
                    <p:nvPicPr>
                      <p:cNvPr id="0" name="Picture 5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720" y="4927600"/>
                        <a:ext cx="736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344078"/>
              </p:ext>
            </p:extLst>
          </p:nvPr>
        </p:nvGraphicFramePr>
        <p:xfrm>
          <a:off x="1866900" y="4933950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25" name="Equation" r:id="rId21" imgW="952200" imgH="469800" progId="Equation.DSMT4">
                  <p:embed/>
                </p:oleObj>
              </mc:Choice>
              <mc:Fallback>
                <p:oleObj name="Equation" r:id="rId21" imgW="952200" imgH="469800" progId="Equation.DSMT4">
                  <p:embed/>
                  <p:pic>
                    <p:nvPicPr>
                      <p:cNvPr id="0" name="Picture 5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4933950"/>
                        <a:ext cx="952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081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Verifying Absolute Value Inequalities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</p:spPr>
        <p:txBody>
          <a:bodyPr>
            <a:spAutoFit/>
          </a:bodyPr>
          <a:lstStyle/>
          <a:p>
            <a:r>
              <a:rPr lang="en-US" dirty="0"/>
              <a:t>Determine whether each statement is true or false. Rewrite any false  statement so that it is true. (There may be more than one correct new statement.)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>
                <a:solidFill>
                  <a:schemeClr val="tx1"/>
                </a:solidFill>
              </a:rPr>
              <a:t>, since </a:t>
            </a:r>
            <a:r>
              <a:rPr lang="en-US" dirty="0">
                <a:solidFill>
                  <a:srgbClr val="00007E"/>
                </a:solidFill>
              </a:rPr>
              <a:t>|–12| = 12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rgbClr val="00007E"/>
                </a:solidFill>
              </a:rPr>
              <a:t>12 ≥ 12</a:t>
            </a:r>
            <a:r>
              <a:rPr lang="en-US" dirty="0">
                <a:solidFill>
                  <a:schemeClr val="tx1"/>
                </a:solidFill>
              </a:rPr>
              <a:t>. (Remember that the symbol ≥ is read “greater than or equal to” so that “equal to” is valid with this symbol.)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226664"/>
              </p:ext>
            </p:extLst>
          </p:nvPr>
        </p:nvGraphicFramePr>
        <p:xfrm>
          <a:off x="914400" y="2707640"/>
          <a:ext cx="134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48" name="Equation" r:id="rId3" imgW="1346040" imgH="482400" progId="Equation.DSMT4">
                  <p:embed/>
                </p:oleObj>
              </mc:Choice>
              <mc:Fallback>
                <p:oleObj name="Equation" r:id="rId3" imgW="1346040" imgH="4824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07640"/>
                        <a:ext cx="1346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561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Verifying Absolute Value Inequalities</a:t>
            </a:r>
            <a:r>
              <a:rPr lang="en-US" b="1" dirty="0"/>
              <a:t> </a:t>
            </a:r>
            <a:r>
              <a:rPr lang="en-US" dirty="0" smtClean="0"/>
              <a:t>(cont</a:t>
            </a:r>
            <a:r>
              <a:rPr lang="en-US" dirty="0"/>
              <a:t>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>
                <a:solidFill>
                  <a:schemeClr val="tx1"/>
                </a:solidFill>
              </a:rPr>
              <a:t>, since </a:t>
            </a:r>
            <a:r>
              <a:rPr lang="en-US" dirty="0">
                <a:solidFill>
                  <a:srgbClr val="00007E"/>
                </a:solidFill>
              </a:rPr>
              <a:t>|–20| = 20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00007E"/>
                </a:solidFill>
              </a:rPr>
              <a:t>|–21| = 21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7E"/>
                </a:solidFill>
              </a:rPr>
              <a:t>20 &lt; 21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000477"/>
              </p:ext>
            </p:extLst>
          </p:nvPr>
        </p:nvGraphicFramePr>
        <p:xfrm>
          <a:off x="924560" y="1346200"/>
          <a:ext cx="1676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3" name="Equation" r:id="rId3" imgW="1676160" imgH="482400" progId="Equation.DSMT4">
                  <p:embed/>
                </p:oleObj>
              </mc:Choice>
              <mc:Fallback>
                <p:oleObj name="Equation" r:id="rId3" imgW="1676160" imgH="4824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560" y="1346200"/>
                        <a:ext cx="1676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577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Understand integers and graph them on a number line.</a:t>
            </a:r>
            <a:endParaRPr lang="en-US" i="0" dirty="0">
              <a:solidFill>
                <a:schemeClr val="tx1"/>
              </a:solidFill>
            </a:endParaRPr>
          </a:p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Recognize the inequality symbols and use them to compare integers.</a:t>
            </a:r>
          </a:p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Find the absolute value of an integer.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Solving Absolute Value Equations</a:t>
            </a:r>
            <a:r>
              <a:rPr lang="en-US" b="1" dirty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|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| = 7</a:t>
            </a:r>
            <a:r>
              <a:rPr lang="en-US" dirty="0"/>
              <a:t>, what are the possible values for </a:t>
            </a:r>
            <a:r>
              <a:rPr lang="en-US" i="1" dirty="0"/>
              <a:t>x</a:t>
            </a:r>
            <a:r>
              <a:rPr lang="en-US" dirty="0"/>
              <a:t>?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Since </a:t>
            </a:r>
            <a:r>
              <a:rPr lang="en-US" dirty="0">
                <a:solidFill>
                  <a:srgbClr val="0000FF"/>
                </a:solidFill>
              </a:rPr>
              <a:t>|–7|=7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dirty="0">
                <a:solidFill>
                  <a:srgbClr val="0000FF"/>
                </a:solidFill>
              </a:rPr>
              <a:t>|7|= 7</a:t>
            </a:r>
            <a:r>
              <a:rPr lang="en-US" dirty="0">
                <a:solidFill>
                  <a:schemeClr val="tx1"/>
                </a:solidFill>
              </a:rPr>
              <a:t>, then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–7</a:t>
            </a:r>
            <a:r>
              <a:rPr lang="en-US" dirty="0">
                <a:solidFill>
                  <a:schemeClr val="tx1"/>
                </a:solidFill>
              </a:rPr>
              <a:t> or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7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40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Solving Absolute Value Equations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</p:spPr>
        <p:txBody>
          <a:bodyPr>
            <a:spAutoFit/>
          </a:bodyPr>
          <a:lstStyle/>
          <a:p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|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| = –2</a:t>
            </a:r>
            <a:r>
              <a:rPr lang="en-US" dirty="0"/>
              <a:t>, what are the possible values for </a:t>
            </a:r>
            <a:r>
              <a:rPr lang="en-US" i="1" dirty="0"/>
              <a:t>a</a:t>
            </a:r>
            <a:r>
              <a:rPr lang="en-US" dirty="0"/>
              <a:t>?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There are no negative values of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for which </a:t>
            </a:r>
            <a:r>
              <a:rPr lang="en-US" dirty="0">
                <a:solidFill>
                  <a:srgbClr val="0000FF"/>
                </a:solidFill>
              </a:rPr>
              <a:t>|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|= –2</a:t>
            </a:r>
            <a:r>
              <a:rPr lang="en-US" dirty="0">
                <a:solidFill>
                  <a:schemeClr val="tx1"/>
                </a:solidFill>
              </a:rPr>
              <a:t>. The absolute value can never be negative. There is </a:t>
            </a:r>
            <a:r>
              <a:rPr lang="en-US" b="1" dirty="0">
                <a:solidFill>
                  <a:srgbClr val="FF0000"/>
                </a:solidFill>
              </a:rPr>
              <a:t>no solution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53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Integers and the Number Line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18618"/>
              </p:ext>
            </p:extLst>
          </p:nvPr>
        </p:nvGraphicFramePr>
        <p:xfrm>
          <a:off x="457200" y="1355725"/>
          <a:ext cx="8348302" cy="2378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07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86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Table 1 –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Examples of Positive and Negative Numbers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Negative</a:t>
                      </a:r>
                      <a:endParaRPr lang="en-US" sz="16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Zero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Positive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Temperatures are recorded as: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below zero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zero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above zero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stock market will show: 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loss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no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change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a gain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Altitude can be measured as: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below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sea level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sea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above sea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Businesses will report: 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losses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no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gain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profits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43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7493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 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set of </a:t>
            </a:r>
            <a:r>
              <a:rPr lang="en-US" b="1" dirty="0">
                <a:solidFill>
                  <a:srgbClr val="C00000"/>
                </a:solidFill>
              </a:rPr>
              <a:t>integers</a:t>
            </a:r>
            <a:r>
              <a:rPr lang="en-US" dirty="0">
                <a:solidFill>
                  <a:srgbClr val="000000"/>
                </a:solidFill>
              </a:rPr>
              <a:t> is the set of whole numbers and their opposites.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           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665174"/>
              </p:ext>
            </p:extLst>
          </p:nvPr>
        </p:nvGraphicFramePr>
        <p:xfrm>
          <a:off x="1670050" y="2673350"/>
          <a:ext cx="579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94" name="Equation" r:id="rId3" imgW="5790960" imgH="469800" progId="Equation.DSMT4">
                  <p:embed/>
                </p:oleObj>
              </mc:Choice>
              <mc:Fallback>
                <p:oleObj name="Equation" r:id="rId3" imgW="5790960" imgH="4698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2673350"/>
                        <a:ext cx="5791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686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Opposites of Integers</a:t>
            </a:r>
          </a:p>
        </p:txBody>
      </p:sp>
      <p:pic>
        <p:nvPicPr>
          <p:cNvPr id="129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" y="1895475"/>
            <a:ext cx="8595360" cy="1317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Opposites of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7493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 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Note the following facts about signed integers.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opposite of a positive integer is a negative integer. For example,</a:t>
            </a:r>
          </a:p>
          <a:p>
            <a:pPr>
              <a:tabLst>
                <a:tab pos="71501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algn="ctr">
              <a:tabLst>
                <a:tab pos="715010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2390141" y="3291205"/>
            <a:ext cx="1299209" cy="381635"/>
            <a:chOff x="2723516" y="3535045"/>
            <a:chExt cx="1299209" cy="381635"/>
          </a:xfrm>
        </p:grpSpPr>
        <p:grpSp>
          <p:nvGrpSpPr>
            <p:cNvPr id="47" name="Group 46"/>
            <p:cNvGrpSpPr/>
            <p:nvPr/>
          </p:nvGrpSpPr>
          <p:grpSpPr>
            <a:xfrm>
              <a:off x="2723516" y="3642009"/>
              <a:ext cx="238760" cy="274671"/>
              <a:chOff x="2723516" y="3642009"/>
              <a:chExt cx="238760" cy="274671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>
                <a:off x="2733040" y="3642009"/>
                <a:ext cx="0" cy="274671"/>
              </a:xfrm>
              <a:prstGeom prst="straightConnector1">
                <a:avLst/>
              </a:prstGeom>
              <a:ln w="19050">
                <a:solidFill>
                  <a:srgbClr val="007D7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V="1">
                <a:off x="2723516" y="3642009"/>
                <a:ext cx="238760" cy="668"/>
              </a:xfrm>
              <a:prstGeom prst="line">
                <a:avLst/>
              </a:prstGeom>
              <a:ln w="19050">
                <a:solidFill>
                  <a:srgbClr val="007D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3885932"/>
                </p:ext>
              </p:extLst>
            </p:nvPr>
          </p:nvGraphicFramePr>
          <p:xfrm>
            <a:off x="3044825" y="3535045"/>
            <a:ext cx="9779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438" name="Equation" r:id="rId3" imgW="977760" imgH="266400" progId="Equation.DSMT4">
                    <p:embed/>
                  </p:oleObj>
                </mc:Choice>
                <mc:Fallback>
                  <p:oleObj name="Equation" r:id="rId3" imgW="977760" imgH="266400" progId="Equation.DSMT4">
                    <p:embed/>
                    <p:pic>
                      <p:nvPicPr>
                        <p:cNvPr id="0" name="Picture 9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4825" y="3535045"/>
                          <a:ext cx="977900" cy="266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6" name="Group 45"/>
          <p:cNvGrpSpPr/>
          <p:nvPr/>
        </p:nvGrpSpPr>
        <p:grpSpPr>
          <a:xfrm>
            <a:off x="5262881" y="3260725"/>
            <a:ext cx="1299209" cy="381635"/>
            <a:chOff x="5015231" y="3535045"/>
            <a:chExt cx="1299209" cy="381635"/>
          </a:xfrm>
        </p:grpSpPr>
        <p:grpSp>
          <p:nvGrpSpPr>
            <p:cNvPr id="45" name="Group 44"/>
            <p:cNvGrpSpPr/>
            <p:nvPr/>
          </p:nvGrpSpPr>
          <p:grpSpPr>
            <a:xfrm>
              <a:off x="5015231" y="3642009"/>
              <a:ext cx="238760" cy="274671"/>
              <a:chOff x="5015231" y="3642009"/>
              <a:chExt cx="238760" cy="274671"/>
            </a:xfrm>
          </p:grpSpPr>
          <p:cxnSp>
            <p:nvCxnSpPr>
              <p:cNvPr id="38" name="Straight Arrow Connector 37"/>
              <p:cNvCxnSpPr/>
              <p:nvPr/>
            </p:nvCxnSpPr>
            <p:spPr>
              <a:xfrm>
                <a:off x="5024755" y="3642009"/>
                <a:ext cx="0" cy="274671"/>
              </a:xfrm>
              <a:prstGeom prst="straightConnector1">
                <a:avLst/>
              </a:prstGeom>
              <a:ln w="19050">
                <a:solidFill>
                  <a:srgbClr val="007D7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5015231" y="3642009"/>
                <a:ext cx="238760" cy="668"/>
              </a:xfrm>
              <a:prstGeom prst="line">
                <a:avLst/>
              </a:prstGeom>
              <a:ln w="19050">
                <a:solidFill>
                  <a:srgbClr val="007D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40" name="Object 3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91100271"/>
                </p:ext>
              </p:extLst>
            </p:nvPr>
          </p:nvGraphicFramePr>
          <p:xfrm>
            <a:off x="5336540" y="3535045"/>
            <a:ext cx="9779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439" name="Equation" r:id="rId5" imgW="977760" imgH="266400" progId="Equation.DSMT4">
                    <p:embed/>
                  </p:oleObj>
                </mc:Choice>
                <mc:Fallback>
                  <p:oleObj name="Equation" r:id="rId5" imgW="977760" imgH="266400" progId="Equation.DSMT4">
                    <p:embed/>
                    <p:pic>
                      <p:nvPicPr>
                        <p:cNvPr id="0" name="Picture 9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6540" y="3535045"/>
                          <a:ext cx="977900" cy="266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588292"/>
              </p:ext>
            </p:extLst>
          </p:nvPr>
        </p:nvGraphicFramePr>
        <p:xfrm>
          <a:off x="2286000" y="3559810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40" name="Equation" r:id="rId6" imgW="1612800" imgH="482400" progId="Equation.DSMT4">
                  <p:embed/>
                </p:oleObj>
              </mc:Choice>
              <mc:Fallback>
                <p:oleObj name="Equation" r:id="rId6" imgW="1612800" imgH="482400" progId="Equation.DSMT4">
                  <p:embed/>
                  <p:pic>
                    <p:nvPicPr>
                      <p:cNvPr id="0" name="Picture 9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59810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71239"/>
              </p:ext>
            </p:extLst>
          </p:nvPr>
        </p:nvGraphicFramePr>
        <p:xfrm>
          <a:off x="5168900" y="3552825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41" name="Equation" r:id="rId8" imgW="1688760" imgH="482400" progId="Equation.DSMT4">
                  <p:embed/>
                </p:oleObj>
              </mc:Choice>
              <mc:Fallback>
                <p:oleObj name="Equation" r:id="rId8" imgW="1688760" imgH="482400" progId="Equation.DSMT4">
                  <p:embed/>
                  <p:pic>
                    <p:nvPicPr>
                      <p:cNvPr id="0" name="Picture 9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3552825"/>
                        <a:ext cx="1689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440195"/>
              </p:ext>
            </p:extLst>
          </p:nvPr>
        </p:nvGraphicFramePr>
        <p:xfrm>
          <a:off x="4292600" y="362204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42" name="Equation" r:id="rId10" imgW="558720" imgH="304560" progId="Equation.DSMT4">
                  <p:embed/>
                </p:oleObj>
              </mc:Choice>
              <mc:Fallback>
                <p:oleObj name="Equation" r:id="rId10" imgW="558720" imgH="304560" progId="Equation.DSMT4">
                  <p:embed/>
                  <p:pic>
                    <p:nvPicPr>
                      <p:cNvPr id="0" name="Picture 9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3622040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678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Opposites of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The opposite of a negative integer is a positive integer. For example,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The opposite of 0 is 0. (That is, </a:t>
            </a:r>
            <a:r>
              <a:rPr lang="en-US" dirty="0">
                <a:solidFill>
                  <a:srgbClr val="0000FF"/>
                </a:solidFill>
              </a:rPr>
              <a:t>–0 = 0</a:t>
            </a:r>
            <a:r>
              <a:rPr lang="en-US" dirty="0">
                <a:solidFill>
                  <a:srgbClr val="000000"/>
                </a:solidFill>
              </a:rPr>
              <a:t>.)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385061" y="2336165"/>
            <a:ext cx="1299209" cy="381635"/>
            <a:chOff x="2642236" y="2549525"/>
            <a:chExt cx="1299209" cy="381635"/>
          </a:xfrm>
        </p:grpSpPr>
        <p:grpSp>
          <p:nvGrpSpPr>
            <p:cNvPr id="18" name="Group 17"/>
            <p:cNvGrpSpPr/>
            <p:nvPr/>
          </p:nvGrpSpPr>
          <p:grpSpPr>
            <a:xfrm>
              <a:off x="2642236" y="2656489"/>
              <a:ext cx="238760" cy="274671"/>
              <a:chOff x="2642236" y="2656489"/>
              <a:chExt cx="238760" cy="274671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2651760" y="2656489"/>
                <a:ext cx="0" cy="274671"/>
              </a:xfrm>
              <a:prstGeom prst="straightConnector1">
                <a:avLst/>
              </a:prstGeom>
              <a:ln w="19050">
                <a:solidFill>
                  <a:srgbClr val="007D7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V="1">
                <a:off x="2642236" y="2656489"/>
                <a:ext cx="238760" cy="668"/>
              </a:xfrm>
              <a:prstGeom prst="line">
                <a:avLst/>
              </a:prstGeom>
              <a:ln w="19050">
                <a:solidFill>
                  <a:srgbClr val="007D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86219346"/>
                </p:ext>
              </p:extLst>
            </p:nvPr>
          </p:nvGraphicFramePr>
          <p:xfrm>
            <a:off x="2963545" y="2549525"/>
            <a:ext cx="9779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443" name="Equation" r:id="rId3" imgW="977760" imgH="266400" progId="Equation.DSMT4">
                    <p:embed/>
                  </p:oleObj>
                </mc:Choice>
                <mc:Fallback>
                  <p:oleObj name="Equation" r:id="rId3" imgW="977760" imgH="266400" progId="Equation.DSMT4">
                    <p:embed/>
                    <p:pic>
                      <p:nvPicPr>
                        <p:cNvPr id="0" name="Picture 9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63545" y="2549525"/>
                          <a:ext cx="977900" cy="266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" name="Group 20"/>
          <p:cNvGrpSpPr/>
          <p:nvPr/>
        </p:nvGrpSpPr>
        <p:grpSpPr>
          <a:xfrm>
            <a:off x="5354321" y="2336165"/>
            <a:ext cx="1299209" cy="381635"/>
            <a:chOff x="5005071" y="2549525"/>
            <a:chExt cx="1299209" cy="381635"/>
          </a:xfrm>
        </p:grpSpPr>
        <p:grpSp>
          <p:nvGrpSpPr>
            <p:cNvPr id="20" name="Group 19"/>
            <p:cNvGrpSpPr/>
            <p:nvPr/>
          </p:nvGrpSpPr>
          <p:grpSpPr>
            <a:xfrm>
              <a:off x="5005071" y="2656489"/>
              <a:ext cx="238760" cy="274671"/>
              <a:chOff x="5005071" y="2656489"/>
              <a:chExt cx="238760" cy="274671"/>
            </a:xfrm>
          </p:grpSpPr>
          <p:cxnSp>
            <p:nvCxnSpPr>
              <p:cNvPr id="11" name="Straight Arrow Connector 10"/>
              <p:cNvCxnSpPr/>
              <p:nvPr/>
            </p:nvCxnSpPr>
            <p:spPr>
              <a:xfrm>
                <a:off x="5014595" y="2656489"/>
                <a:ext cx="0" cy="274671"/>
              </a:xfrm>
              <a:prstGeom prst="straightConnector1">
                <a:avLst/>
              </a:prstGeom>
              <a:ln w="19050">
                <a:solidFill>
                  <a:srgbClr val="007D7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V="1">
                <a:off x="5005071" y="2656489"/>
                <a:ext cx="238760" cy="668"/>
              </a:xfrm>
              <a:prstGeom prst="line">
                <a:avLst/>
              </a:prstGeom>
              <a:ln w="19050">
                <a:solidFill>
                  <a:srgbClr val="007D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90844682"/>
                </p:ext>
              </p:extLst>
            </p:nvPr>
          </p:nvGraphicFramePr>
          <p:xfrm>
            <a:off x="5326380" y="2549525"/>
            <a:ext cx="9779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444" name="Equation" r:id="rId5" imgW="977760" imgH="266400" progId="Equation.DSMT4">
                    <p:embed/>
                  </p:oleObj>
                </mc:Choice>
                <mc:Fallback>
                  <p:oleObj name="Equation" r:id="rId5" imgW="977760" imgH="266400" progId="Equation.DSMT4">
                    <p:embed/>
                    <p:pic>
                      <p:nvPicPr>
                        <p:cNvPr id="0" name="Picture 9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26380" y="2549525"/>
                          <a:ext cx="977900" cy="266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893755"/>
              </p:ext>
            </p:extLst>
          </p:nvPr>
        </p:nvGraphicFramePr>
        <p:xfrm>
          <a:off x="2286000" y="2583815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45" name="Equation" r:id="rId6" imgW="1600200" imgH="482400" progId="Equation.DSMT4">
                  <p:embed/>
                </p:oleObj>
              </mc:Choice>
              <mc:Fallback>
                <p:oleObj name="Equation" r:id="rId6" imgW="1600200" imgH="482400" progId="Equation.DSMT4">
                  <p:embed/>
                  <p:pic>
                    <p:nvPicPr>
                      <p:cNvPr id="0" name="Picture 9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83815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789702"/>
              </p:ext>
            </p:extLst>
          </p:nvPr>
        </p:nvGraphicFramePr>
        <p:xfrm>
          <a:off x="5232400" y="2580640"/>
          <a:ext cx="170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46" name="Equation" r:id="rId8" imgW="1701720" imgH="482400" progId="Equation.DSMT4">
                  <p:embed/>
                </p:oleObj>
              </mc:Choice>
              <mc:Fallback>
                <p:oleObj name="Equation" r:id="rId8" imgW="1701720" imgH="482400" progId="Equation.DSMT4">
                  <p:embed/>
                  <p:pic>
                    <p:nvPicPr>
                      <p:cNvPr id="0" name="Picture 9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580640"/>
                        <a:ext cx="1701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231872"/>
              </p:ext>
            </p:extLst>
          </p:nvPr>
        </p:nvGraphicFramePr>
        <p:xfrm>
          <a:off x="4221480" y="263652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47" name="Equation" r:id="rId10" imgW="558720" imgH="304560" progId="Equation.DSMT4">
                  <p:embed/>
                </p:oleObj>
              </mc:Choice>
              <mc:Fallback>
                <p:oleObj name="Equation" r:id="rId10" imgW="558720" imgH="304560" progId="Equation.DSMT4">
                  <p:embed/>
                  <p:pic>
                    <p:nvPicPr>
                      <p:cNvPr id="0" name="Picture 9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1480" y="2636520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573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Finding the Opposite of an Integer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Find the opposite of each integer.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–5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–11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+14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967468"/>
              </p:ext>
            </p:extLst>
          </p:nvPr>
        </p:nvGraphicFramePr>
        <p:xfrm>
          <a:off x="1186180" y="3906520"/>
          <a:ext cx="901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9" name="Equation" r:id="rId3" imgW="901440" imgH="482400" progId="Equation.DSMT4">
                  <p:embed/>
                </p:oleObj>
              </mc:Choice>
              <mc:Fallback>
                <p:oleObj name="Equation" r:id="rId3" imgW="901440" imgH="482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6180" y="3906520"/>
                        <a:ext cx="901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779678"/>
              </p:ext>
            </p:extLst>
          </p:nvPr>
        </p:nvGraphicFramePr>
        <p:xfrm>
          <a:off x="1196340" y="4404360"/>
          <a:ext cx="1079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0" name="Equation" r:id="rId5" imgW="1079280" imgH="482400" progId="Equation.DSMT4">
                  <p:embed/>
                </p:oleObj>
              </mc:Choice>
              <mc:Fallback>
                <p:oleObj name="Equation" r:id="rId5" imgW="1079280" imgH="482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340" y="4404360"/>
                        <a:ext cx="1079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18434"/>
              </p:ext>
            </p:extLst>
          </p:nvPr>
        </p:nvGraphicFramePr>
        <p:xfrm>
          <a:off x="1183640" y="4917440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1" name="Equation" r:id="rId7" imgW="1091880" imgH="482400" progId="Equation.DSMT4">
                  <p:embed/>
                </p:oleObj>
              </mc:Choice>
              <mc:Fallback>
                <p:oleObj name="Equation" r:id="rId7" imgW="1091880" imgH="48240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3640" y="4917440"/>
                        <a:ext cx="109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213550"/>
              </p:ext>
            </p:extLst>
          </p:nvPr>
        </p:nvGraphicFramePr>
        <p:xfrm>
          <a:off x="2186940" y="39751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2" name="Equation" r:id="rId9" imgW="469800" imgH="291960" progId="Equation.DSMT4">
                  <p:embed/>
                </p:oleObj>
              </mc:Choice>
              <mc:Fallback>
                <p:oleObj name="Equation" r:id="rId9" imgW="469800" imgH="29196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940" y="397510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021566"/>
              </p:ext>
            </p:extLst>
          </p:nvPr>
        </p:nvGraphicFramePr>
        <p:xfrm>
          <a:off x="2326640" y="4479290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3" name="Equation" r:id="rId11" imgW="622080" imgH="279360" progId="Equation.DSMT4">
                  <p:embed/>
                </p:oleObj>
              </mc:Choice>
              <mc:Fallback>
                <p:oleObj name="Equation" r:id="rId11" imgW="622080" imgH="27936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40" y="4479290"/>
                        <a:ext cx="622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018047"/>
              </p:ext>
            </p:extLst>
          </p:nvPr>
        </p:nvGraphicFramePr>
        <p:xfrm>
          <a:off x="2352040" y="499237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4" name="Equation" r:id="rId13" imgW="863280" imgH="279360" progId="Equation.DSMT4">
                  <p:embed/>
                </p:oleObj>
              </mc:Choice>
              <mc:Fallback>
                <p:oleObj name="Equation" r:id="rId13" imgW="863280" imgH="27936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040" y="4992370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Graphing Integers on a Number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Graph the set of integers			        .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tretch>
            <a:fillRect/>
          </a:stretch>
        </p:blipFill>
        <p:spPr>
          <a:xfrm>
            <a:off x="502920" y="2514598"/>
            <a:ext cx="8138160" cy="712657"/>
          </a:xfrm>
          <a:prstGeom prst="rect">
            <a:avLst/>
          </a:prstGeom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060423"/>
              </p:ext>
            </p:extLst>
          </p:nvPr>
        </p:nvGraphicFramePr>
        <p:xfrm>
          <a:off x="4192270" y="1336040"/>
          <a:ext cx="252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25" name="Equation" r:id="rId4" imgW="2527200" imgH="482400" progId="Equation.DSMT4">
                  <p:embed/>
                </p:oleObj>
              </mc:Choice>
              <mc:Fallback>
                <p:oleObj name="Equation" r:id="rId4" imgW="2527200" imgH="482400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2270" y="1336040"/>
                        <a:ext cx="2527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653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</TotalTime>
  <Words>700</Words>
  <Application>Microsoft Office PowerPoint</Application>
  <PresentationFormat>On-screen Show (4:3)</PresentationFormat>
  <Paragraphs>133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Equation</vt:lpstr>
      <vt:lpstr>Section 2.1</vt:lpstr>
      <vt:lpstr>Objectives</vt:lpstr>
      <vt:lpstr>Integers and the Number Line</vt:lpstr>
      <vt:lpstr>Integers</vt:lpstr>
      <vt:lpstr>Opposites of Integers</vt:lpstr>
      <vt:lpstr>Opposites of Integers</vt:lpstr>
      <vt:lpstr>Opposites of Integers (cont.)</vt:lpstr>
      <vt:lpstr>Example 1: Finding the Opposite of an Integer</vt:lpstr>
      <vt:lpstr>Example 2: Graphing Integers on a Number Line</vt:lpstr>
      <vt:lpstr>Symbols of Inequality</vt:lpstr>
      <vt:lpstr>Inequality Symbols</vt:lpstr>
      <vt:lpstr>Example 3: Verifying Inequalities</vt:lpstr>
      <vt:lpstr>Example 3: Verifying Inequalities (cont.)</vt:lpstr>
      <vt:lpstr>Absolute Value</vt:lpstr>
      <vt:lpstr>Example 4: Finding Absolute Value</vt:lpstr>
      <vt:lpstr>Example 5: Finding Absolute Value</vt:lpstr>
      <vt:lpstr>Example 6: Simplifying Expressions Containing Absolute Value </vt:lpstr>
      <vt:lpstr>Example 7: Verifying Absolute Value Inequalities </vt:lpstr>
      <vt:lpstr>Example 7: Verifying Absolute Value Inequalities (cont.)</vt:lpstr>
      <vt:lpstr>Example 8: Solving Absolute Value Equations  </vt:lpstr>
      <vt:lpstr>Example 9: Solving Absolute Value Equations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653</cp:revision>
  <dcterms:created xsi:type="dcterms:W3CDTF">2013-04-26T14:43:13Z</dcterms:created>
  <dcterms:modified xsi:type="dcterms:W3CDTF">2018-08-02T13:47:22Z</dcterms:modified>
</cp:coreProperties>
</file>