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1" r:id="rId4"/>
    <p:sldId id="282" r:id="rId5"/>
    <p:sldId id="283" r:id="rId6"/>
    <p:sldId id="262" r:id="rId7"/>
    <p:sldId id="263" r:id="rId8"/>
    <p:sldId id="264" r:id="rId9"/>
    <p:sldId id="287" r:id="rId10"/>
    <p:sldId id="289" r:id="rId11"/>
    <p:sldId id="269" r:id="rId12"/>
    <p:sldId id="270" r:id="rId13"/>
    <p:sldId id="272" r:id="rId14"/>
    <p:sldId id="285" r:id="rId15"/>
    <p:sldId id="274" r:id="rId16"/>
    <p:sldId id="286" r:id="rId17"/>
    <p:sldId id="280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2" autoAdjust="0"/>
    <p:restoredTop sz="94660"/>
  </p:normalViewPr>
  <p:slideViewPr>
    <p:cSldViewPr>
      <p:cViewPr varScale="1">
        <p:scale>
          <a:sx n="105" d="100"/>
          <a:sy n="105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emf"/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emf"/><Relationship Id="rId1" Type="http://schemas.openxmlformats.org/officeDocument/2006/relationships/image" Target="../media/image58.wmf"/><Relationship Id="rId4" Type="http://schemas.openxmlformats.org/officeDocument/2006/relationships/image" Target="../media/image61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e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12" Type="http://schemas.openxmlformats.org/officeDocument/2006/relationships/image" Target="../media/image7.emf"/><Relationship Id="rId2" Type="http://schemas.openxmlformats.org/officeDocument/2006/relationships/image" Target="../media/image23.emf"/><Relationship Id="rId1" Type="http://schemas.openxmlformats.org/officeDocument/2006/relationships/image" Target="../media/image22.wmf"/><Relationship Id="rId6" Type="http://schemas.openxmlformats.org/officeDocument/2006/relationships/image" Target="../media/image27.emf"/><Relationship Id="rId11" Type="http://schemas.openxmlformats.org/officeDocument/2006/relationships/image" Target="../media/image32.emf"/><Relationship Id="rId5" Type="http://schemas.openxmlformats.org/officeDocument/2006/relationships/image" Target="../media/image26.emf"/><Relationship Id="rId10" Type="http://schemas.openxmlformats.org/officeDocument/2006/relationships/image" Target="../media/image31.emf"/><Relationship Id="rId4" Type="http://schemas.openxmlformats.org/officeDocument/2006/relationships/image" Target="../media/image25.emf"/><Relationship Id="rId9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9.emf"/><Relationship Id="rId26" Type="http://schemas.openxmlformats.org/officeDocument/2006/relationships/image" Target="../media/image7.e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e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e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e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2.e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25.e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emf"/><Relationship Id="rId22" Type="http://schemas.openxmlformats.org/officeDocument/2006/relationships/image" Target="../media/image3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e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e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1.e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e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 Expressions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</a:t>
            </a:r>
            <a:r>
              <a:rPr lang="en-US" dirty="0" smtClean="0">
                <a:solidFill>
                  <a:schemeClr val="accent1"/>
                </a:solidFill>
              </a:rPr>
              <a:t>(cont</a:t>
            </a:r>
            <a:r>
              <a:rPr lang="en-US" dirty="0">
                <a:solidFill>
                  <a:schemeClr val="accent1"/>
                </a:solidFill>
              </a:rPr>
              <a:t>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53250" name="Object 1679"/>
          <p:cNvGraphicFramePr>
            <a:graphicFrameLocks noChangeAspect="1"/>
          </p:cNvGraphicFramePr>
          <p:nvPr/>
        </p:nvGraphicFramePr>
        <p:xfrm>
          <a:off x="987425" y="1327768"/>
          <a:ext cx="25590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0" name="Equation" r:id="rId3" imgW="2552400" imgH="469800" progId="Equation.DSMT4">
                  <p:embed/>
                </p:oleObj>
              </mc:Choice>
              <mc:Fallback>
                <p:oleObj name="Equation" r:id="rId3" imgW="2552400" imgH="469800" progId="Equation.DSMT4">
                  <p:embed/>
                  <p:pic>
                    <p:nvPicPr>
                      <p:cNvPr id="0" name="Object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327768"/>
                        <a:ext cx="25590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1680"/>
          <p:cNvGraphicFramePr>
            <a:graphicFrameLocks noChangeAspect="1"/>
          </p:cNvGraphicFramePr>
          <p:nvPr/>
        </p:nvGraphicFramePr>
        <p:xfrm>
          <a:off x="4914900" y="1923081"/>
          <a:ext cx="331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1" name="Equation" r:id="rId5" imgW="3300480" imgH="292320" progId="Equation.DSMT4">
                  <p:embed/>
                </p:oleObj>
              </mc:Choice>
              <mc:Fallback>
                <p:oleObj name="Equation" r:id="rId5" imgW="3300480" imgH="292320" progId="Equation.DSMT4">
                  <p:embed/>
                  <p:pic>
                    <p:nvPicPr>
                      <p:cNvPr id="0" name="Object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1923081"/>
                        <a:ext cx="331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1681"/>
          <p:cNvGraphicFramePr>
            <a:graphicFrameLocks noChangeAspect="1"/>
          </p:cNvGraphicFramePr>
          <p:nvPr/>
        </p:nvGraphicFramePr>
        <p:xfrm>
          <a:off x="1206500" y="1997693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2" name="Equation" r:id="rId7" imgW="2550600" imgH="301680" progId="Equation.DSMT4">
                  <p:embed/>
                </p:oleObj>
              </mc:Choice>
              <mc:Fallback>
                <p:oleObj name="Equation" r:id="rId7" imgW="2550600" imgH="301680" progId="Equation.DSMT4">
                  <p:embed/>
                  <p:pic>
                    <p:nvPicPr>
                      <p:cNvPr id="0" name="Object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997693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1682"/>
          <p:cNvGraphicFramePr>
            <a:graphicFrameLocks noChangeAspect="1"/>
          </p:cNvGraphicFramePr>
          <p:nvPr/>
        </p:nvGraphicFramePr>
        <p:xfrm>
          <a:off x="4914900" y="2597768"/>
          <a:ext cx="3124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3" name="Equation" r:id="rId9" imgW="3108240" imgH="292320" progId="Equation.DSMT4">
                  <p:embed/>
                </p:oleObj>
              </mc:Choice>
              <mc:Fallback>
                <p:oleObj name="Equation" r:id="rId9" imgW="3108240" imgH="292320" progId="Equation.DSMT4">
                  <p:embed/>
                  <p:pic>
                    <p:nvPicPr>
                      <p:cNvPr id="0" name="Object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597768"/>
                        <a:ext cx="3124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1683"/>
          <p:cNvGraphicFramePr>
            <a:graphicFrameLocks noChangeAspect="1"/>
          </p:cNvGraphicFramePr>
          <p:nvPr/>
        </p:nvGraphicFramePr>
        <p:xfrm>
          <a:off x="1206500" y="2594593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4" name="Equation" r:id="rId11" imgW="2550600" imgH="301680" progId="Equation.DSMT4">
                  <p:embed/>
                </p:oleObj>
              </mc:Choice>
              <mc:Fallback>
                <p:oleObj name="Equation" r:id="rId11" imgW="2550600" imgH="301680" progId="Equation.DSMT4">
                  <p:embed/>
                  <p:pic>
                    <p:nvPicPr>
                      <p:cNvPr id="0" name="Object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594593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1684"/>
          <p:cNvGraphicFramePr>
            <a:graphicFrameLocks noChangeAspect="1"/>
          </p:cNvGraphicFramePr>
          <p:nvPr/>
        </p:nvGraphicFramePr>
        <p:xfrm>
          <a:off x="4914900" y="2196131"/>
          <a:ext cx="1562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5" name="Equation" r:id="rId13" imgW="1554120" imgH="255960" progId="Equation.DSMT4">
                  <p:embed/>
                </p:oleObj>
              </mc:Choice>
              <mc:Fallback>
                <p:oleObj name="Equation" r:id="rId13" imgW="1554120" imgH="255960" progId="Equation.DSMT4">
                  <p:embed/>
                  <p:pic>
                    <p:nvPicPr>
                      <p:cNvPr id="0" name="Object 1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196131"/>
                        <a:ext cx="1562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1685"/>
          <p:cNvGraphicFramePr>
            <a:graphicFrameLocks noChangeAspect="1"/>
          </p:cNvGraphicFramePr>
          <p:nvPr/>
        </p:nvGraphicFramePr>
        <p:xfrm>
          <a:off x="4914900" y="2843831"/>
          <a:ext cx="1193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6" name="Equation" r:id="rId15" imgW="1179360" imgH="219240" progId="Equation.DSMT4">
                  <p:embed/>
                </p:oleObj>
              </mc:Choice>
              <mc:Fallback>
                <p:oleObj name="Equation" r:id="rId15" imgW="1179360" imgH="219240" progId="Equation.DSMT4">
                  <p:embed/>
                  <p:pic>
                    <p:nvPicPr>
                      <p:cNvPr id="0" name="Object 1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843831"/>
                        <a:ext cx="1193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914900" y="3855068"/>
          <a:ext cx="2044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7" name="Equation" r:id="rId17" imgW="2029680" imgH="219240" progId="Equation.DSMT4">
                  <p:embed/>
                </p:oleObj>
              </mc:Choice>
              <mc:Fallback>
                <p:oleObj name="Equation" r:id="rId17" imgW="2029680" imgH="219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855068"/>
                        <a:ext cx="2044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470486"/>
              </p:ext>
            </p:extLst>
          </p:nvPr>
        </p:nvGraphicFramePr>
        <p:xfrm>
          <a:off x="4914900" y="3203884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8" name="Equation" r:id="rId19" imgW="2197080" imgH="279360" progId="Equation.DSMT4">
                  <p:embed/>
                </p:oleObj>
              </mc:Choice>
              <mc:Fallback>
                <p:oleObj name="Equation" r:id="rId19" imgW="21970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203884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206500" y="3804268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9" name="Equation" r:id="rId21" imgW="1343880" imgH="264960" progId="Equation.DSMT4">
                  <p:embed/>
                </p:oleObj>
              </mc:Choice>
              <mc:Fallback>
                <p:oleObj name="Equation" r:id="rId21" imgW="1343880" imgH="264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3804268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1206500" y="3105768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0" name="Equation" r:id="rId23" imgW="3153960" imgH="594000" progId="Equation.DSMT4">
                  <p:embed/>
                </p:oleObj>
              </mc:Choice>
              <mc:Fallback>
                <p:oleObj name="Equation" r:id="rId23" imgW="3153960" imgH="594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3105768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62952" y="4982984"/>
            <a:ext cx="7723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962952" y="4371048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1" name="Equation" r:id="rId25" imgW="1883160" imgH="429480" progId="Equation.DSMT4">
                  <p:embed/>
                </p:oleObj>
              </mc:Choice>
              <mc:Fallback>
                <p:oleObj name="Equation" r:id="rId25" imgW="1883160" imgH="429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952" y="4371048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Evaluate an Expression 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3 </a:t>
            </a:r>
            <a:r>
              <a:rPr lang="en-US" i="0" dirty="0">
                <a:solidFill>
                  <a:schemeClr val="tx1"/>
                </a:solidFill>
              </a:rPr>
              <a:t>and for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04875" y="3422650"/>
          <a:ext cx="38195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5" name="Equation" r:id="rId3" imgW="3809880" imgH="533160" progId="Equation.DSMT4">
                  <p:embed/>
                </p:oleObj>
              </mc:Choice>
              <mc:Fallback>
                <p:oleObj name="Equation" r:id="rId3" imgW="3809880" imgH="53316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3422650"/>
                        <a:ext cx="38195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3875"/>
              </p:ext>
            </p:extLst>
          </p:nvPr>
        </p:nvGraphicFramePr>
        <p:xfrm>
          <a:off x="536476" y="2851150"/>
          <a:ext cx="35639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6" name="Equation" r:id="rId5" imgW="3555720" imgH="533160" progId="Equation.DSMT4">
                  <p:embed/>
                </p:oleObj>
              </mc:Choice>
              <mc:Fallback>
                <p:oleObj name="Equation" r:id="rId5" imgW="3555720" imgH="53316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76" y="2851150"/>
                        <a:ext cx="35639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1871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904875" y="4883150"/>
          <a:ext cx="58181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7" name="Equation" r:id="rId7" imgW="5803560" imgH="533160" progId="Equation.DSMT4">
                  <p:embed/>
                </p:oleObj>
              </mc:Choice>
              <mc:Fallback>
                <p:oleObj name="Equation" r:id="rId7" imgW="5803560" imgH="53316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4883150"/>
                        <a:ext cx="58181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93700"/>
              </p:ext>
            </p:extLst>
          </p:nvPr>
        </p:nvGraphicFramePr>
        <p:xfrm>
          <a:off x="536476" y="4260850"/>
          <a:ext cx="52784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8" name="Equation" r:id="rId9" imgW="5270400" imgH="533160" progId="Equation.DSMT4">
                  <p:embed/>
                </p:oleObj>
              </mc:Choice>
              <mc:Fallback>
                <p:oleObj name="Equation" r:id="rId9" imgW="5270400" imgH="53316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76" y="4260850"/>
                        <a:ext cx="52784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Expressions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Simplify and evaluate                     for             .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219900"/>
              </p:ext>
            </p:extLst>
          </p:nvPr>
        </p:nvGraphicFramePr>
        <p:xfrm>
          <a:off x="4330700" y="3573463"/>
          <a:ext cx="11684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1" name="Equation" r:id="rId3" imgW="1155600" imgH="291960" progId="Equation.DSMT4">
                  <p:embed/>
                </p:oleObj>
              </mc:Choice>
              <mc:Fallback>
                <p:oleObj name="Equation" r:id="rId3" imgW="1155600" imgH="2919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3573463"/>
                        <a:ext cx="11684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354498"/>
              </p:ext>
            </p:extLst>
          </p:nvPr>
        </p:nvGraphicFramePr>
        <p:xfrm>
          <a:off x="2709863" y="3128963"/>
          <a:ext cx="15573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2" name="Equation" r:id="rId5" imgW="1549080" imgH="291960" progId="Equation.DSMT4">
                  <p:embed/>
                </p:oleObj>
              </mc:Choice>
              <mc:Fallback>
                <p:oleObj name="Equation" r:id="rId5" imgW="1549080" imgH="29196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3128963"/>
                        <a:ext cx="155733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822610"/>
              </p:ext>
            </p:extLst>
          </p:nvPr>
        </p:nvGraphicFramePr>
        <p:xfrm>
          <a:off x="4335463" y="3128963"/>
          <a:ext cx="18319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3" name="Equation" r:id="rId7" imgW="1815840" imgH="291960" progId="Equation.DSMT4">
                  <p:embed/>
                </p:oleObj>
              </mc:Choice>
              <mc:Fallback>
                <p:oleObj name="Equation" r:id="rId7" imgW="1815840" imgH="29196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3" y="3128963"/>
                        <a:ext cx="18319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633118"/>
              </p:ext>
            </p:extLst>
          </p:nvPr>
        </p:nvGraphicFramePr>
        <p:xfrm>
          <a:off x="3719822" y="1398433"/>
          <a:ext cx="15589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4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822" y="1398433"/>
                        <a:ext cx="15589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522732"/>
              </p:ext>
            </p:extLst>
          </p:nvPr>
        </p:nvGraphicFramePr>
        <p:xfrm>
          <a:off x="5822950" y="1390650"/>
          <a:ext cx="9366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05" name="Equation" r:id="rId11" imgW="927000" imgH="291960" progId="Equation.DSMT4">
                  <p:embed/>
                </p:oleObj>
              </mc:Choice>
              <mc:Fallback>
                <p:oleObj name="Equation" r:id="rId11" imgW="927000" imgH="291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1390650"/>
                        <a:ext cx="9366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Expressions (cont.)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substitute −3 for </a:t>
            </a:r>
            <a:r>
              <a:rPr lang="en-US" i="1" dirty="0"/>
              <a:t>x</a:t>
            </a:r>
            <a:r>
              <a:rPr lang="en-US" dirty="0"/>
              <a:t> (using parentheses around −3 to be sure the signs are correct), and evaluate this simplified expression by following the rules for order of operations.</a:t>
            </a: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00676"/>
              </p:ext>
            </p:extLst>
          </p:nvPr>
        </p:nvGraphicFramePr>
        <p:xfrm>
          <a:off x="2749550" y="3340100"/>
          <a:ext cx="25400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8" name="Equation" r:id="rId3" imgW="2527200" imgH="469800" progId="Equation.DSMT4">
                  <p:embed/>
                </p:oleObj>
              </mc:Choice>
              <mc:Fallback>
                <p:oleObj name="Equation" r:id="rId3" imgW="2527200" imgH="469800" progId="Equation.DSMT4">
                  <p:embed/>
                  <p:pic>
                    <p:nvPicPr>
                      <p:cNvPr id="0" name="Object 1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3340100"/>
                        <a:ext cx="254000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975620"/>
              </p:ext>
            </p:extLst>
          </p:nvPr>
        </p:nvGraphicFramePr>
        <p:xfrm>
          <a:off x="3700463" y="3884613"/>
          <a:ext cx="13620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9" name="Equation" r:id="rId5" imgW="1346040" imgH="291960" progId="Equation.DSMT4">
                  <p:embed/>
                </p:oleObj>
              </mc:Choice>
              <mc:Fallback>
                <p:oleObj name="Equation" r:id="rId5" imgW="1346040" imgH="291960" progId="Equation.DSMT4">
                  <p:embed/>
                  <p:pic>
                    <p:nvPicPr>
                      <p:cNvPr id="0" name="Object 1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3884613"/>
                        <a:ext cx="13620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298764"/>
              </p:ext>
            </p:extLst>
          </p:nvPr>
        </p:nvGraphicFramePr>
        <p:xfrm>
          <a:off x="3721100" y="4279900"/>
          <a:ext cx="874713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0" name="Equation" r:id="rId7" imgW="863280" imgH="279360" progId="Equation.DSMT4">
                  <p:embed/>
                </p:oleObj>
              </mc:Choice>
              <mc:Fallback>
                <p:oleObj name="Equation" r:id="rId7" imgW="863280" imgH="279360" progId="Equation.DSMT4">
                  <p:embed/>
                  <p:pic>
                    <p:nvPicPr>
                      <p:cNvPr id="0" name="Object 1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279900"/>
                        <a:ext cx="874713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Expressions 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Simplify and evaluate                                      </a:t>
            </a:r>
            <a:br>
              <a:rPr lang="en-US" dirty="0"/>
            </a:br>
            <a:r>
              <a:rPr lang="en-US" dirty="0"/>
              <a:t>for           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9665"/>
              </p:ext>
            </p:extLst>
          </p:nvPr>
        </p:nvGraphicFramePr>
        <p:xfrm>
          <a:off x="1022802" y="1828800"/>
          <a:ext cx="10429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3" name="Equation" r:id="rId3" imgW="1028520" imgH="279360" progId="Equation.DSMT4">
                  <p:embed/>
                </p:oleObj>
              </mc:Choice>
              <mc:Fallback>
                <p:oleObj name="Equation" r:id="rId3" imgW="1028520" imgH="27936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802" y="1828800"/>
                        <a:ext cx="104298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2" name="Object 1944"/>
          <p:cNvGraphicFramePr>
            <a:graphicFrameLocks noChangeAspect="1"/>
          </p:cNvGraphicFramePr>
          <p:nvPr/>
        </p:nvGraphicFramePr>
        <p:xfrm>
          <a:off x="3716556" y="1320567"/>
          <a:ext cx="439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4" name="Equation" r:id="rId5" imgW="4394160" imgH="380880" progId="Equation.DSMT4">
                  <p:embed/>
                </p:oleObj>
              </mc:Choice>
              <mc:Fallback>
                <p:oleObj name="Equation" r:id="rId5" imgW="4394160" imgH="380880" progId="Equation.DSMT4">
                  <p:embed/>
                  <p:pic>
                    <p:nvPicPr>
                      <p:cNvPr id="0" name="Picture 19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556" y="1320567"/>
                        <a:ext cx="439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" name="Object 1946"/>
          <p:cNvGraphicFramePr>
            <a:graphicFrameLocks noChangeAspect="1"/>
          </p:cNvGraphicFramePr>
          <p:nvPr/>
        </p:nvGraphicFramePr>
        <p:xfrm>
          <a:off x="2286000" y="3310156"/>
          <a:ext cx="439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5" name="Equation" r:id="rId7" imgW="4394160" imgH="380880" progId="Equation.DSMT4">
                  <p:embed/>
                </p:oleObj>
              </mc:Choice>
              <mc:Fallback>
                <p:oleObj name="Equation" r:id="rId7" imgW="4394160" imgH="380880" progId="Equation.DSMT4">
                  <p:embed/>
                  <p:pic>
                    <p:nvPicPr>
                      <p:cNvPr id="0" name="Picture 19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10156"/>
                        <a:ext cx="439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5" name="Object 1947"/>
          <p:cNvGraphicFramePr>
            <a:graphicFrameLocks noChangeAspect="1"/>
          </p:cNvGraphicFramePr>
          <p:nvPr/>
        </p:nvGraphicFramePr>
        <p:xfrm>
          <a:off x="2785844" y="3886200"/>
          <a:ext cx="487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6" name="Equation" r:id="rId9" imgW="4876560" imgH="482400" progId="Equation.DSMT4">
                  <p:embed/>
                </p:oleObj>
              </mc:Choice>
              <mc:Fallback>
                <p:oleObj name="Equation" r:id="rId9" imgW="4876560" imgH="482400" progId="Equation.DSMT4">
                  <p:embed/>
                  <p:pic>
                    <p:nvPicPr>
                      <p:cNvPr id="0" name="Picture 19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844" y="3886200"/>
                        <a:ext cx="487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6" name="Object 1948"/>
          <p:cNvGraphicFramePr>
            <a:graphicFrameLocks noChangeAspect="1"/>
          </p:cNvGraphicFramePr>
          <p:nvPr/>
        </p:nvGraphicFramePr>
        <p:xfrm>
          <a:off x="2777455" y="4495800"/>
          <a:ext cx="256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7" name="Equation" r:id="rId11" imgW="2565360" imgH="380880" progId="Equation.DSMT4">
                  <p:embed/>
                </p:oleObj>
              </mc:Choice>
              <mc:Fallback>
                <p:oleObj name="Equation" r:id="rId11" imgW="2565360" imgH="380880" progId="Equation.DSMT4">
                  <p:embed/>
                  <p:pic>
                    <p:nvPicPr>
                      <p:cNvPr id="0" name="Picture 19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455" y="4495800"/>
                        <a:ext cx="256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Expressions (cont.)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Now evaluate.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98563" y="2039938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5" name="Equation" r:id="rId3" imgW="2311200" imgH="380880" progId="Equation.DSMT4">
                  <p:embed/>
                </p:oleObj>
              </mc:Choice>
              <mc:Fallback>
                <p:oleObj name="Equation" r:id="rId3" imgW="2311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2039938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3572312" y="1981200"/>
          <a:ext cx="388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6" name="Equation" r:id="rId5" imgW="3886200" imgH="533160" progId="Equation.DSMT4">
                  <p:embed/>
                </p:oleObj>
              </mc:Choice>
              <mc:Fallback>
                <p:oleObj name="Equation" r:id="rId5" imgW="38862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1981200"/>
                        <a:ext cx="388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3572312" y="2650222"/>
          <a:ext cx="341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name="Equation" r:id="rId7" imgW="3416040" imgH="469800" progId="Equation.DSMT4">
                  <p:embed/>
                </p:oleObj>
              </mc:Choice>
              <mc:Fallback>
                <p:oleObj name="Equation" r:id="rId7" imgW="34160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2650222"/>
                        <a:ext cx="341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3572312" y="3242345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8" name="Equation" r:id="rId9" imgW="2438280" imgH="291960" progId="Equation.DSMT4">
                  <p:embed/>
                </p:oleObj>
              </mc:Choice>
              <mc:Fallback>
                <p:oleObj name="Equation" r:id="rId9" imgW="2438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3242345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3572312" y="38100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9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312" y="38100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6: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33509"/>
              </p:ext>
            </p:extLst>
          </p:nvPr>
        </p:nvGraphicFramePr>
        <p:xfrm>
          <a:off x="762000" y="3213601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8" name="Equation" r:id="rId3" imgW="7454880" imgH="444240" progId="Equation.DSMT4">
                  <p:embed/>
                </p:oleObj>
              </mc:Choice>
              <mc:Fallback>
                <p:oleObj name="Equation" r:id="rId3" imgW="7454880" imgH="444240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13601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932344"/>
              </p:ext>
            </p:extLst>
          </p:nvPr>
        </p:nvGraphicFramePr>
        <p:xfrm>
          <a:off x="4285632" y="387558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9" name="Equation" r:id="rId5" imgW="2304000" imgH="456840" progId="Equation.DSMT4">
                  <p:embed/>
                </p:oleObj>
              </mc:Choice>
              <mc:Fallback>
                <p:oleObj name="Equation" r:id="rId5" imgW="2304000" imgH="45684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632" y="387558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806908"/>
              </p:ext>
            </p:extLst>
          </p:nvPr>
        </p:nvGraphicFramePr>
        <p:xfrm>
          <a:off x="3733800" y="1320800"/>
          <a:ext cx="48339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0" name="Equation" r:id="rId7" imgW="4825800" imgH="380880" progId="Equation.DSMT4">
                  <p:embed/>
                </p:oleObj>
              </mc:Choice>
              <mc:Fallback>
                <p:oleObj name="Equation" r:id="rId7" imgW="4825800" imgH="380880" progId="Equation.DSMT4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20800"/>
                        <a:ext cx="48339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0"/>
          <p:cNvSpPr txBox="1"/>
          <p:nvPr/>
        </p:nvSpPr>
        <p:spPr>
          <a:xfrm>
            <a:off x="4688660" y="3166748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– 2 + 3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7067044" y="319439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– 2</a:t>
            </a:r>
          </a:p>
        </p:txBody>
      </p:sp>
      <p:sp>
        <p:nvSpPr>
          <p:cNvPr id="9" name="TextBox 20"/>
          <p:cNvSpPr txBox="1"/>
          <p:nvPr/>
        </p:nvSpPr>
        <p:spPr>
          <a:xfrm>
            <a:off x="4690908" y="3896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20"/>
          <p:cNvSpPr txBox="1"/>
          <p:nvPr/>
        </p:nvSpPr>
        <p:spPr>
          <a:xfrm>
            <a:off x="5905388" y="38882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109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6: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Expressions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357389"/>
              </p:ext>
            </p:extLst>
          </p:nvPr>
        </p:nvGraphicFramePr>
        <p:xfrm>
          <a:off x="2286000" y="1992313"/>
          <a:ext cx="41227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75" name="Equation" r:id="rId3" imgW="4114800" imgH="444240" progId="Equation.DSMT4">
                  <p:embed/>
                </p:oleObj>
              </mc:Choice>
              <mc:Fallback>
                <p:oleObj name="Equation" r:id="rId3" imgW="4114800" imgH="44424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92313"/>
                        <a:ext cx="41227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8532"/>
              </p:ext>
            </p:extLst>
          </p:nvPr>
        </p:nvGraphicFramePr>
        <p:xfrm>
          <a:off x="3603625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76" name="Equation" r:id="rId5" imgW="1728000" imgH="319680" progId="Equation.DSMT4">
                  <p:embed/>
                </p:oleObj>
              </mc:Choice>
              <mc:Fallback>
                <p:oleObj name="Equation" r:id="rId5" imgW="1728000" imgH="31968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24086"/>
              </p:ext>
            </p:extLst>
          </p:nvPr>
        </p:nvGraphicFramePr>
        <p:xfrm>
          <a:off x="3427413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77" name="Equation" r:id="rId7" imgW="2882880" imgH="380880" progId="Equation.DSMT4">
                  <p:embed/>
                </p:oleObj>
              </mc:Choice>
              <mc:Fallback>
                <p:oleObj name="Equation" r:id="rId7" imgW="2882880" imgH="38088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03147"/>
              </p:ext>
            </p:extLst>
          </p:nvPr>
        </p:nvGraphicFramePr>
        <p:xfrm>
          <a:off x="3603625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78" name="Equation" r:id="rId9" imgW="877680" imgH="237600" progId="Equation.DSMT4">
                  <p:embed/>
                </p:oleObj>
              </mc:Choice>
              <mc:Fallback>
                <p:oleObj name="Equation" r:id="rId9" imgW="877680" imgH="237600" progId="Equation.DSMT4">
                  <p:embed/>
                  <p:pic>
                    <p:nvPicPr>
                      <p:cNvPr id="0" name="Picture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20"/>
          <p:cNvSpPr txBox="1"/>
          <p:nvPr/>
        </p:nvSpPr>
        <p:spPr>
          <a:xfrm>
            <a:off x="4028457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4016993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/>
          <p:cNvSpPr txBox="1"/>
          <p:nvPr/>
        </p:nvSpPr>
        <p:spPr>
          <a:xfrm>
            <a:off x="4855193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/>
          <p:cNvSpPr txBox="1"/>
          <p:nvPr/>
        </p:nvSpPr>
        <p:spPr>
          <a:xfrm>
            <a:off x="4441825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/>
          <p:cNvSpPr txBox="1"/>
          <p:nvPr/>
        </p:nvSpPr>
        <p:spPr>
          <a:xfrm>
            <a:off x="5584825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</a:p>
        </p:txBody>
      </p:sp>
      <p:sp>
        <p:nvSpPr>
          <p:cNvPr id="15" name="TextBox 20"/>
          <p:cNvSpPr txBox="1"/>
          <p:nvPr/>
        </p:nvSpPr>
        <p:spPr>
          <a:xfrm>
            <a:off x="5638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</a:p>
        </p:txBody>
      </p:sp>
      <p:sp>
        <p:nvSpPr>
          <p:cNvPr id="16" name="TextBox 20"/>
          <p:cNvSpPr txBox="1"/>
          <p:nvPr/>
        </p:nvSpPr>
        <p:spPr>
          <a:xfrm>
            <a:off x="41910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</a:p>
        </p:txBody>
      </p:sp>
    </p:spTree>
    <p:extLst>
      <p:ext uri="{BB962C8B-B14F-4D97-AF65-F5344CB8AC3E}">
        <p14:creationId xmlns:p14="http://schemas.microsoft.com/office/powerpoint/2010/main" val="34598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Identify like terms. </a:t>
            </a:r>
          </a:p>
          <a:p>
            <a:pPr eaLnBrk="1" hangingPunct="1"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Simplify expressions by combining like terms.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Evaluate expressions </a:t>
            </a:r>
            <a:r>
              <a:rPr lang="en-US" i="0" dirty="0">
                <a:solidFill>
                  <a:schemeClr val="tx1"/>
                </a:solidFill>
              </a:rPr>
              <a:t>for given values of the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are constants or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 </a:t>
            </a:r>
            <a:r>
              <a:rPr lang="en-US" dirty="0">
                <a:solidFill>
                  <a:srgbClr val="000000"/>
                </a:solidFill>
              </a:rPr>
              <a:t>Whatever power a variable is raised to in one term, it is raised to the same power in other like terms.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−6, 12, and 132</a:t>
            </a:r>
            <a:r>
              <a:rPr lang="en-US" dirty="0"/>
              <a:t> 	are like terms because each term is a constant. 	</a:t>
            </a:r>
          </a:p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−2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15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and 3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/>
              <a:t> 	are like terms because each term contains the same variable a raised to the same exponent, 1. (Remember that </a:t>
            </a:r>
            <a:br>
              <a:rPr lang="en-US" dirty="0"/>
            </a:b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1</a:t>
            </a:r>
            <a:r>
              <a:rPr lang="en-US" dirty="0"/>
              <a:t>.) These terms are first-degree in </a:t>
            </a:r>
            <a:r>
              <a:rPr lang="en-US" i="1" dirty="0"/>
              <a:t>a</a:t>
            </a:r>
            <a:r>
              <a:rPr lang="en-US" dirty="0"/>
              <a:t>. 	</a:t>
            </a:r>
          </a:p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and 3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are like terms because each term contains the same two variables,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, where </a:t>
            </a:r>
            <a:r>
              <a:rPr lang="en-US" i="1" dirty="0"/>
              <a:t>x</a:t>
            </a:r>
            <a:r>
              <a:rPr lang="en-US" dirty="0"/>
              <a:t> is first-degree in both terms and </a:t>
            </a:r>
            <a:r>
              <a:rPr lang="en-US" i="1" dirty="0"/>
              <a:t>y</a:t>
            </a:r>
            <a:r>
              <a:rPr lang="en-US" dirty="0"/>
              <a:t> is second-degree in both terms. 	</a:t>
            </a:r>
          </a:p>
          <a:p>
            <a:pPr marL="2516188" indent="-2516188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98713" indent="-2398713"/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and −9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	are unlike terms (not like terms) because the variable </a:t>
            </a:r>
            <a:r>
              <a:rPr lang="en-US" i="1" dirty="0"/>
              <a:t>x</a:t>
            </a:r>
            <a:r>
              <a:rPr lang="en-US" dirty="0"/>
              <a:t> is not of the same degree in both terms. 8</a:t>
            </a:r>
            <a:r>
              <a:rPr lang="en-US" i="1" dirty="0"/>
              <a:t>x</a:t>
            </a:r>
            <a:r>
              <a:rPr lang="en-US" dirty="0"/>
              <a:t> is first-degree in </a:t>
            </a:r>
            <a:r>
              <a:rPr lang="en-US" i="1" dirty="0"/>
              <a:t>x</a:t>
            </a:r>
            <a:r>
              <a:rPr lang="en-US" dirty="0"/>
              <a:t> and −9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is second-degree in </a:t>
            </a:r>
            <a:r>
              <a:rPr lang="en-US" i="1" dirty="0"/>
              <a:t>x</a:t>
            </a:r>
            <a:r>
              <a:rPr lang="en-US" dirty="0"/>
              <a:t>. 	</a:t>
            </a:r>
          </a:p>
          <a:p>
            <a:pPr marL="2398713" indent="-2398713"/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ab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and 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are not like terms because the variables are not of the same degree in both terms. 	</a:t>
            </a:r>
          </a:p>
          <a:p>
            <a:pPr marL="2398713" indent="-2398713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–10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are like terms; all are constants.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FF0000"/>
                </a:solidFill>
              </a:rPr>
              <a:t>–5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like terms; all have the variable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are like terms; all have the variables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246952"/>
              </p:ext>
            </p:extLst>
          </p:nvPr>
        </p:nvGraphicFramePr>
        <p:xfrm>
          <a:off x="1439863" y="1976438"/>
          <a:ext cx="62642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" name="Equation" r:id="rId3" imgW="6248160" imgH="469800" progId="Equation.DSMT4">
                  <p:embed/>
                </p:oleObj>
              </mc:Choice>
              <mc:Fallback>
                <p:oleObj name="Equation" r:id="rId3" imgW="6248160" imgH="46980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3" y="1976438"/>
                        <a:ext cx="6264275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Combining Like Terms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63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Simplify each expression by combining like terms.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548512"/>
              </p:ext>
            </p:extLst>
          </p:nvPr>
        </p:nvGraphicFramePr>
        <p:xfrm>
          <a:off x="914400" y="1922308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7" name="Equation" r:id="rId3" imgW="1197360" imgH="264960" progId="Equation.DSMT4">
                  <p:embed/>
                </p:oleObj>
              </mc:Choice>
              <mc:Fallback>
                <p:oleObj name="Equation" r:id="rId3" imgW="1197360" imgH="264960" progId="Equation.DSMT4">
                  <p:embed/>
                  <p:pic>
                    <p:nvPicPr>
                      <p:cNvPr id="0" name="Picture 2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22308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037593"/>
              </p:ext>
            </p:extLst>
          </p:nvPr>
        </p:nvGraphicFramePr>
        <p:xfrm>
          <a:off x="914400" y="2431741"/>
          <a:ext cx="1520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8" name="Equation" r:id="rId5" imgW="1511280" imgH="355320" progId="Equation.DSMT4">
                  <p:embed/>
                </p:oleObj>
              </mc:Choice>
              <mc:Fallback>
                <p:oleObj name="Equation" r:id="rId5" imgW="1511280" imgH="355320" progId="Equation.DSMT4">
                  <p:embed/>
                  <p:pic>
                    <p:nvPicPr>
                      <p:cNvPr id="0" name="Picture 2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1741"/>
                        <a:ext cx="15208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314161"/>
              </p:ext>
            </p:extLst>
          </p:nvPr>
        </p:nvGraphicFramePr>
        <p:xfrm>
          <a:off x="922338" y="2849563"/>
          <a:ext cx="227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9" name="Equation" r:id="rId7" imgW="2260440" imgH="380880" progId="Equation.DSMT4">
                  <p:embed/>
                </p:oleObj>
              </mc:Choice>
              <mc:Fallback>
                <p:oleObj name="Equation" r:id="rId7" imgW="2260440" imgH="380880" progId="Equation.DSMT4">
                  <p:embed/>
                  <p:pic>
                    <p:nvPicPr>
                      <p:cNvPr id="0" name="Picture 2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2849563"/>
                        <a:ext cx="2273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432791"/>
              </p:ext>
            </p:extLst>
          </p:nvPr>
        </p:nvGraphicFramePr>
        <p:xfrm>
          <a:off x="897865" y="3371850"/>
          <a:ext cx="25685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10" name="Equation" r:id="rId9" imgW="2552400" imgH="469800" progId="Equation.DSMT4">
                  <p:embed/>
                </p:oleObj>
              </mc:Choice>
              <mc:Fallback>
                <p:oleObj name="Equation" r:id="rId9" imgW="2552400" imgH="469800" progId="Equation.DSMT4">
                  <p:embed/>
                  <p:pic>
                    <p:nvPicPr>
                      <p:cNvPr id="0" name="Picture 2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865" y="3371850"/>
                        <a:ext cx="25685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519035"/>
              </p:ext>
            </p:extLst>
          </p:nvPr>
        </p:nvGraphicFramePr>
        <p:xfrm>
          <a:off x="927100" y="3853832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11" name="Equation" r:id="rId11" imgW="1883160" imgH="429480" progId="Equation.DSMT4">
                  <p:embed/>
                </p:oleObj>
              </mc:Choice>
              <mc:Fallback>
                <p:oleObj name="Equation" r:id="rId11" imgW="1883160" imgH="429480" progId="Equation.DSMT4">
                  <p:embed/>
                  <p:pic>
                    <p:nvPicPr>
                      <p:cNvPr id="0" name="Picture 2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853832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5" name="Object 2627"/>
          <p:cNvGraphicFramePr>
            <a:graphicFrameLocks noChangeAspect="1"/>
          </p:cNvGraphicFramePr>
          <p:nvPr/>
        </p:nvGraphicFramePr>
        <p:xfrm>
          <a:off x="4964112" y="5058899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12" name="Equation" r:id="rId13" imgW="2130120" imgH="264960" progId="Equation.DSMT4">
                  <p:embed/>
                </p:oleObj>
              </mc:Choice>
              <mc:Fallback>
                <p:oleObj name="Equation" r:id="rId13" imgW="2130120" imgH="264960" progId="Equation.DSMT4">
                  <p:embed/>
                  <p:pic>
                    <p:nvPicPr>
                      <p:cNvPr id="0" name="Object 2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2" y="5058899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6" name="Object 2628"/>
          <p:cNvGraphicFramePr>
            <a:graphicFrameLocks noChangeAspect="1"/>
          </p:cNvGraphicFramePr>
          <p:nvPr/>
        </p:nvGraphicFramePr>
        <p:xfrm>
          <a:off x="925512" y="5004924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13" name="Equation" r:id="rId15" imgW="1231366" imgH="291973" progId="Equation.DSMT4">
                  <p:embed/>
                </p:oleObj>
              </mc:Choice>
              <mc:Fallback>
                <p:oleObj name="Equation" r:id="rId15" imgW="1231366" imgH="291973" progId="Equation.DSMT4">
                  <p:embed/>
                  <p:pic>
                    <p:nvPicPr>
                      <p:cNvPr id="0" name="Object 2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2" y="5004924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7" name="Object 26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1947"/>
              </p:ext>
            </p:extLst>
          </p:nvPr>
        </p:nvGraphicFramePr>
        <p:xfrm>
          <a:off x="2209800" y="4928724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14" name="Equation" r:id="rId17" imgW="1574800" imgH="469900" progId="Equation.DSMT4">
                  <p:embed/>
                </p:oleObj>
              </mc:Choice>
              <mc:Fallback>
                <p:oleObj name="Equation" r:id="rId17" imgW="1574800" imgH="469900" progId="Equation.DSMT4">
                  <p:embed/>
                  <p:pic>
                    <p:nvPicPr>
                      <p:cNvPr id="0" name="Object 2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28724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8" name="Object 26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749721"/>
              </p:ext>
            </p:extLst>
          </p:nvPr>
        </p:nvGraphicFramePr>
        <p:xfrm>
          <a:off x="2193925" y="5454650"/>
          <a:ext cx="8493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15" name="Equation" r:id="rId19" imgW="838080" imgH="291960" progId="Equation.DSMT4">
                  <p:embed/>
                </p:oleObj>
              </mc:Choice>
              <mc:Fallback>
                <p:oleObj name="Equation" r:id="rId19" imgW="838080" imgH="291960" progId="Equation.DSMT4">
                  <p:embed/>
                  <p:pic>
                    <p:nvPicPr>
                      <p:cNvPr id="0" name="Object 2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5454650"/>
                        <a:ext cx="8493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981930"/>
              </p:ext>
            </p:extLst>
          </p:nvPr>
        </p:nvGraphicFramePr>
        <p:xfrm>
          <a:off x="4960267" y="142897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2" name="Equation" r:id="rId3" imgW="2130120" imgH="264960" progId="Equation.DSMT4">
                  <p:embed/>
                </p:oleObj>
              </mc:Choice>
              <mc:Fallback>
                <p:oleObj name="Equation" r:id="rId3" imgW="2130120" imgH="264960" progId="Equation.DSMT4">
                  <p:embed/>
                  <p:pic>
                    <p:nvPicPr>
                      <p:cNvPr id="0" name="Object 2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267" y="142897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572795"/>
              </p:ext>
            </p:extLst>
          </p:nvPr>
        </p:nvGraphicFramePr>
        <p:xfrm>
          <a:off x="921667" y="1427162"/>
          <a:ext cx="1520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3" name="Equation" r:id="rId5" imgW="1511280" imgH="355320" progId="Equation.DSMT4">
                  <p:embed/>
                </p:oleObj>
              </mc:Choice>
              <mc:Fallback>
                <p:oleObj name="Equation" r:id="rId5" imgW="1511280" imgH="355320" progId="Equation.DSMT4">
                  <p:embed/>
                  <p:pic>
                    <p:nvPicPr>
                      <p:cNvPr id="0" name="Object 2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667" y="1427162"/>
                        <a:ext cx="15208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721332"/>
              </p:ext>
            </p:extLst>
          </p:nvPr>
        </p:nvGraphicFramePr>
        <p:xfrm>
          <a:off x="2514600" y="1360487"/>
          <a:ext cx="18780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4" name="Equation" r:id="rId7" imgW="1866600" imgH="469800" progId="Equation.DSMT4">
                  <p:embed/>
                </p:oleObj>
              </mc:Choice>
              <mc:Fallback>
                <p:oleObj name="Equation" r:id="rId7" imgW="1866600" imgH="469800" progId="Equation.DSMT4">
                  <p:embed/>
                  <p:pic>
                    <p:nvPicPr>
                      <p:cNvPr id="0" name="Object 2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60487"/>
                        <a:ext cx="18780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427912"/>
              </p:ext>
            </p:extLst>
          </p:nvPr>
        </p:nvGraphicFramePr>
        <p:xfrm>
          <a:off x="2508250" y="1914525"/>
          <a:ext cx="11620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5" name="Equation" r:id="rId9" imgW="1155600" imgH="355320" progId="Equation.DSMT4">
                  <p:embed/>
                </p:oleObj>
              </mc:Choice>
              <mc:Fallback>
                <p:oleObj name="Equation" r:id="rId9" imgW="1155600" imgH="355320" progId="Equation.DSMT4">
                  <p:embed/>
                  <p:pic>
                    <p:nvPicPr>
                      <p:cNvPr id="0" name="Object 2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1914525"/>
                        <a:ext cx="116205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914400" y="2362200"/>
          <a:ext cx="23495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6" name="Equation" r:id="rId11" imgW="2336760" imgH="380880" progId="Equation.DSMT4">
                  <p:embed/>
                </p:oleObj>
              </mc:Choice>
              <mc:Fallback>
                <p:oleObj name="Equation" r:id="rId11" imgW="23367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23495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1784350" y="2970213"/>
          <a:ext cx="26146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7" name="Equation" r:id="rId13" imgW="2603160" imgH="380880" progId="Equation.DSMT4">
                  <p:embed/>
                </p:oleObj>
              </mc:Choice>
              <mc:Fallback>
                <p:oleObj name="Equation" r:id="rId13" imgW="260316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2970213"/>
                        <a:ext cx="26146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7" name="Object 17"/>
          <p:cNvGraphicFramePr>
            <a:graphicFrameLocks noChangeAspect="1"/>
          </p:cNvGraphicFramePr>
          <p:nvPr/>
        </p:nvGraphicFramePr>
        <p:xfrm>
          <a:off x="1797050" y="3597275"/>
          <a:ext cx="294481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8" name="Equation" r:id="rId15" imgW="2933640" imgH="482400" progId="Equation.DSMT4">
                  <p:embed/>
                </p:oleObj>
              </mc:Choice>
              <mc:Fallback>
                <p:oleObj name="Equation" r:id="rId15" imgW="2933640" imgH="482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597275"/>
                        <a:ext cx="294481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273837"/>
              </p:ext>
            </p:extLst>
          </p:nvPr>
        </p:nvGraphicFramePr>
        <p:xfrm>
          <a:off x="1806575" y="4189413"/>
          <a:ext cx="14700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9" name="Equation" r:id="rId17" imgW="1460160" imgH="380880" progId="Equation.DSMT4">
                  <p:embed/>
                </p:oleObj>
              </mc:Choice>
              <mc:Fallback>
                <p:oleObj name="Equation" r:id="rId17" imgW="14601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189413"/>
                        <a:ext cx="14700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9" name="Object 19"/>
          <p:cNvGraphicFramePr>
            <a:graphicFrameLocks noChangeAspect="1"/>
          </p:cNvGraphicFramePr>
          <p:nvPr/>
        </p:nvGraphicFramePr>
        <p:xfrm>
          <a:off x="5307013" y="3465976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0" name="Equation" r:id="rId19" imgW="3419280" imgH="292320" progId="Equation.DSMT4">
                  <p:embed/>
                </p:oleObj>
              </mc:Choice>
              <mc:Fallback>
                <p:oleObj name="Equation" r:id="rId19" imgW="3419280" imgH="292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3465976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449939"/>
              </p:ext>
            </p:extLst>
          </p:nvPr>
        </p:nvGraphicFramePr>
        <p:xfrm>
          <a:off x="5316220" y="3670554"/>
          <a:ext cx="35194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1" name="Equation" r:id="rId21" imgW="3504960" imgH="495000" progId="Equation.DSMT4">
                  <p:embed/>
                </p:oleObj>
              </mc:Choice>
              <mc:Fallback>
                <p:oleObj name="Equation" r:id="rId21" imgW="3504960" imgH="4950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220" y="3670554"/>
                        <a:ext cx="35194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433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2.5</vt:lpstr>
      <vt:lpstr>Objectives</vt:lpstr>
      <vt:lpstr>Like Terms</vt:lpstr>
      <vt:lpstr>Like Terms</vt:lpstr>
      <vt:lpstr>Unlike Terms</vt:lpstr>
      <vt:lpstr>Example 1: Identifying Like Terms</vt:lpstr>
      <vt:lpstr>Combining Like Terms </vt:lpstr>
      <vt:lpstr>Example 2: Combining Like Terms </vt:lpstr>
      <vt:lpstr>Example 2: Combining Like Terms </vt:lpstr>
      <vt:lpstr>Example 2: Combining Like Terms (cont.)</vt:lpstr>
      <vt:lpstr>To Evaluate an Expression </vt:lpstr>
      <vt:lpstr>Example 3: Evaluating Expressions</vt:lpstr>
      <vt:lpstr>Example 4: Simplifying and Evaluating Expressions </vt:lpstr>
      <vt:lpstr>Example 4: Simplifying and Evaluating Expressions (cont.)</vt:lpstr>
      <vt:lpstr>Example 5: Simplifying and Evaluating  Expressions </vt:lpstr>
      <vt:lpstr>Example 5: Simplifying and Evaluating  Expressions (cont.)</vt:lpstr>
      <vt:lpstr>Completion Example 6: Simplifying and Evaluating  Expressions</vt:lpstr>
      <vt:lpstr>Completion Example 6: Simplifying and Evaluating  Expressions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222</cp:revision>
  <dcterms:created xsi:type="dcterms:W3CDTF">2013-04-26T14:43:13Z</dcterms:created>
  <dcterms:modified xsi:type="dcterms:W3CDTF">2018-08-02T14:02:51Z</dcterms:modified>
</cp:coreProperties>
</file>