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60" r:id="rId4"/>
    <p:sldId id="290" r:id="rId5"/>
    <p:sldId id="264" r:id="rId6"/>
    <p:sldId id="265" r:id="rId7"/>
    <p:sldId id="267" r:id="rId8"/>
    <p:sldId id="303" r:id="rId9"/>
    <p:sldId id="304" r:id="rId10"/>
    <p:sldId id="292" r:id="rId11"/>
    <p:sldId id="306" r:id="rId12"/>
    <p:sldId id="294" r:id="rId13"/>
    <p:sldId id="295" r:id="rId14"/>
    <p:sldId id="296" r:id="rId15"/>
    <p:sldId id="297" r:id="rId16"/>
    <p:sldId id="298" r:id="rId17"/>
    <p:sldId id="299" r:id="rId18"/>
    <p:sldId id="289" r:id="rId19"/>
    <p:sldId id="282" r:id="rId20"/>
    <p:sldId id="283" r:id="rId21"/>
    <p:sldId id="305" r:id="rId22"/>
    <p:sldId id="284" r:id="rId23"/>
    <p:sldId id="285" r:id="rId24"/>
    <p:sldId id="300" r:id="rId25"/>
    <p:sldId id="301" r:id="rId26"/>
    <p:sldId id="30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  <p:cmAuthor id="4" name="Nicholas Belloit" initials="NB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99"/>
    <a:srgbClr val="000000"/>
    <a:srgbClr val="1F497D"/>
    <a:srgbClr val="0000FF"/>
    <a:srgbClr val="C00000"/>
    <a:srgbClr val="3C86A6"/>
    <a:srgbClr val="006666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05" d="100"/>
          <a:sy n="105" d="100"/>
        </p:scale>
        <p:origin x="8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8/2/2018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1C9536-8010-417C-93CE-892F0FFC0C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0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8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6.png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3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oleObject" Target="../embeddings/oleObject40.bin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6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6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7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8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7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png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each proper fraction on a number line.</a:t>
            </a:r>
          </a:p>
          <a:p>
            <a:endParaRPr lang="en-US" sz="800" dirty="0"/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sz="2000" dirty="0"/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609600" y="1905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3" imgW="723600" imgH="838080" progId="Equation.DSMT4">
                  <p:embed/>
                </p:oleObj>
              </mc:Choice>
              <mc:Fallback>
                <p:oleObj name="Equation" r:id="rId3" imgW="723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6480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505200" y="19812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6" imgW="698400" imgH="838080" progId="Equation.DSMT4">
                  <p:embed/>
                </p:oleObj>
              </mc:Choice>
              <mc:Fallback>
                <p:oleObj name="Equation" r:id="rId6" imgW="698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6248400" y="1981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81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447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609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4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endParaRPr lang="en-US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5640" y="1945607"/>
            <a:ext cx="4663440" cy="141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Each cup is marked in fourths and we see that there </a:t>
            </a:r>
          </a:p>
          <a:p>
            <a:pPr marL="514350" indent="-514350"/>
            <a:endParaRPr lang="en-US" sz="1000" dirty="0"/>
          </a:p>
          <a:p>
            <a:pPr marL="514350" indent="-514350"/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As an improper fraction,       cups =     </a:t>
            </a:r>
            <a:r>
              <a:rPr lang="en-US" dirty="0">
                <a:solidFill>
                  <a:srgbClr val="FF0000"/>
                </a:solidFill>
              </a:rPr>
              <a:t> cups</a:t>
            </a:r>
            <a:r>
              <a:rPr lang="en-US" dirty="0"/>
              <a:t>.</a:t>
            </a:r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4612460" y="337767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3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460" y="337767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161860" y="336089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860" y="336089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743200" y="2337924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5"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37924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</a:t>
            </a:r>
            <a:r>
              <a:rPr lang="en-US" dirty="0">
                <a:solidFill>
                  <a:srgbClr val="FF0000"/>
                </a:solidFill>
              </a:rPr>
              <a:t> 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7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6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6628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7463" indent="-17463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  <a:buFont typeface="Courier New" pitchFamily="49" charset="0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1066800" y="4572000"/>
          <a:ext cx="68199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Equation" r:id="rId3" imgW="6819840" imgH="1320480" progId="Equation.DSMT4">
                  <p:embed/>
                </p:oleObj>
              </mc:Choice>
              <mc:Fallback>
                <p:oleObj name="Equation" r:id="rId3" imgW="6819840" imgH="1320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572000"/>
                        <a:ext cx="68199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rc 4"/>
          <p:cNvSpPr/>
          <p:nvPr/>
        </p:nvSpPr>
        <p:spPr>
          <a:xfrm rot="17007120" flipH="1">
            <a:off x="1553515" y="5553376"/>
            <a:ext cx="268008" cy="22642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200400" y="4648200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00800" y="4648200"/>
            <a:ext cx="0" cy="106680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</a:t>
            </a:r>
            <a:r>
              <a:rPr lang="en-US" sz="2800" dirty="0">
                <a:solidFill>
                  <a:srgbClr val="000099"/>
                </a:solidFill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 + 9 = 89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13: Changing Mixed Number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7" imgW="825500" imgH="838200" progId="Equation.DSMT4">
                  <p:embed/>
                </p:oleObj>
              </mc:Choice>
              <mc:Fallback>
                <p:oleObj name="Equation" r:id="rId7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fractions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mixed numbers.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mixed numbers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mixed numbers to improper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improper fractions to mixed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Aft>
                <a:spcPts val="6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lang="en-US" sz="2800" dirty="0"/>
              <a:t>We first change         to a mixed number and then write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the result as a negative number.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33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33 + 2 = 35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76400" y="1163638"/>
          <a:ext cx="812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3" imgW="812520" imgH="799920" progId="Equation.DSMT4">
                  <p:embed/>
                </p:oleObj>
              </mc:Choice>
              <mc:Fallback>
                <p:oleObj name="Equation" r:id="rId3" imgW="81252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63638"/>
                        <a:ext cx="812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1" name="Object 39"/>
          <p:cNvGraphicFramePr>
            <a:graphicFrameLocks noChangeAspect="1"/>
          </p:cNvGraphicFramePr>
          <p:nvPr/>
        </p:nvGraphicFramePr>
        <p:xfrm>
          <a:off x="2836178" y="2209800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5" imgW="596880" imgH="799920" progId="Equation.DSMT4">
                  <p:embed/>
                </p:oleObj>
              </mc:Choice>
              <mc:Fallback>
                <p:oleObj name="Equation" r:id="rId5" imgW="596880" imgH="79992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178" y="2209800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sz="2700" dirty="0"/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700" dirty="0"/>
              <a:t>Thus, 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Mixed Numbers to an Improper Fractions (cont.)</a:t>
            </a:r>
          </a:p>
        </p:txBody>
      </p:sp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3568700" y="18288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3" name="Equation" r:id="rId3" imgW="1384200" imgH="838080" progId="Equation.DSMT4">
                  <p:embed/>
                </p:oleObj>
              </mc:Choice>
              <mc:Fallback>
                <p:oleObj name="Equation" r:id="rId3" imgW="1384200" imgH="838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82880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31"/>
          <p:cNvGraphicFramePr>
            <a:graphicFrameLocks noChangeAspect="1"/>
          </p:cNvGraphicFramePr>
          <p:nvPr/>
        </p:nvGraphicFramePr>
        <p:xfrm>
          <a:off x="1392238" y="2598738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4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98738"/>
                        <a:ext cx="83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93033"/>
              </p:ext>
            </p:extLst>
          </p:nvPr>
        </p:nvGraphicFramePr>
        <p:xfrm>
          <a:off x="2370138" y="259873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5" name="Equation" r:id="rId7" imgW="1028520" imgH="838080" progId="Equation.DSMT4">
                  <p:embed/>
                </p:oleObj>
              </mc:Choice>
              <mc:Fallback>
                <p:oleObj name="Equation" r:id="rId7" imgW="102852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2598738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lnSpc>
                <a:spcPct val="80000"/>
              </a:lnSpc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Change an Improper Fraction to a Mixed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0" name="Equation" r:id="rId3" imgW="723586" imgH="571252" progId="Equation.DSMT4">
                  <p:embed/>
                </p:oleObj>
              </mc:Choice>
              <mc:Fallback>
                <p:oleObj name="Equation" r:id="rId3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1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2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3" name="Equation" r:id="rId9" imgW="190440" imgH="291960" progId="Equation.DSMT4">
                  <p:embed/>
                </p:oleObj>
              </mc:Choice>
              <mc:Fallback>
                <p:oleObj name="Equation" r:id="rId9" imgW="190440" imgH="2919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4" name="Equation" r:id="rId11" imgW="406080" imgH="406080" progId="Equation.DSMT4">
                  <p:embed/>
                </p:oleObj>
              </mc:Choice>
              <mc:Fallback>
                <p:oleObj name="Equation" r:id="rId11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5" name="Equation" r:id="rId13" imgW="368300" imgH="279400" progId="Equation.DSMT4">
                  <p:embed/>
                </p:oleObj>
              </mc:Choice>
              <mc:Fallback>
                <p:oleObj name="Equation" r:id="rId13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6" name="Equation" r:id="rId15" imgW="583920" imgH="406080" progId="Equation.DSMT4">
                  <p:embed/>
                </p:oleObj>
              </mc:Choice>
              <mc:Fallback>
                <p:oleObj name="Equation" r:id="rId15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7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15: </a:t>
            </a:r>
            <a:r>
              <a:rPr lang="en-US" sz="3200" dirty="0" smtClean="0">
                <a:solidFill>
                  <a:schemeClr val="accent1"/>
                </a:solidFill>
              </a:rPr>
              <a:t>Changing </a:t>
            </a:r>
            <a:r>
              <a:rPr lang="en-US" sz="3200" dirty="0">
                <a:solidFill>
                  <a:schemeClr val="accent1"/>
                </a:solidFill>
              </a:rPr>
              <a:t>Improper </a:t>
            </a:r>
            <a:r>
              <a:rPr lang="en-US" sz="3200" dirty="0" smtClean="0">
                <a:solidFill>
                  <a:schemeClr val="accent1"/>
                </a:solidFill>
              </a:rPr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5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6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7" name="Equation" r:id="rId7" imgW="952087" imgH="837836" progId="Equation.DSMT4">
                  <p:embed/>
                </p:oleObj>
              </mc:Choice>
              <mc:Fallback>
                <p:oleObj name="Equation" r:id="rId7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Change          to a mixed number.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 we change       to a mixed number then write the </a:t>
            </a:r>
          </a:p>
          <a:p>
            <a:r>
              <a:rPr lang="en-US" dirty="0"/>
              <a:t>result as a negative number.</a:t>
            </a:r>
            <a:r>
              <a:rPr lang="en-US" b="1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89100" y="1150938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0" name="Equation" r:id="rId3" imgW="672840" imgH="838080" progId="Equation.DSMT4">
                  <p:embed/>
                </p:oleObj>
              </mc:Choice>
              <mc:Fallback>
                <p:oleObj name="Equation" r:id="rId3" imgW="6728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50938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32766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511288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358457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1" name="Equation" r:id="rId5" imgW="711000" imgH="571320" progId="Equation.DSMT4">
                  <p:embed/>
                </p:oleObj>
              </mc:Choice>
              <mc:Fallback>
                <p:oleObj name="Equation" r:id="rId5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58457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3324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2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332422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401206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3" name="Equation" r:id="rId9" imgW="419040" imgH="406080" progId="Equation.DSMT4">
                  <p:embed/>
                </p:oleObj>
              </mc:Choice>
              <mc:Fallback>
                <p:oleObj name="Equation" r:id="rId9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401206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44545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4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445452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73392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5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73392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51466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6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51466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332536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7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332536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2" name="Object 10"/>
          <p:cNvGraphicFramePr>
            <a:graphicFrameLocks noChangeAspect="1"/>
          </p:cNvGraphicFramePr>
          <p:nvPr/>
        </p:nvGraphicFramePr>
        <p:xfrm>
          <a:off x="2861578" y="21762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8" name="Equation" r:id="rId19" imgW="431640" imgH="838080" progId="Equation.DSMT4">
                  <p:embed/>
                </p:oleObj>
              </mc:Choice>
              <mc:Fallback>
                <p:oleObj name="Equation" r:id="rId19" imgW="431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578" y="21762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Thus,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16</a:t>
            </a:r>
            <a:r>
              <a:rPr lang="en-US" sz="3200">
                <a:solidFill>
                  <a:schemeClr val="accent1"/>
                </a:solidFill>
              </a:rPr>
              <a:t>: </a:t>
            </a:r>
            <a:r>
              <a:rPr lang="en-US" sz="3200" smtClean="0">
                <a:solidFill>
                  <a:schemeClr val="accent1"/>
                </a:solidFill>
              </a:rPr>
              <a:t>Changing </a:t>
            </a:r>
            <a:r>
              <a:rPr lang="en-US" sz="3200">
                <a:solidFill>
                  <a:schemeClr val="accent1"/>
                </a:solidFill>
              </a:rPr>
              <a:t>Improper </a:t>
            </a:r>
            <a:r>
              <a:rPr lang="en-US" sz="3200" smtClean="0">
                <a:solidFill>
                  <a:schemeClr val="accent1"/>
                </a:solidFill>
              </a:rPr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5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6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7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51"/>
          <p:cNvGraphicFramePr>
            <a:graphicFrameLocks noChangeAspect="1"/>
          </p:cNvGraphicFramePr>
          <p:nvPr/>
        </p:nvGraphicFramePr>
        <p:xfrm>
          <a:off x="1414244" y="413996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8" name="Equation" r:id="rId9" imgW="672840" imgH="838080" progId="Equation.DSMT4">
                  <p:embed/>
                </p:oleObj>
              </mc:Choice>
              <mc:Fallback>
                <p:oleObj name="Equation" r:id="rId9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413996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53"/>
          <p:cNvGraphicFramePr>
            <a:graphicFrameLocks noChangeAspect="1"/>
          </p:cNvGraphicFramePr>
          <p:nvPr/>
        </p:nvGraphicFramePr>
        <p:xfrm>
          <a:off x="2205489" y="4139967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9" name="Equation" r:id="rId11" imgW="1155600" imgH="838080" progId="Equation.DSMT4">
                  <p:embed/>
                </p:oleObj>
              </mc:Choice>
              <mc:Fallback>
                <p:oleObj name="Equation" r:id="rId11" imgW="1155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489" y="4139967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8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9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210300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909575"/>
            <a:ext cx="3108960" cy="21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4038" y="2201411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9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1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Equation" r:id="rId11" imgW="444307" imgH="291973" progId="Equation.DSMT4">
                  <p:embed/>
                </p:oleObj>
              </mc:Choice>
              <mc:Fallback>
                <p:oleObj name="Equation" r:id="rId11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4" name="Equation" r:id="rId13" imgW="444307" imgH="291973" progId="Equation.DSMT4">
                  <p:embed/>
                </p:oleObj>
              </mc:Choice>
              <mc:Fallback>
                <p:oleObj name="Equation" r:id="rId13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Equation" r:id="rId15" imgW="1892300" imgH="406400" progId="Equation.DSMT4">
                  <p:embed/>
                </p:oleObj>
              </mc:Choice>
              <mc:Fallback>
                <p:oleObj name="Equation" r:id="rId15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17" imgW="1892300" imgH="406400" progId="Equation.DSMT4">
                  <p:embed/>
                </p:oleObj>
              </mc:Choice>
              <mc:Fallback>
                <p:oleObj name="Equation" r:id="rId17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21" imgW="1104840" imgH="838080" progId="Equation.DSMT4">
                  <p:embed/>
                </p:oleObj>
              </mc:Choice>
              <mc:Fallback>
                <p:oleObj name="Equation" r:id="rId21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25" imgW="749160" imgH="838080" progId="Equation.DSMT4">
                  <p:embed/>
                </p:oleObj>
              </mc:Choice>
              <mc:Fallback>
                <p:oleObj name="Equation" r:id="rId25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Rule for the Placement of Negative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integers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0,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preferred form is to leave the negative sign in front of the fraction. In some cases a negative numerator is acceptable, but a negative sign is seldom used in a denominator.</a:t>
            </a:r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/>
        </p:nvGraphicFramePr>
        <p:xfrm>
          <a:off x="3454400" y="2345422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Equation" r:id="rId3" imgW="2234880" imgH="838080" progId="Equation.DSMT4">
                  <p:embed/>
                </p:oleObj>
              </mc:Choice>
              <mc:Fallback>
                <p:oleObj name="Equation" r:id="rId3" imgW="22348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345422"/>
                        <a:ext cx="223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Placing Negative Signs in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36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1024855" y="1303789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4" name="Equation" r:id="rId3" imgW="495000" imgH="838080" progId="Equation.DSMT4">
                  <p:embed/>
                </p:oleObj>
              </mc:Choice>
              <mc:Fallback>
                <p:oleObj name="Equation" r:id="rId3" imgW="495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55" y="1303789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1565945" y="1303789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5" name="Equation" r:id="rId5" imgW="736560" imgH="838080" progId="Equation.DSMT4">
                  <p:embed/>
                </p:oleObj>
              </mc:Choice>
              <mc:Fallback>
                <p:oleObj name="Equation" r:id="rId5" imgW="736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945" y="1303789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2387600" y="1312178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6" name="Equation" r:id="rId7" imgW="736560" imgH="838080" progId="Equation.DSMT4">
                  <p:embed/>
                </p:oleObj>
              </mc:Choice>
              <mc:Fallback>
                <p:oleObj name="Equation" r:id="rId7" imgW="736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312178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1032545" y="2370589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7" name="Equation" r:id="rId9" imgW="685800" imgH="838080" progId="Equation.DSMT4">
                  <p:embed/>
                </p:oleObj>
              </mc:Choice>
              <mc:Fallback>
                <p:oleObj name="Equation" r:id="rId9" imgW="685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545" y="2370589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1752600" y="2362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8" name="Equation" r:id="rId11" imgW="927000" imgH="838080" progId="Equation.DSMT4">
                  <p:embed/>
                </p:oleObj>
              </mc:Choice>
              <mc:Fallback>
                <p:oleObj name="Equation" r:id="rId11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362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/>
        </p:nvGraphicFramePr>
        <p:xfrm>
          <a:off x="2701255" y="2370589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9" name="Equation" r:id="rId13" imgW="749160" imgH="838080" progId="Equation.DSMT4">
                  <p:embed/>
                </p:oleObj>
              </mc:Choice>
              <mc:Fallback>
                <p:oleObj name="Equation" r:id="rId13" imgW="749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55" y="2370589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3505200" y="26670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0" name="Equation" r:id="rId15" imgW="698400" imgH="279360" progId="Equation.DSMT4">
                  <p:embed/>
                </p:oleObj>
              </mc:Choice>
              <mc:Fallback>
                <p:oleObj name="Equation" r:id="rId15" imgW="6984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887</Words>
  <Application>Microsoft Office PowerPoint</Application>
  <PresentationFormat>On-screen Show (4:3)</PresentationFormat>
  <Paragraphs>176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3.1</vt:lpstr>
      <vt:lpstr>Objectives</vt:lpstr>
      <vt:lpstr>Example 1: Understanding Fractions</vt:lpstr>
      <vt:lpstr>Example 2: Understanding Fractions</vt:lpstr>
      <vt:lpstr>Example 3:  Understanding Proper Fractions</vt:lpstr>
      <vt:lpstr>Example 4: Understanding Improper Fractions </vt:lpstr>
      <vt:lpstr>Example 5: Evaluating Fractions Involving 0</vt:lpstr>
      <vt:lpstr>Rule for the Placement of Negative Signs</vt:lpstr>
      <vt:lpstr>Example 6: Placing Negative Signs in Fractions</vt:lpstr>
      <vt:lpstr>Example 7:  Graphing Proper Fractions</vt:lpstr>
      <vt:lpstr>Example 7:  Graphing Proper Fractions (cont.)</vt:lpstr>
      <vt:lpstr>Example 8: Graphing improper Fractions</vt:lpstr>
      <vt:lpstr>Example 9: Identifying Types of Fractions and Mixed Numbers</vt:lpstr>
      <vt:lpstr>Example 10: Application: Understanding Mixed Numbers</vt:lpstr>
      <vt:lpstr>Example 10: Application: Understanding Mixed Numbers (cont.)</vt:lpstr>
      <vt:lpstr>Example 11: Application: Understanding Mixed Numbers</vt:lpstr>
      <vt:lpstr>Example 12: Graphing Mixed Numbers </vt:lpstr>
      <vt:lpstr>To Change a Mixed Number to an Improper Fraction</vt:lpstr>
      <vt:lpstr>Example 13: Changing Mixed Number to Improper Fractions</vt:lpstr>
      <vt:lpstr>Example 14: Mixed Numbers to Improper Fractions</vt:lpstr>
      <vt:lpstr>Example 14: Mixed Numbers to an Improper Fractions (cont.)</vt:lpstr>
      <vt:lpstr>To Change an Improper Fraction to a Mixed Number</vt:lpstr>
      <vt:lpstr>Example 15: Changing Improper Fractions to Mixed Numbers</vt:lpstr>
      <vt:lpstr>Example 15: Changing Improper Fractions to Mixed Numbers (cont.)</vt:lpstr>
      <vt:lpstr>Example 16: Changing Improper Fractions to Mixed Numbers</vt:lpstr>
      <vt:lpstr>Example 16: Changing Improper Fractions to Mixed Numbers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234</cp:revision>
  <dcterms:created xsi:type="dcterms:W3CDTF">2013-04-26T14:43:13Z</dcterms:created>
  <dcterms:modified xsi:type="dcterms:W3CDTF">2018-08-02T14:09:16Z</dcterms:modified>
</cp:coreProperties>
</file>