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5"/>
  </p:handoutMasterIdLst>
  <p:sldIdLst>
    <p:sldId id="256" r:id="rId2"/>
    <p:sldId id="259" r:id="rId3"/>
    <p:sldId id="260" r:id="rId4"/>
    <p:sldId id="272" r:id="rId5"/>
    <p:sldId id="261" r:id="rId6"/>
    <p:sldId id="273" r:id="rId7"/>
    <p:sldId id="274" r:id="rId8"/>
    <p:sldId id="275" r:id="rId9"/>
    <p:sldId id="276" r:id="rId10"/>
    <p:sldId id="277" r:id="rId11"/>
    <p:sldId id="296" r:id="rId12"/>
    <p:sldId id="278" r:id="rId13"/>
    <p:sldId id="297" r:id="rId14"/>
    <p:sldId id="280" r:id="rId15"/>
    <p:sldId id="281" r:id="rId16"/>
    <p:sldId id="282" r:id="rId17"/>
    <p:sldId id="262" r:id="rId18"/>
    <p:sldId id="263" r:id="rId19"/>
    <p:sldId id="283" r:id="rId20"/>
    <p:sldId id="264" r:id="rId21"/>
    <p:sldId id="284" r:id="rId22"/>
    <p:sldId id="285" r:id="rId23"/>
    <p:sldId id="287" r:id="rId24"/>
    <p:sldId id="286" r:id="rId25"/>
    <p:sldId id="288" r:id="rId26"/>
    <p:sldId id="289" r:id="rId27"/>
    <p:sldId id="290" r:id="rId28"/>
    <p:sldId id="291" r:id="rId29"/>
    <p:sldId id="293" r:id="rId30"/>
    <p:sldId id="294" r:id="rId31"/>
    <p:sldId id="295" r:id="rId32"/>
    <p:sldId id="298" r:id="rId33"/>
    <p:sldId id="265"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0000"/>
    <a:srgbClr val="2D7D9F"/>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53" autoAdjust="0"/>
    <p:restoredTop sz="84038" autoAdjust="0"/>
  </p:normalViewPr>
  <p:slideViewPr>
    <p:cSldViewPr>
      <p:cViewPr varScale="1">
        <p:scale>
          <a:sx n="114" d="100"/>
          <a:sy n="114" d="100"/>
        </p:scale>
        <p:origin x="1290" y="12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5" Type="http://schemas.openxmlformats.org/officeDocument/2006/relationships/image" Target="../media/image48.wmf"/><Relationship Id="rId4" Type="http://schemas.openxmlformats.org/officeDocument/2006/relationships/image" Target="../media/image4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5.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image" Target="../media/image69.wmf"/><Relationship Id="rId3" Type="http://schemas.openxmlformats.org/officeDocument/2006/relationships/image" Target="../media/image59.wmf"/><Relationship Id="rId7" Type="http://schemas.openxmlformats.org/officeDocument/2006/relationships/image" Target="../media/image63.wmf"/><Relationship Id="rId12" Type="http://schemas.openxmlformats.org/officeDocument/2006/relationships/image" Target="../media/image68.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11" Type="http://schemas.openxmlformats.org/officeDocument/2006/relationships/image" Target="../media/image67.wmf"/><Relationship Id="rId5" Type="http://schemas.openxmlformats.org/officeDocument/2006/relationships/image" Target="../media/image61.wmf"/><Relationship Id="rId15" Type="http://schemas.openxmlformats.org/officeDocument/2006/relationships/image" Target="../media/image71.wmf"/><Relationship Id="rId10" Type="http://schemas.openxmlformats.org/officeDocument/2006/relationships/image" Target="../media/image66.wmf"/><Relationship Id="rId4" Type="http://schemas.openxmlformats.org/officeDocument/2006/relationships/image" Target="../media/image60.wmf"/><Relationship Id="rId9" Type="http://schemas.openxmlformats.org/officeDocument/2006/relationships/image" Target="../media/image65.wmf"/><Relationship Id="rId14" Type="http://schemas.openxmlformats.org/officeDocument/2006/relationships/image" Target="../media/image7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image" Target="../media/image84.wmf"/><Relationship Id="rId3" Type="http://schemas.openxmlformats.org/officeDocument/2006/relationships/image" Target="../media/image74.wmf"/><Relationship Id="rId7" Type="http://schemas.openxmlformats.org/officeDocument/2006/relationships/image" Target="../media/image78.wmf"/><Relationship Id="rId12" Type="http://schemas.openxmlformats.org/officeDocument/2006/relationships/image" Target="../media/image83.wmf"/><Relationship Id="rId2" Type="http://schemas.openxmlformats.org/officeDocument/2006/relationships/image" Target="../media/image73.wmf"/><Relationship Id="rId1" Type="http://schemas.openxmlformats.org/officeDocument/2006/relationships/image" Target="../media/image72.wmf"/><Relationship Id="rId6" Type="http://schemas.openxmlformats.org/officeDocument/2006/relationships/image" Target="../media/image77.wmf"/><Relationship Id="rId11" Type="http://schemas.openxmlformats.org/officeDocument/2006/relationships/image" Target="../media/image82.wmf"/><Relationship Id="rId5" Type="http://schemas.openxmlformats.org/officeDocument/2006/relationships/image" Target="../media/image76.wmf"/><Relationship Id="rId15" Type="http://schemas.openxmlformats.org/officeDocument/2006/relationships/image" Target="../media/image86.wmf"/><Relationship Id="rId10" Type="http://schemas.openxmlformats.org/officeDocument/2006/relationships/image" Target="../media/image81.wmf"/><Relationship Id="rId4" Type="http://schemas.openxmlformats.org/officeDocument/2006/relationships/image" Target="../media/image75.wmf"/><Relationship Id="rId9" Type="http://schemas.openxmlformats.org/officeDocument/2006/relationships/image" Target="../media/image80.wmf"/><Relationship Id="rId14" Type="http://schemas.openxmlformats.org/officeDocument/2006/relationships/image" Target="../media/image85.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image" Target="../media/image97.wmf"/><Relationship Id="rId3" Type="http://schemas.openxmlformats.org/officeDocument/2006/relationships/image" Target="../media/image89.wmf"/><Relationship Id="rId7" Type="http://schemas.openxmlformats.org/officeDocument/2006/relationships/image" Target="../media/image93.wmf"/><Relationship Id="rId12" Type="http://schemas.openxmlformats.org/officeDocument/2006/relationships/image" Target="../media/image96.wmf"/><Relationship Id="rId2" Type="http://schemas.openxmlformats.org/officeDocument/2006/relationships/image" Target="../media/image88.wmf"/><Relationship Id="rId1" Type="http://schemas.openxmlformats.org/officeDocument/2006/relationships/image" Target="../media/image87.wmf"/><Relationship Id="rId6" Type="http://schemas.openxmlformats.org/officeDocument/2006/relationships/image" Target="../media/image92.wmf"/><Relationship Id="rId11" Type="http://schemas.openxmlformats.org/officeDocument/2006/relationships/image" Target="../media/image95.wmf"/><Relationship Id="rId5" Type="http://schemas.openxmlformats.org/officeDocument/2006/relationships/image" Target="../media/image91.wmf"/><Relationship Id="rId15" Type="http://schemas.openxmlformats.org/officeDocument/2006/relationships/image" Target="../media/image99.wmf"/><Relationship Id="rId10" Type="http://schemas.openxmlformats.org/officeDocument/2006/relationships/image" Target="../media/image94.wmf"/><Relationship Id="rId4" Type="http://schemas.openxmlformats.org/officeDocument/2006/relationships/image" Target="../media/image90.wmf"/><Relationship Id="rId9" Type="http://schemas.openxmlformats.org/officeDocument/2006/relationships/image" Target="../media/image65.wmf"/><Relationship Id="rId14" Type="http://schemas.openxmlformats.org/officeDocument/2006/relationships/image" Target="../media/image98.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07.wmf"/><Relationship Id="rId13" Type="http://schemas.openxmlformats.org/officeDocument/2006/relationships/image" Target="../media/image111.wmf"/><Relationship Id="rId3" Type="http://schemas.openxmlformats.org/officeDocument/2006/relationships/image" Target="../media/image102.wmf"/><Relationship Id="rId7" Type="http://schemas.openxmlformats.org/officeDocument/2006/relationships/image" Target="../media/image106.wmf"/><Relationship Id="rId12" Type="http://schemas.openxmlformats.org/officeDocument/2006/relationships/image" Target="../media/image110.wmf"/><Relationship Id="rId2" Type="http://schemas.openxmlformats.org/officeDocument/2006/relationships/image" Target="../media/image101.wmf"/><Relationship Id="rId1" Type="http://schemas.openxmlformats.org/officeDocument/2006/relationships/image" Target="../media/image100.wmf"/><Relationship Id="rId6" Type="http://schemas.openxmlformats.org/officeDocument/2006/relationships/image" Target="../media/image105.wmf"/><Relationship Id="rId11" Type="http://schemas.openxmlformats.org/officeDocument/2006/relationships/image" Target="../media/image109.wmf"/><Relationship Id="rId5" Type="http://schemas.openxmlformats.org/officeDocument/2006/relationships/image" Target="../media/image104.wmf"/><Relationship Id="rId15" Type="http://schemas.openxmlformats.org/officeDocument/2006/relationships/image" Target="../media/image113.wmf"/><Relationship Id="rId10" Type="http://schemas.openxmlformats.org/officeDocument/2006/relationships/image" Target="../media/image108.wmf"/><Relationship Id="rId4" Type="http://schemas.openxmlformats.org/officeDocument/2006/relationships/image" Target="../media/image103.wmf"/><Relationship Id="rId9" Type="http://schemas.openxmlformats.org/officeDocument/2006/relationships/image" Target="../media/image80.wmf"/><Relationship Id="rId14" Type="http://schemas.openxmlformats.org/officeDocument/2006/relationships/image" Target="../media/image112.wmf"/></Relationships>
</file>

<file path=ppt/drawings/_rels/vmlDrawing23.vml.rels><?xml version="1.0" encoding="UTF-8" standalone="yes"?>
<Relationships xmlns="http://schemas.openxmlformats.org/package/2006/relationships"><Relationship Id="rId8" Type="http://schemas.openxmlformats.org/officeDocument/2006/relationships/image" Target="../media/image121.wmf"/><Relationship Id="rId13" Type="http://schemas.openxmlformats.org/officeDocument/2006/relationships/image" Target="../media/image125.wmf"/><Relationship Id="rId3" Type="http://schemas.openxmlformats.org/officeDocument/2006/relationships/image" Target="../media/image116.wmf"/><Relationship Id="rId7" Type="http://schemas.openxmlformats.org/officeDocument/2006/relationships/image" Target="../media/image120.wmf"/><Relationship Id="rId12" Type="http://schemas.openxmlformats.org/officeDocument/2006/relationships/image" Target="../media/image124.wmf"/><Relationship Id="rId2" Type="http://schemas.openxmlformats.org/officeDocument/2006/relationships/image" Target="../media/image115.wmf"/><Relationship Id="rId1" Type="http://schemas.openxmlformats.org/officeDocument/2006/relationships/image" Target="../media/image114.wmf"/><Relationship Id="rId6" Type="http://schemas.openxmlformats.org/officeDocument/2006/relationships/image" Target="../media/image119.wmf"/><Relationship Id="rId11" Type="http://schemas.openxmlformats.org/officeDocument/2006/relationships/image" Target="../media/image123.wmf"/><Relationship Id="rId5" Type="http://schemas.openxmlformats.org/officeDocument/2006/relationships/image" Target="../media/image118.wmf"/><Relationship Id="rId15" Type="http://schemas.openxmlformats.org/officeDocument/2006/relationships/image" Target="../media/image127.wmf"/><Relationship Id="rId10" Type="http://schemas.openxmlformats.org/officeDocument/2006/relationships/image" Target="../media/image122.wmf"/><Relationship Id="rId4" Type="http://schemas.openxmlformats.org/officeDocument/2006/relationships/image" Target="../media/image117.wmf"/><Relationship Id="rId9" Type="http://schemas.openxmlformats.org/officeDocument/2006/relationships/image" Target="../media/image65.wmf"/><Relationship Id="rId14" Type="http://schemas.openxmlformats.org/officeDocument/2006/relationships/image" Target="../media/image12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7/26/2019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465863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1.wmf"/><Relationship Id="rId5" Type="http://schemas.openxmlformats.org/officeDocument/2006/relationships/oleObject" Target="../embeddings/oleObject18.bin"/><Relationship Id="rId4" Type="http://schemas.openxmlformats.org/officeDocument/2006/relationships/image" Target="../media/image20.wmf"/><Relationship Id="rId9"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4.wmf"/><Relationship Id="rId5" Type="http://schemas.openxmlformats.org/officeDocument/2006/relationships/oleObject" Target="../embeddings/oleObject21.bin"/><Relationship Id="rId4" Type="http://schemas.openxmlformats.org/officeDocument/2006/relationships/image" Target="../media/image23.wmf"/></Relationships>
</file>

<file path=ppt/slides/_rels/slide1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7.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image" Target="../media/image25.png"/><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5.bin"/><Relationship Id="rId14" Type="http://schemas.openxmlformats.org/officeDocument/2006/relationships/image" Target="../media/image31.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2.wmf"/></Relationships>
</file>

<file path=ppt/slides/_rels/slide15.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4.wmf"/><Relationship Id="rId5" Type="http://schemas.openxmlformats.org/officeDocument/2006/relationships/oleObject" Target="../embeddings/oleObject30.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2.bin"/></Relationships>
</file>

<file path=ppt/slides/_rels/slide16.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8.wmf"/><Relationship Id="rId5" Type="http://schemas.openxmlformats.org/officeDocument/2006/relationships/oleObject" Target="../embeddings/oleObject34.bin"/><Relationship Id="rId4" Type="http://schemas.openxmlformats.org/officeDocument/2006/relationships/image" Target="../media/image37.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40.wmf"/></Relationships>
</file>

<file path=ppt/slides/_rels/slide18.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2.wmf"/><Relationship Id="rId5" Type="http://schemas.openxmlformats.org/officeDocument/2006/relationships/oleObject" Target="../embeddings/oleObject38.bin"/><Relationship Id="rId4" Type="http://schemas.openxmlformats.org/officeDocument/2006/relationships/image" Target="../media/image4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5.w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4.bin"/></Relationships>
</file>

<file path=ppt/slides/_rels/slide21.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0.wmf"/><Relationship Id="rId5" Type="http://schemas.openxmlformats.org/officeDocument/2006/relationships/oleObject" Target="../embeddings/oleObject47.bin"/><Relationship Id="rId4" Type="http://schemas.openxmlformats.org/officeDocument/2006/relationships/image" Target="../media/image49.wmf"/></Relationships>
</file>

<file path=ppt/slides/_rels/slide22.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3.wmf"/><Relationship Id="rId5" Type="http://schemas.openxmlformats.org/officeDocument/2006/relationships/oleObject" Target="../embeddings/oleObject50.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2.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56.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59.bin"/><Relationship Id="rId18" Type="http://schemas.openxmlformats.org/officeDocument/2006/relationships/image" Target="../media/image64.wmf"/><Relationship Id="rId26" Type="http://schemas.openxmlformats.org/officeDocument/2006/relationships/image" Target="../media/image68.wmf"/><Relationship Id="rId3" Type="http://schemas.openxmlformats.org/officeDocument/2006/relationships/oleObject" Target="../embeddings/oleObject54.bin"/><Relationship Id="rId21" Type="http://schemas.openxmlformats.org/officeDocument/2006/relationships/oleObject" Target="../embeddings/oleObject63.bin"/><Relationship Id="rId7" Type="http://schemas.openxmlformats.org/officeDocument/2006/relationships/oleObject" Target="../embeddings/oleObject56.bin"/><Relationship Id="rId12" Type="http://schemas.openxmlformats.org/officeDocument/2006/relationships/image" Target="../media/image61.wmf"/><Relationship Id="rId17" Type="http://schemas.openxmlformats.org/officeDocument/2006/relationships/oleObject" Target="../embeddings/oleObject61.bin"/><Relationship Id="rId25"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29" Type="http://schemas.openxmlformats.org/officeDocument/2006/relationships/oleObject" Target="../embeddings/oleObject67.bin"/><Relationship Id="rId1" Type="http://schemas.openxmlformats.org/officeDocument/2006/relationships/vmlDrawing" Target="../drawings/vmlDrawing19.vml"/><Relationship Id="rId6" Type="http://schemas.openxmlformats.org/officeDocument/2006/relationships/image" Target="../media/image58.wmf"/><Relationship Id="rId11" Type="http://schemas.openxmlformats.org/officeDocument/2006/relationships/oleObject" Target="../embeddings/oleObject58.bin"/><Relationship Id="rId24" Type="http://schemas.openxmlformats.org/officeDocument/2006/relationships/image" Target="../media/image67.wmf"/><Relationship Id="rId32" Type="http://schemas.openxmlformats.org/officeDocument/2006/relationships/image" Target="../media/image71.wmf"/><Relationship Id="rId5" Type="http://schemas.openxmlformats.org/officeDocument/2006/relationships/oleObject" Target="../embeddings/oleObject55.bin"/><Relationship Id="rId15" Type="http://schemas.openxmlformats.org/officeDocument/2006/relationships/oleObject" Target="../embeddings/oleObject60.bin"/><Relationship Id="rId23" Type="http://schemas.openxmlformats.org/officeDocument/2006/relationships/oleObject" Target="../embeddings/oleObject64.bin"/><Relationship Id="rId28" Type="http://schemas.openxmlformats.org/officeDocument/2006/relationships/image" Target="../media/image69.wmf"/><Relationship Id="rId10" Type="http://schemas.openxmlformats.org/officeDocument/2006/relationships/image" Target="../media/image60.wmf"/><Relationship Id="rId19" Type="http://schemas.openxmlformats.org/officeDocument/2006/relationships/oleObject" Target="../embeddings/oleObject62.bin"/><Relationship Id="rId31" Type="http://schemas.openxmlformats.org/officeDocument/2006/relationships/oleObject" Target="../embeddings/oleObject68.bin"/><Relationship Id="rId4" Type="http://schemas.openxmlformats.org/officeDocument/2006/relationships/image" Target="../media/image57.wmf"/><Relationship Id="rId9" Type="http://schemas.openxmlformats.org/officeDocument/2006/relationships/oleObject" Target="../embeddings/oleObject57.bin"/><Relationship Id="rId14" Type="http://schemas.openxmlformats.org/officeDocument/2006/relationships/image" Target="../media/image62.wmf"/><Relationship Id="rId22" Type="http://schemas.openxmlformats.org/officeDocument/2006/relationships/image" Target="../media/image66.wmf"/><Relationship Id="rId27" Type="http://schemas.openxmlformats.org/officeDocument/2006/relationships/oleObject" Target="../embeddings/oleObject66.bin"/><Relationship Id="rId30" Type="http://schemas.openxmlformats.org/officeDocument/2006/relationships/image" Target="../media/image70.wmf"/></Relationships>
</file>

<file path=ppt/slides/_rels/slide26.x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oleObject" Target="../embeddings/oleObject74.bin"/><Relationship Id="rId18" Type="http://schemas.openxmlformats.org/officeDocument/2006/relationships/image" Target="../media/image79.wmf"/><Relationship Id="rId26" Type="http://schemas.openxmlformats.org/officeDocument/2006/relationships/image" Target="../media/image83.wmf"/><Relationship Id="rId3" Type="http://schemas.openxmlformats.org/officeDocument/2006/relationships/oleObject" Target="../embeddings/oleObject69.bin"/><Relationship Id="rId21" Type="http://schemas.openxmlformats.org/officeDocument/2006/relationships/oleObject" Target="../embeddings/oleObject78.bin"/><Relationship Id="rId7" Type="http://schemas.openxmlformats.org/officeDocument/2006/relationships/oleObject" Target="../embeddings/oleObject71.bin"/><Relationship Id="rId12" Type="http://schemas.openxmlformats.org/officeDocument/2006/relationships/image" Target="../media/image76.wmf"/><Relationship Id="rId17" Type="http://schemas.openxmlformats.org/officeDocument/2006/relationships/oleObject" Target="../embeddings/oleObject76.bin"/><Relationship Id="rId25" Type="http://schemas.openxmlformats.org/officeDocument/2006/relationships/oleObject" Target="../embeddings/oleObject80.bin"/><Relationship Id="rId2" Type="http://schemas.openxmlformats.org/officeDocument/2006/relationships/slideLayout" Target="../slideLayouts/slideLayout2.xml"/><Relationship Id="rId16" Type="http://schemas.openxmlformats.org/officeDocument/2006/relationships/image" Target="../media/image78.wmf"/><Relationship Id="rId20" Type="http://schemas.openxmlformats.org/officeDocument/2006/relationships/image" Target="../media/image80.wmf"/><Relationship Id="rId29" Type="http://schemas.openxmlformats.org/officeDocument/2006/relationships/oleObject" Target="../embeddings/oleObject82.bin"/><Relationship Id="rId1" Type="http://schemas.openxmlformats.org/officeDocument/2006/relationships/vmlDrawing" Target="../drawings/vmlDrawing20.vml"/><Relationship Id="rId6" Type="http://schemas.openxmlformats.org/officeDocument/2006/relationships/image" Target="../media/image73.wmf"/><Relationship Id="rId11" Type="http://schemas.openxmlformats.org/officeDocument/2006/relationships/oleObject" Target="../embeddings/oleObject73.bin"/><Relationship Id="rId24" Type="http://schemas.openxmlformats.org/officeDocument/2006/relationships/image" Target="../media/image82.wmf"/><Relationship Id="rId32" Type="http://schemas.openxmlformats.org/officeDocument/2006/relationships/image" Target="../media/image86.wmf"/><Relationship Id="rId5" Type="http://schemas.openxmlformats.org/officeDocument/2006/relationships/oleObject" Target="../embeddings/oleObject70.bin"/><Relationship Id="rId15" Type="http://schemas.openxmlformats.org/officeDocument/2006/relationships/oleObject" Target="../embeddings/oleObject75.bin"/><Relationship Id="rId23" Type="http://schemas.openxmlformats.org/officeDocument/2006/relationships/oleObject" Target="../embeddings/oleObject79.bin"/><Relationship Id="rId28" Type="http://schemas.openxmlformats.org/officeDocument/2006/relationships/image" Target="../media/image84.wmf"/><Relationship Id="rId10" Type="http://schemas.openxmlformats.org/officeDocument/2006/relationships/image" Target="../media/image75.wmf"/><Relationship Id="rId19" Type="http://schemas.openxmlformats.org/officeDocument/2006/relationships/oleObject" Target="../embeddings/oleObject77.bin"/><Relationship Id="rId31" Type="http://schemas.openxmlformats.org/officeDocument/2006/relationships/oleObject" Target="../embeddings/oleObject83.bin"/><Relationship Id="rId4" Type="http://schemas.openxmlformats.org/officeDocument/2006/relationships/image" Target="../media/image72.wmf"/><Relationship Id="rId9" Type="http://schemas.openxmlformats.org/officeDocument/2006/relationships/oleObject" Target="../embeddings/oleObject72.bin"/><Relationship Id="rId14" Type="http://schemas.openxmlformats.org/officeDocument/2006/relationships/image" Target="../media/image77.wmf"/><Relationship Id="rId22" Type="http://schemas.openxmlformats.org/officeDocument/2006/relationships/image" Target="../media/image81.wmf"/><Relationship Id="rId27" Type="http://schemas.openxmlformats.org/officeDocument/2006/relationships/oleObject" Target="../embeddings/oleObject81.bin"/><Relationship Id="rId30" Type="http://schemas.openxmlformats.org/officeDocument/2006/relationships/image" Target="../media/image85.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89.wmf"/><Relationship Id="rId13" Type="http://schemas.openxmlformats.org/officeDocument/2006/relationships/oleObject" Target="../embeddings/oleObject89.bin"/><Relationship Id="rId18" Type="http://schemas.openxmlformats.org/officeDocument/2006/relationships/image" Target="../media/image64.wmf"/><Relationship Id="rId26" Type="http://schemas.openxmlformats.org/officeDocument/2006/relationships/image" Target="../media/image96.wmf"/><Relationship Id="rId3" Type="http://schemas.openxmlformats.org/officeDocument/2006/relationships/oleObject" Target="../embeddings/oleObject84.bin"/><Relationship Id="rId21" Type="http://schemas.openxmlformats.org/officeDocument/2006/relationships/oleObject" Target="../embeddings/oleObject93.bin"/><Relationship Id="rId7" Type="http://schemas.openxmlformats.org/officeDocument/2006/relationships/oleObject" Target="../embeddings/oleObject86.bin"/><Relationship Id="rId12" Type="http://schemas.openxmlformats.org/officeDocument/2006/relationships/image" Target="../media/image91.wmf"/><Relationship Id="rId17" Type="http://schemas.openxmlformats.org/officeDocument/2006/relationships/oleObject" Target="../embeddings/oleObject91.bin"/><Relationship Id="rId25" Type="http://schemas.openxmlformats.org/officeDocument/2006/relationships/oleObject" Target="../embeddings/oleObject95.bin"/><Relationship Id="rId2" Type="http://schemas.openxmlformats.org/officeDocument/2006/relationships/slideLayout" Target="../slideLayouts/slideLayout2.xml"/><Relationship Id="rId16" Type="http://schemas.openxmlformats.org/officeDocument/2006/relationships/image" Target="../media/image93.wmf"/><Relationship Id="rId20" Type="http://schemas.openxmlformats.org/officeDocument/2006/relationships/image" Target="../media/image65.wmf"/><Relationship Id="rId29" Type="http://schemas.openxmlformats.org/officeDocument/2006/relationships/oleObject" Target="../embeddings/oleObject97.bin"/><Relationship Id="rId1" Type="http://schemas.openxmlformats.org/officeDocument/2006/relationships/vmlDrawing" Target="../drawings/vmlDrawing21.vml"/><Relationship Id="rId6" Type="http://schemas.openxmlformats.org/officeDocument/2006/relationships/image" Target="../media/image88.wmf"/><Relationship Id="rId11" Type="http://schemas.openxmlformats.org/officeDocument/2006/relationships/oleObject" Target="../embeddings/oleObject88.bin"/><Relationship Id="rId24" Type="http://schemas.openxmlformats.org/officeDocument/2006/relationships/image" Target="../media/image95.wmf"/><Relationship Id="rId32" Type="http://schemas.openxmlformats.org/officeDocument/2006/relationships/image" Target="../media/image99.wmf"/><Relationship Id="rId5" Type="http://schemas.openxmlformats.org/officeDocument/2006/relationships/oleObject" Target="../embeddings/oleObject85.bin"/><Relationship Id="rId15" Type="http://schemas.openxmlformats.org/officeDocument/2006/relationships/oleObject" Target="../embeddings/oleObject90.bin"/><Relationship Id="rId23" Type="http://schemas.openxmlformats.org/officeDocument/2006/relationships/oleObject" Target="../embeddings/oleObject94.bin"/><Relationship Id="rId28" Type="http://schemas.openxmlformats.org/officeDocument/2006/relationships/image" Target="../media/image97.wmf"/><Relationship Id="rId10" Type="http://schemas.openxmlformats.org/officeDocument/2006/relationships/image" Target="../media/image90.wmf"/><Relationship Id="rId19" Type="http://schemas.openxmlformats.org/officeDocument/2006/relationships/oleObject" Target="../embeddings/oleObject92.bin"/><Relationship Id="rId31" Type="http://schemas.openxmlformats.org/officeDocument/2006/relationships/oleObject" Target="../embeddings/oleObject98.bin"/><Relationship Id="rId4" Type="http://schemas.openxmlformats.org/officeDocument/2006/relationships/image" Target="../media/image87.wmf"/><Relationship Id="rId9" Type="http://schemas.openxmlformats.org/officeDocument/2006/relationships/oleObject" Target="../embeddings/oleObject87.bin"/><Relationship Id="rId14" Type="http://schemas.openxmlformats.org/officeDocument/2006/relationships/image" Target="../media/image92.wmf"/><Relationship Id="rId22" Type="http://schemas.openxmlformats.org/officeDocument/2006/relationships/image" Target="../media/image94.wmf"/><Relationship Id="rId27" Type="http://schemas.openxmlformats.org/officeDocument/2006/relationships/oleObject" Target="../embeddings/oleObject96.bin"/><Relationship Id="rId30" Type="http://schemas.openxmlformats.org/officeDocument/2006/relationships/image" Target="../media/image98.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image" Target="../media/image102.wmf"/><Relationship Id="rId13" Type="http://schemas.openxmlformats.org/officeDocument/2006/relationships/oleObject" Target="../embeddings/oleObject104.bin"/><Relationship Id="rId18" Type="http://schemas.openxmlformats.org/officeDocument/2006/relationships/image" Target="../media/image107.wmf"/><Relationship Id="rId26" Type="http://schemas.openxmlformats.org/officeDocument/2006/relationships/image" Target="../media/image110.wmf"/><Relationship Id="rId3" Type="http://schemas.openxmlformats.org/officeDocument/2006/relationships/oleObject" Target="../embeddings/oleObject99.bin"/><Relationship Id="rId21" Type="http://schemas.openxmlformats.org/officeDocument/2006/relationships/oleObject" Target="../embeddings/oleObject108.bin"/><Relationship Id="rId7" Type="http://schemas.openxmlformats.org/officeDocument/2006/relationships/oleObject" Target="../embeddings/oleObject101.bin"/><Relationship Id="rId12" Type="http://schemas.openxmlformats.org/officeDocument/2006/relationships/image" Target="../media/image104.wmf"/><Relationship Id="rId17" Type="http://schemas.openxmlformats.org/officeDocument/2006/relationships/oleObject" Target="../embeddings/oleObject106.bin"/><Relationship Id="rId25" Type="http://schemas.openxmlformats.org/officeDocument/2006/relationships/oleObject" Target="../embeddings/oleObject110.bin"/><Relationship Id="rId2" Type="http://schemas.openxmlformats.org/officeDocument/2006/relationships/slideLayout" Target="../slideLayouts/slideLayout2.xml"/><Relationship Id="rId16" Type="http://schemas.openxmlformats.org/officeDocument/2006/relationships/image" Target="../media/image106.wmf"/><Relationship Id="rId20" Type="http://schemas.openxmlformats.org/officeDocument/2006/relationships/image" Target="../media/image80.wmf"/><Relationship Id="rId29" Type="http://schemas.openxmlformats.org/officeDocument/2006/relationships/oleObject" Target="../embeddings/oleObject112.bin"/><Relationship Id="rId1" Type="http://schemas.openxmlformats.org/officeDocument/2006/relationships/vmlDrawing" Target="../drawings/vmlDrawing22.vml"/><Relationship Id="rId6" Type="http://schemas.openxmlformats.org/officeDocument/2006/relationships/image" Target="../media/image101.wmf"/><Relationship Id="rId11" Type="http://schemas.openxmlformats.org/officeDocument/2006/relationships/oleObject" Target="../embeddings/oleObject103.bin"/><Relationship Id="rId24" Type="http://schemas.openxmlformats.org/officeDocument/2006/relationships/image" Target="../media/image109.wmf"/><Relationship Id="rId32" Type="http://schemas.openxmlformats.org/officeDocument/2006/relationships/image" Target="../media/image113.wmf"/><Relationship Id="rId5" Type="http://schemas.openxmlformats.org/officeDocument/2006/relationships/oleObject" Target="../embeddings/oleObject100.bin"/><Relationship Id="rId15" Type="http://schemas.openxmlformats.org/officeDocument/2006/relationships/oleObject" Target="../embeddings/oleObject105.bin"/><Relationship Id="rId23" Type="http://schemas.openxmlformats.org/officeDocument/2006/relationships/oleObject" Target="../embeddings/oleObject109.bin"/><Relationship Id="rId28" Type="http://schemas.openxmlformats.org/officeDocument/2006/relationships/image" Target="../media/image111.wmf"/><Relationship Id="rId10" Type="http://schemas.openxmlformats.org/officeDocument/2006/relationships/image" Target="../media/image103.wmf"/><Relationship Id="rId19" Type="http://schemas.openxmlformats.org/officeDocument/2006/relationships/oleObject" Target="../embeddings/oleObject107.bin"/><Relationship Id="rId31" Type="http://schemas.openxmlformats.org/officeDocument/2006/relationships/oleObject" Target="../embeddings/oleObject113.bin"/><Relationship Id="rId4" Type="http://schemas.openxmlformats.org/officeDocument/2006/relationships/image" Target="../media/image100.wmf"/><Relationship Id="rId9" Type="http://schemas.openxmlformats.org/officeDocument/2006/relationships/oleObject" Target="../embeddings/oleObject102.bin"/><Relationship Id="rId14" Type="http://schemas.openxmlformats.org/officeDocument/2006/relationships/image" Target="../media/image105.wmf"/><Relationship Id="rId22" Type="http://schemas.openxmlformats.org/officeDocument/2006/relationships/image" Target="../media/image108.wmf"/><Relationship Id="rId27" Type="http://schemas.openxmlformats.org/officeDocument/2006/relationships/oleObject" Target="../embeddings/oleObject111.bin"/><Relationship Id="rId30" Type="http://schemas.openxmlformats.org/officeDocument/2006/relationships/image" Target="../media/image112.wmf"/></Relationships>
</file>

<file path=ppt/slides/_rels/slide31.xml.rels><?xml version="1.0" encoding="UTF-8" standalone="yes"?>
<Relationships xmlns="http://schemas.openxmlformats.org/package/2006/relationships"><Relationship Id="rId8" Type="http://schemas.openxmlformats.org/officeDocument/2006/relationships/image" Target="../media/image116.wmf"/><Relationship Id="rId13" Type="http://schemas.openxmlformats.org/officeDocument/2006/relationships/oleObject" Target="../embeddings/oleObject119.bin"/><Relationship Id="rId18" Type="http://schemas.openxmlformats.org/officeDocument/2006/relationships/image" Target="../media/image121.wmf"/><Relationship Id="rId26" Type="http://schemas.openxmlformats.org/officeDocument/2006/relationships/image" Target="../media/image124.wmf"/><Relationship Id="rId3" Type="http://schemas.openxmlformats.org/officeDocument/2006/relationships/oleObject" Target="../embeddings/oleObject114.bin"/><Relationship Id="rId21" Type="http://schemas.openxmlformats.org/officeDocument/2006/relationships/oleObject" Target="../embeddings/oleObject123.bin"/><Relationship Id="rId7" Type="http://schemas.openxmlformats.org/officeDocument/2006/relationships/oleObject" Target="../embeddings/oleObject116.bin"/><Relationship Id="rId12" Type="http://schemas.openxmlformats.org/officeDocument/2006/relationships/image" Target="../media/image118.wmf"/><Relationship Id="rId17" Type="http://schemas.openxmlformats.org/officeDocument/2006/relationships/oleObject" Target="../embeddings/oleObject121.bin"/><Relationship Id="rId25" Type="http://schemas.openxmlformats.org/officeDocument/2006/relationships/oleObject" Target="../embeddings/oleObject125.bin"/><Relationship Id="rId2" Type="http://schemas.openxmlformats.org/officeDocument/2006/relationships/slideLayout" Target="../slideLayouts/slideLayout2.xml"/><Relationship Id="rId16" Type="http://schemas.openxmlformats.org/officeDocument/2006/relationships/image" Target="../media/image120.wmf"/><Relationship Id="rId20" Type="http://schemas.openxmlformats.org/officeDocument/2006/relationships/image" Target="../media/image65.wmf"/><Relationship Id="rId29" Type="http://schemas.openxmlformats.org/officeDocument/2006/relationships/oleObject" Target="../embeddings/oleObject127.bin"/><Relationship Id="rId1" Type="http://schemas.openxmlformats.org/officeDocument/2006/relationships/vmlDrawing" Target="../drawings/vmlDrawing23.vml"/><Relationship Id="rId6" Type="http://schemas.openxmlformats.org/officeDocument/2006/relationships/image" Target="../media/image115.wmf"/><Relationship Id="rId11" Type="http://schemas.openxmlformats.org/officeDocument/2006/relationships/oleObject" Target="../embeddings/oleObject118.bin"/><Relationship Id="rId24" Type="http://schemas.openxmlformats.org/officeDocument/2006/relationships/image" Target="../media/image123.wmf"/><Relationship Id="rId32" Type="http://schemas.openxmlformats.org/officeDocument/2006/relationships/image" Target="../media/image127.wmf"/><Relationship Id="rId5" Type="http://schemas.openxmlformats.org/officeDocument/2006/relationships/oleObject" Target="../embeddings/oleObject115.bin"/><Relationship Id="rId15" Type="http://schemas.openxmlformats.org/officeDocument/2006/relationships/oleObject" Target="../embeddings/oleObject120.bin"/><Relationship Id="rId23" Type="http://schemas.openxmlformats.org/officeDocument/2006/relationships/oleObject" Target="../embeddings/oleObject124.bin"/><Relationship Id="rId28" Type="http://schemas.openxmlformats.org/officeDocument/2006/relationships/image" Target="../media/image125.wmf"/><Relationship Id="rId10" Type="http://schemas.openxmlformats.org/officeDocument/2006/relationships/image" Target="../media/image117.wmf"/><Relationship Id="rId19" Type="http://schemas.openxmlformats.org/officeDocument/2006/relationships/oleObject" Target="../embeddings/oleObject122.bin"/><Relationship Id="rId31" Type="http://schemas.openxmlformats.org/officeDocument/2006/relationships/oleObject" Target="../embeddings/oleObject128.bin"/><Relationship Id="rId4" Type="http://schemas.openxmlformats.org/officeDocument/2006/relationships/image" Target="../media/image114.wmf"/><Relationship Id="rId9" Type="http://schemas.openxmlformats.org/officeDocument/2006/relationships/oleObject" Target="../embeddings/oleObject117.bin"/><Relationship Id="rId14" Type="http://schemas.openxmlformats.org/officeDocument/2006/relationships/image" Target="../media/image119.wmf"/><Relationship Id="rId22" Type="http://schemas.openxmlformats.org/officeDocument/2006/relationships/image" Target="../media/image122.wmf"/><Relationship Id="rId27" Type="http://schemas.openxmlformats.org/officeDocument/2006/relationships/oleObject" Target="../embeddings/oleObject126.bin"/><Relationship Id="rId30" Type="http://schemas.openxmlformats.org/officeDocument/2006/relationships/image" Target="../media/image126.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11" Type="http://schemas.openxmlformats.org/officeDocument/2006/relationships/image" Target="../media/image18.png"/><Relationship Id="rId5" Type="http://schemas.openxmlformats.org/officeDocument/2006/relationships/oleObject" Target="../embeddings/oleObject14.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6.bin"/></Relationships>
</file>

<file path=ppt/slides/_rels/slide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3.10</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Ratios and Unit Rates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Application: Writing Ratios from Graphs (cont.)</a:t>
            </a:r>
          </a:p>
        </p:txBody>
      </p:sp>
      <p:sp>
        <p:nvSpPr>
          <p:cNvPr id="12291" name="Rectangle 3"/>
          <p:cNvSpPr>
            <a:spLocks noGrp="1"/>
          </p:cNvSpPr>
          <p:nvPr>
            <p:ph idx="1"/>
          </p:nvPr>
        </p:nvSpPr>
        <p:spPr>
          <a:xfrm>
            <a:off x="249663" y="1182912"/>
            <a:ext cx="8924074" cy="4573560"/>
          </a:xfrm>
          <a:prstGeom prst="rect">
            <a:avLst/>
          </a:prstGeom>
        </p:spPr>
        <p:txBody>
          <a:bodyPr wrap="square">
            <a:spAutoFit/>
          </a:bodyPr>
          <a:lstStyle/>
          <a:p>
            <a:pPr>
              <a:spcBef>
                <a:spcPts val="200"/>
              </a:spcBef>
            </a:pPr>
            <a:endParaRPr lang="en-US" b="1" dirty="0">
              <a:solidFill>
                <a:schemeClr val="tx1"/>
              </a:solidFill>
            </a:endParaRPr>
          </a:p>
          <a:p>
            <a:pPr marL="457200" indent="-457200"/>
            <a:endParaRPr lang="en-US" b="1" dirty="0">
              <a:solidFill>
                <a:schemeClr val="tx1"/>
              </a:solidFill>
            </a:endParaRPr>
          </a:p>
          <a:p>
            <a:pPr marL="457200" indent="-457200"/>
            <a:endParaRPr lang="en-US" b="1" dirty="0">
              <a:solidFill>
                <a:schemeClr val="tx1"/>
              </a:solidFill>
            </a:endParaRPr>
          </a:p>
          <a:p>
            <a:pPr marL="457200" indent="-457200"/>
            <a:endParaRPr lang="en-US" b="1" dirty="0">
              <a:solidFill>
                <a:schemeClr val="tx1"/>
              </a:solidFill>
            </a:endParaRPr>
          </a:p>
          <a:p>
            <a:pPr marL="457200" indent="-457200"/>
            <a:endParaRPr lang="en-US" b="1" dirty="0">
              <a:solidFill>
                <a:schemeClr val="tx1"/>
              </a:solidFill>
            </a:endParaRPr>
          </a:p>
          <a:p>
            <a:pPr marL="457200" indent="-457200"/>
            <a:endParaRPr lang="en-US" b="1" dirty="0">
              <a:solidFill>
                <a:schemeClr val="tx1"/>
              </a:solidFill>
            </a:endParaRPr>
          </a:p>
          <a:p>
            <a:pPr marL="514350" indent="-514350">
              <a:buFont typeface="+mj-lt"/>
              <a:buAutoNum type="alphaLcPeriod" startAt="2"/>
            </a:pPr>
            <a:r>
              <a:rPr lang="en-US" dirty="0"/>
              <a:t>The total budget is found by summing the amount spent in each category.</a:t>
            </a:r>
          </a:p>
          <a:p>
            <a:pPr marL="457200" indent="-457200"/>
            <a:r>
              <a:rPr lang="en-US" dirty="0"/>
              <a:t>	</a:t>
            </a:r>
            <a:endParaRPr lang="en-US" b="1" dirty="0">
              <a:solidFill>
                <a:schemeClr val="tx1"/>
              </a:solidFill>
            </a:endParaRPr>
          </a:p>
        </p:txBody>
      </p:sp>
      <p:graphicFrame>
        <p:nvGraphicFramePr>
          <p:cNvPr id="31747" name="Object 2"/>
          <p:cNvGraphicFramePr>
            <a:graphicFrameLocks noChangeAspect="1"/>
          </p:cNvGraphicFramePr>
          <p:nvPr>
            <p:extLst>
              <p:ext uri="{D42A27DB-BD31-4B8C-83A1-F6EECF244321}">
                <p14:modId xmlns:p14="http://schemas.microsoft.com/office/powerpoint/2010/main" val="4022073900"/>
              </p:ext>
            </p:extLst>
          </p:nvPr>
        </p:nvGraphicFramePr>
        <p:xfrm>
          <a:off x="1498600" y="5305425"/>
          <a:ext cx="6146800" cy="368300"/>
        </p:xfrm>
        <a:graphic>
          <a:graphicData uri="http://schemas.openxmlformats.org/presentationml/2006/ole">
            <mc:AlternateContent xmlns:mc="http://schemas.openxmlformats.org/markup-compatibility/2006">
              <mc:Choice xmlns:v="urn:schemas-microsoft-com:vml" Requires="v">
                <p:oleObj spid="_x0000_s31780" name="Equation" r:id="rId3" imgW="6146640" imgH="368280" progId="Equation.DSMT4">
                  <p:embed/>
                </p:oleObj>
              </mc:Choice>
              <mc:Fallback>
                <p:oleObj name="Equation" r:id="rId3" imgW="6146640" imgH="368280" progId="Equation.DSMT4">
                  <p:embed/>
                  <p:pic>
                    <p:nvPicPr>
                      <p:cNvPr id="0" name="Picture 3"/>
                      <p:cNvPicPr>
                        <a:picLocks noChangeAspect="1" noChangeArrowheads="1"/>
                      </p:cNvPicPr>
                      <p:nvPr/>
                    </p:nvPicPr>
                    <p:blipFill>
                      <a:blip r:embed="rId4"/>
                      <a:srcRect/>
                      <a:stretch>
                        <a:fillRect/>
                      </a:stretch>
                    </p:blipFill>
                    <p:spPr bwMode="auto">
                      <a:xfrm>
                        <a:off x="1498600" y="5305425"/>
                        <a:ext cx="6146800" cy="368300"/>
                      </a:xfrm>
                      <a:prstGeom prst="rect">
                        <a:avLst/>
                      </a:prstGeom>
                      <a:noFill/>
                    </p:spPr>
                  </p:pic>
                </p:oleObj>
              </mc:Fallback>
            </mc:AlternateContent>
          </a:graphicData>
        </a:graphic>
      </p:graphicFrame>
      <p:graphicFrame>
        <p:nvGraphicFramePr>
          <p:cNvPr id="16" name="Object 4"/>
          <p:cNvGraphicFramePr>
            <a:graphicFrameLocks noChangeAspect="1"/>
          </p:cNvGraphicFramePr>
          <p:nvPr>
            <p:extLst>
              <p:ext uri="{D42A27DB-BD31-4B8C-83A1-F6EECF244321}">
                <p14:modId xmlns:p14="http://schemas.microsoft.com/office/powerpoint/2010/main" val="3118407947"/>
              </p:ext>
            </p:extLst>
          </p:nvPr>
        </p:nvGraphicFramePr>
        <p:xfrm>
          <a:off x="5444423" y="2848105"/>
          <a:ext cx="1993900" cy="876300"/>
        </p:xfrm>
        <a:graphic>
          <a:graphicData uri="http://schemas.openxmlformats.org/presentationml/2006/ole">
            <mc:AlternateContent xmlns:mc="http://schemas.openxmlformats.org/markup-compatibility/2006">
              <mc:Choice xmlns:v="urn:schemas-microsoft-com:vml" Requires="v">
                <p:oleObj spid="_x0000_s31781" name="Equation" r:id="rId5" imgW="1993680" imgH="876240" progId="Equation.DSMT4">
                  <p:embed/>
                </p:oleObj>
              </mc:Choice>
              <mc:Fallback>
                <p:oleObj name="Equation" r:id="rId5" imgW="1993680" imgH="87624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44423" y="2848105"/>
                        <a:ext cx="1993900" cy="876300"/>
                      </a:xfrm>
                      <a:prstGeom prst="rect">
                        <a:avLst/>
                      </a:prstGeom>
                      <a:noFill/>
                    </p:spPr>
                  </p:pic>
                </p:oleObj>
              </mc:Fallback>
            </mc:AlternateContent>
          </a:graphicData>
        </a:graphic>
      </p:graphicFrame>
      <p:cxnSp>
        <p:nvCxnSpPr>
          <p:cNvPr id="17" name="Straight Connector 16"/>
          <p:cNvCxnSpPr/>
          <p:nvPr/>
        </p:nvCxnSpPr>
        <p:spPr>
          <a:xfrm flipH="1">
            <a:off x="6898505" y="2848105"/>
            <a:ext cx="488705" cy="41874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898506" y="3429000"/>
            <a:ext cx="406844" cy="2590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 name="Object 18"/>
          <p:cNvGraphicFramePr>
            <a:graphicFrameLocks noChangeAspect="1"/>
          </p:cNvGraphicFramePr>
          <p:nvPr>
            <p:extLst>
              <p:ext uri="{D42A27DB-BD31-4B8C-83A1-F6EECF244321}">
                <p14:modId xmlns:p14="http://schemas.microsoft.com/office/powerpoint/2010/main" val="3735196352"/>
              </p:ext>
            </p:extLst>
          </p:nvPr>
        </p:nvGraphicFramePr>
        <p:xfrm>
          <a:off x="7535484" y="2815855"/>
          <a:ext cx="584200" cy="825500"/>
        </p:xfrm>
        <a:graphic>
          <a:graphicData uri="http://schemas.openxmlformats.org/presentationml/2006/ole">
            <mc:AlternateContent xmlns:mc="http://schemas.openxmlformats.org/markup-compatibility/2006">
              <mc:Choice xmlns:v="urn:schemas-microsoft-com:vml" Requires="v">
                <p:oleObj spid="_x0000_s31782" name="Equation" r:id="rId7" imgW="583920" imgH="825480" progId="Equation.DSMT4">
                  <p:embed/>
                </p:oleObj>
              </mc:Choice>
              <mc:Fallback>
                <p:oleObj name="Equation" r:id="rId7" imgW="583920" imgH="82548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35484" y="2815855"/>
                        <a:ext cx="584200" cy="825500"/>
                      </a:xfrm>
                      <a:prstGeom prst="rect">
                        <a:avLst/>
                      </a:prstGeom>
                      <a:noFill/>
                    </p:spPr>
                  </p:pic>
                </p:oleObj>
              </mc:Fallback>
            </mc:AlternateContent>
          </a:graphicData>
        </a:graphic>
      </p:graphicFrame>
      <p:pic>
        <p:nvPicPr>
          <p:cNvPr id="11" name="Picture 4">
            <a:extLst>
              <a:ext uri="{FF2B5EF4-FFF2-40B4-BE49-F238E27FC236}">
                <a16:creationId xmlns:a16="http://schemas.microsoft.com/office/drawing/2014/main" id="{1AF7522F-4BDE-4DF9-81F5-28383F9FDA15}"/>
              </a:ext>
            </a:extLst>
          </p:cNvPr>
          <p:cNvPicPr>
            <a:picLocks noChangeAspect="1" noChangeArrowheads="1"/>
          </p:cNvPicPr>
          <p:nvPr/>
        </p:nvPicPr>
        <p:blipFill>
          <a:blip r:embed="rId9" cstate="print"/>
          <a:srcRect/>
          <a:stretch>
            <a:fillRect/>
          </a:stretch>
        </p:blipFill>
        <p:spPr bwMode="auto">
          <a:xfrm>
            <a:off x="277259" y="1097280"/>
            <a:ext cx="3465616" cy="2590800"/>
          </a:xfrm>
          <a:prstGeom prst="rect">
            <a:avLst/>
          </a:prstGeom>
          <a:noFill/>
          <a:ln w="9525">
            <a:noFill/>
            <a:miter lim="800000"/>
            <a:headEnd/>
            <a:tailEnd/>
          </a:ln>
        </p:spPr>
      </p:pic>
      <p:sp>
        <p:nvSpPr>
          <p:cNvPr id="4" name="TextBox 3">
            <a:extLst>
              <a:ext uri="{FF2B5EF4-FFF2-40B4-BE49-F238E27FC236}">
                <a16:creationId xmlns:a16="http://schemas.microsoft.com/office/drawing/2014/main" id="{9538E345-A844-485E-9F91-F6149ADC969F}"/>
              </a:ext>
            </a:extLst>
          </p:cNvPr>
          <p:cNvSpPr txBox="1"/>
          <p:nvPr/>
        </p:nvSpPr>
        <p:spPr>
          <a:xfrm>
            <a:off x="4131263" y="1298637"/>
            <a:ext cx="5070070" cy="1661993"/>
          </a:xfrm>
          <a:prstGeom prst="rect">
            <a:avLst/>
          </a:prstGeom>
          <a:noFill/>
        </p:spPr>
        <p:txBody>
          <a:bodyPr wrap="square" rtlCol="0">
            <a:spAutoFit/>
          </a:bodyPr>
          <a:lstStyle/>
          <a:p>
            <a:r>
              <a:rPr lang="en-US" sz="2800" dirty="0"/>
              <a:t>a. The ratio of money budgeted for food to money budgeted for taxes is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Application: Writing Ratios from Graphs (cont.)</a:t>
            </a:r>
            <a:endParaRPr lang="en-US" dirty="0"/>
          </a:p>
        </p:txBody>
      </p:sp>
      <p:sp>
        <p:nvSpPr>
          <p:cNvPr id="3" name="Content Placeholder 2"/>
          <p:cNvSpPr>
            <a:spLocks noGrp="1"/>
          </p:cNvSpPr>
          <p:nvPr>
            <p:ph idx="1"/>
          </p:nvPr>
        </p:nvSpPr>
        <p:spPr/>
        <p:txBody>
          <a:bodyPr/>
          <a:lstStyle/>
          <a:p>
            <a:r>
              <a:rPr lang="en-US" dirty="0"/>
              <a:t>So the ratio of the mortgage payment to the total budget is</a:t>
            </a:r>
            <a:endParaRPr lang="en-US" b="1" dirty="0">
              <a:solidFill>
                <a:schemeClr val="tx1"/>
              </a:solidFill>
            </a:endParaRPr>
          </a:p>
          <a:p>
            <a:endParaRPr lang="en-US" dirty="0"/>
          </a:p>
        </p:txBody>
      </p:sp>
      <p:graphicFrame>
        <p:nvGraphicFramePr>
          <p:cNvPr id="4" name="Object 4"/>
          <p:cNvGraphicFramePr>
            <a:graphicFrameLocks noChangeAspect="1"/>
          </p:cNvGraphicFramePr>
          <p:nvPr/>
        </p:nvGraphicFramePr>
        <p:xfrm>
          <a:off x="3048000" y="2400300"/>
          <a:ext cx="2362200" cy="876300"/>
        </p:xfrm>
        <a:graphic>
          <a:graphicData uri="http://schemas.openxmlformats.org/presentationml/2006/ole">
            <mc:AlternateContent xmlns:mc="http://schemas.openxmlformats.org/markup-compatibility/2006">
              <mc:Choice xmlns:v="urn:schemas-microsoft-com:vml" Requires="v">
                <p:oleObj spid="_x0000_s66581" name="Equation" r:id="rId3" imgW="2361960" imgH="876240" progId="Equation.DSMT4">
                  <p:embed/>
                </p:oleObj>
              </mc:Choice>
              <mc:Fallback>
                <p:oleObj name="Equation" r:id="rId3" imgW="2361960" imgH="876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400300"/>
                        <a:ext cx="2362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5" name="Straight Connector 4"/>
          <p:cNvCxnSpPr/>
          <p:nvPr/>
        </p:nvCxnSpPr>
        <p:spPr>
          <a:xfrm rot="10800000" flipV="1">
            <a:off x="4279902" y="2908300"/>
            <a:ext cx="533398" cy="30479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10800000" flipV="1">
            <a:off x="4390574" y="2422075"/>
            <a:ext cx="533398" cy="30479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7" name="Object 6"/>
          <p:cNvGraphicFramePr>
            <a:graphicFrameLocks noChangeAspect="1"/>
          </p:cNvGraphicFramePr>
          <p:nvPr/>
        </p:nvGraphicFramePr>
        <p:xfrm>
          <a:off x="5416550" y="2400300"/>
          <a:ext cx="749300" cy="838200"/>
        </p:xfrm>
        <a:graphic>
          <a:graphicData uri="http://schemas.openxmlformats.org/presentationml/2006/ole">
            <mc:AlternateContent xmlns:mc="http://schemas.openxmlformats.org/markup-compatibility/2006">
              <mc:Choice xmlns:v="urn:schemas-microsoft-com:vml" Requires="v">
                <p:oleObj spid="_x0000_s66582" name="Equation" r:id="rId5" imgW="749160" imgH="838080" progId="Equation.DSMT4">
                  <p:embed/>
                </p:oleObj>
              </mc:Choice>
              <mc:Fallback>
                <p:oleObj name="Equation" r:id="rId5" imgW="7491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6550" y="2400300"/>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Writing Ratios in Geometry</a:t>
            </a:r>
          </a:p>
        </p:txBody>
      </p:sp>
      <p:sp>
        <p:nvSpPr>
          <p:cNvPr id="12291" name="Rectangle 3"/>
          <p:cNvSpPr>
            <a:spLocks noGrp="1"/>
          </p:cNvSpPr>
          <p:nvPr>
            <p:ph idx="1"/>
          </p:nvPr>
        </p:nvSpPr>
        <p:spPr>
          <a:xfrm>
            <a:off x="457200" y="1066800"/>
            <a:ext cx="8229600" cy="3473259"/>
          </a:xfrm>
          <a:prstGeom prst="rect">
            <a:avLst/>
          </a:prstGeom>
        </p:spPr>
        <p:txBody>
          <a:bodyPr>
            <a:spAutoFit/>
          </a:bodyPr>
          <a:lstStyle/>
          <a:p>
            <a:r>
              <a:rPr lang="en-US" dirty="0"/>
              <a:t>The lengths of the sides of a triangle are </a:t>
            </a:r>
            <a:r>
              <a:rPr lang="en-US" dirty="0">
                <a:solidFill>
                  <a:srgbClr val="0000FF"/>
                </a:solidFill>
              </a:rPr>
              <a:t>10 in</a:t>
            </a:r>
            <a:r>
              <a:rPr lang="en-US" dirty="0"/>
              <a:t>., </a:t>
            </a:r>
            <a:r>
              <a:rPr lang="en-US" dirty="0">
                <a:solidFill>
                  <a:srgbClr val="0000FF"/>
                </a:solidFill>
              </a:rPr>
              <a:t>24 in</a:t>
            </a:r>
            <a:r>
              <a:rPr lang="en-US" dirty="0"/>
              <a:t>., and </a:t>
            </a:r>
            <a:r>
              <a:rPr lang="en-US" dirty="0">
                <a:solidFill>
                  <a:srgbClr val="0000FF"/>
                </a:solidFill>
              </a:rPr>
              <a:t>26 in</a:t>
            </a:r>
            <a:r>
              <a:rPr lang="en-US" dirty="0"/>
              <a:t>.</a:t>
            </a:r>
          </a:p>
          <a:p>
            <a:pPr marL="514350" indent="-514350">
              <a:buAutoNum type="alphaLcPeriod"/>
            </a:pPr>
            <a:r>
              <a:rPr lang="en-US" dirty="0"/>
              <a:t>Find the ratio of the length of the longest side to the length of the shortest side.</a:t>
            </a:r>
          </a:p>
          <a:p>
            <a:pPr marL="514350" indent="-514350">
              <a:buFontTx/>
              <a:buAutoNum type="alphaLcPeriod"/>
            </a:pPr>
            <a:r>
              <a:rPr lang="en-US" dirty="0"/>
              <a:t>Find the ratio of the length of the shortest side to the length of the longest side.</a:t>
            </a:r>
            <a:endParaRPr lang="en-US" b="1" dirty="0">
              <a:solidFill>
                <a:schemeClr val="tx1"/>
              </a:solidFill>
            </a:endParaRPr>
          </a:p>
          <a:p>
            <a:pPr eaLnBrk="1" hangingPunct="1">
              <a:spcBef>
                <a:spcPts val="1500"/>
              </a:spcBef>
              <a:buFont typeface="Courier New" pitchFamily="49" charset="0"/>
              <a:buNone/>
            </a:pPr>
            <a:endParaRPr lang="en-US" b="1" i="0" dirty="0">
              <a:solidFill>
                <a:schemeClr val="tx1"/>
              </a:solidFill>
            </a:endParaRPr>
          </a:p>
        </p:txBody>
      </p:sp>
      <p:pic>
        <p:nvPicPr>
          <p:cNvPr id="39941" name="Picture 5"/>
          <p:cNvPicPr>
            <a:picLocks noChangeAspect="1" noChangeArrowheads="1"/>
          </p:cNvPicPr>
          <p:nvPr/>
        </p:nvPicPr>
        <p:blipFill>
          <a:blip r:embed="rId2" cstate="print"/>
          <a:srcRect/>
          <a:stretch>
            <a:fillRect/>
          </a:stretch>
        </p:blipFill>
        <p:spPr bwMode="auto">
          <a:xfrm>
            <a:off x="4800600" y="4038600"/>
            <a:ext cx="3810000" cy="1695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Writing Ratios in Geometry (cont.)</a:t>
            </a:r>
            <a:endParaRPr lang="en-US" dirty="0"/>
          </a:p>
        </p:txBody>
      </p:sp>
      <p:sp>
        <p:nvSpPr>
          <p:cNvPr id="3" name="Content Placeholder 2"/>
          <p:cNvSpPr>
            <a:spLocks noGrp="1"/>
          </p:cNvSpPr>
          <p:nvPr>
            <p:ph idx="1"/>
          </p:nvPr>
        </p:nvSpPr>
        <p:spPr>
          <a:xfrm>
            <a:off x="457200" y="1280160"/>
            <a:ext cx="8229600" cy="4572000"/>
          </a:xfrm>
        </p:spPr>
        <p:txBody>
          <a:bodyPr/>
          <a:lstStyle/>
          <a:p>
            <a:pPr marL="514350" indent="-514350">
              <a:buFont typeface="+mj-lt"/>
              <a:buAutoNum type="alphaLcPeriod"/>
            </a:pPr>
            <a:endParaRPr lang="en-US" b="1" dirty="0">
              <a:solidFill>
                <a:schemeClr val="tx1"/>
              </a:solidFill>
            </a:endParaRPr>
          </a:p>
          <a:p>
            <a:pPr marL="514350" indent="-514350">
              <a:buFont typeface="+mj-lt"/>
              <a:buAutoNum type="alphaLcPeriod"/>
            </a:pPr>
            <a:endParaRPr lang="en-US" b="1" dirty="0">
              <a:solidFill>
                <a:schemeClr val="tx1"/>
              </a:solidFill>
            </a:endParaRPr>
          </a:p>
          <a:p>
            <a:pPr marL="514350" indent="-514350">
              <a:buFont typeface="+mj-lt"/>
              <a:buAutoNum type="alphaLcPeriod"/>
            </a:pPr>
            <a:endParaRPr lang="en-US" b="1" dirty="0">
              <a:solidFill>
                <a:schemeClr val="tx1"/>
              </a:solidFill>
            </a:endParaRPr>
          </a:p>
          <a:p>
            <a:pPr marL="514350" indent="-514350">
              <a:buFont typeface="+mj-lt"/>
              <a:buAutoNum type="alphaLcPeriod"/>
            </a:pPr>
            <a:endParaRPr lang="en-US" b="1" dirty="0">
              <a:solidFill>
                <a:schemeClr val="tx1"/>
              </a:solidFill>
            </a:endParaRPr>
          </a:p>
          <a:p>
            <a:r>
              <a:rPr lang="en-US" dirty="0"/>
              <a:t>b.  Find the ratio of the length of the shortest side to the length of the longest side.</a:t>
            </a:r>
            <a:endParaRPr lang="en-US" b="1" dirty="0">
              <a:solidFill>
                <a:schemeClr val="tx1"/>
              </a:solidFill>
            </a:endParaRPr>
          </a:p>
          <a:p>
            <a:pPr marL="514350" indent="-514350">
              <a:buFont typeface="+mj-lt"/>
              <a:buAutoNum type="alphaLcPeriod"/>
            </a:pPr>
            <a:endParaRPr lang="en-US" dirty="0"/>
          </a:p>
        </p:txBody>
      </p:sp>
      <p:graphicFrame>
        <p:nvGraphicFramePr>
          <p:cNvPr id="11" name="Object 4"/>
          <p:cNvGraphicFramePr>
            <a:graphicFrameLocks noChangeAspect="1"/>
          </p:cNvGraphicFramePr>
          <p:nvPr>
            <p:extLst>
              <p:ext uri="{D42A27DB-BD31-4B8C-83A1-F6EECF244321}">
                <p14:modId xmlns:p14="http://schemas.microsoft.com/office/powerpoint/2010/main" val="1846518454"/>
              </p:ext>
            </p:extLst>
          </p:nvPr>
        </p:nvGraphicFramePr>
        <p:xfrm>
          <a:off x="5203150" y="2509628"/>
          <a:ext cx="876300" cy="838200"/>
        </p:xfrm>
        <a:graphic>
          <a:graphicData uri="http://schemas.openxmlformats.org/presentationml/2006/ole">
            <mc:AlternateContent xmlns:mc="http://schemas.openxmlformats.org/markup-compatibility/2006">
              <mc:Choice xmlns:v="urn:schemas-microsoft-com:vml" Requires="v">
                <p:oleObj spid="_x0000_s67644" name="Equation" r:id="rId3" imgW="876240" imgH="838080" progId="Equation.DSMT4">
                  <p:embed/>
                </p:oleObj>
              </mc:Choice>
              <mc:Fallback>
                <p:oleObj name="Equation" r:id="rId3" imgW="8762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3150" y="2509628"/>
                        <a:ext cx="87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Connector 11"/>
          <p:cNvCxnSpPr/>
          <p:nvPr/>
        </p:nvCxnSpPr>
        <p:spPr>
          <a:xfrm rot="10800000" flipV="1">
            <a:off x="3146503" y="2460243"/>
            <a:ext cx="399143" cy="290283"/>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6317036" y="2540225"/>
            <a:ext cx="399143" cy="290283"/>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 name="Object 13"/>
          <p:cNvGraphicFramePr>
            <a:graphicFrameLocks noChangeAspect="1"/>
          </p:cNvGraphicFramePr>
          <p:nvPr>
            <p:extLst>
              <p:ext uri="{D42A27DB-BD31-4B8C-83A1-F6EECF244321}">
                <p14:modId xmlns:p14="http://schemas.microsoft.com/office/powerpoint/2010/main" val="124901308"/>
              </p:ext>
            </p:extLst>
          </p:nvPr>
        </p:nvGraphicFramePr>
        <p:xfrm>
          <a:off x="6114075" y="2484860"/>
          <a:ext cx="965200" cy="838200"/>
        </p:xfrm>
        <a:graphic>
          <a:graphicData uri="http://schemas.openxmlformats.org/presentationml/2006/ole">
            <mc:AlternateContent xmlns:mc="http://schemas.openxmlformats.org/markup-compatibility/2006">
              <mc:Choice xmlns:v="urn:schemas-microsoft-com:vml" Requires="v">
                <p:oleObj spid="_x0000_s67645" name="Equation" r:id="rId5" imgW="965160" imgH="838080" progId="Equation.DSMT4">
                  <p:embed/>
                </p:oleObj>
              </mc:Choice>
              <mc:Fallback>
                <p:oleObj name="Equation" r:id="rId5" imgW="96516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14075" y="2484860"/>
                        <a:ext cx="96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858965335"/>
              </p:ext>
            </p:extLst>
          </p:nvPr>
        </p:nvGraphicFramePr>
        <p:xfrm>
          <a:off x="7233404" y="2483667"/>
          <a:ext cx="736600" cy="838200"/>
        </p:xfrm>
        <a:graphic>
          <a:graphicData uri="http://schemas.openxmlformats.org/presentationml/2006/ole">
            <mc:AlternateContent xmlns:mc="http://schemas.openxmlformats.org/markup-compatibility/2006">
              <mc:Choice xmlns:v="urn:schemas-microsoft-com:vml" Requires="v">
                <p:oleObj spid="_x0000_s67646" name="Equation" r:id="rId7" imgW="736560" imgH="838080" progId="Equation.DSMT4">
                  <p:embed/>
                </p:oleObj>
              </mc:Choice>
              <mc:Fallback>
                <p:oleObj name="Equation" r:id="rId7" imgW="73656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33404" y="2483667"/>
                        <a:ext cx="736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6" name="Straight Connector 15"/>
          <p:cNvCxnSpPr/>
          <p:nvPr/>
        </p:nvCxnSpPr>
        <p:spPr>
          <a:xfrm rot="5400000">
            <a:off x="5718174" y="3107092"/>
            <a:ext cx="348339" cy="18505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643915" y="2621867"/>
            <a:ext cx="348339" cy="18505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 name="Object 4"/>
          <p:cNvGraphicFramePr>
            <a:graphicFrameLocks noChangeAspect="1"/>
          </p:cNvGraphicFramePr>
          <p:nvPr>
            <p:extLst>
              <p:ext uri="{D42A27DB-BD31-4B8C-83A1-F6EECF244321}">
                <p14:modId xmlns:p14="http://schemas.microsoft.com/office/powerpoint/2010/main" val="3239173034"/>
              </p:ext>
            </p:extLst>
          </p:nvPr>
        </p:nvGraphicFramePr>
        <p:xfrm>
          <a:off x="2894934" y="4419600"/>
          <a:ext cx="876300" cy="838200"/>
        </p:xfrm>
        <a:graphic>
          <a:graphicData uri="http://schemas.openxmlformats.org/presentationml/2006/ole">
            <mc:AlternateContent xmlns:mc="http://schemas.openxmlformats.org/markup-compatibility/2006">
              <mc:Choice xmlns:v="urn:schemas-microsoft-com:vml" Requires="v">
                <p:oleObj spid="_x0000_s67647" name="Equation" r:id="rId9" imgW="876240" imgH="838080" progId="Equation.DSMT4">
                  <p:embed/>
                </p:oleObj>
              </mc:Choice>
              <mc:Fallback>
                <p:oleObj name="Equation" r:id="rId9" imgW="876240" imgH="838080" progId="Equation.DSMT4">
                  <p:embed/>
                  <p:pic>
                    <p:nvPicPr>
                      <p:cNvPr id="0"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4934" y="4419600"/>
                        <a:ext cx="87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Connector 18"/>
          <p:cNvCxnSpPr/>
          <p:nvPr/>
        </p:nvCxnSpPr>
        <p:spPr>
          <a:xfrm rot="10800000" flipV="1">
            <a:off x="3312882" y="4479240"/>
            <a:ext cx="399143" cy="290283"/>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3376247" y="4967517"/>
            <a:ext cx="399143" cy="290283"/>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1" name="Object 20"/>
          <p:cNvGraphicFramePr>
            <a:graphicFrameLocks noChangeAspect="1"/>
          </p:cNvGraphicFramePr>
          <p:nvPr>
            <p:extLst>
              <p:ext uri="{D42A27DB-BD31-4B8C-83A1-F6EECF244321}">
                <p14:modId xmlns:p14="http://schemas.microsoft.com/office/powerpoint/2010/main" val="377398725"/>
              </p:ext>
            </p:extLst>
          </p:nvPr>
        </p:nvGraphicFramePr>
        <p:xfrm>
          <a:off x="3988257" y="4374334"/>
          <a:ext cx="965200" cy="838200"/>
        </p:xfrm>
        <a:graphic>
          <a:graphicData uri="http://schemas.openxmlformats.org/presentationml/2006/ole">
            <mc:AlternateContent xmlns:mc="http://schemas.openxmlformats.org/markup-compatibility/2006">
              <mc:Choice xmlns:v="urn:schemas-microsoft-com:vml" Requires="v">
                <p:oleObj spid="_x0000_s67648" name="Equation" r:id="rId11" imgW="965160" imgH="838080" progId="Equation.DSMT4">
                  <p:embed/>
                </p:oleObj>
              </mc:Choice>
              <mc:Fallback>
                <p:oleObj name="Equation" r:id="rId11" imgW="96516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88257" y="4374334"/>
                        <a:ext cx="96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3845245288"/>
              </p:ext>
            </p:extLst>
          </p:nvPr>
        </p:nvGraphicFramePr>
        <p:xfrm>
          <a:off x="5248272" y="4359723"/>
          <a:ext cx="736600" cy="838200"/>
        </p:xfrm>
        <a:graphic>
          <a:graphicData uri="http://schemas.openxmlformats.org/presentationml/2006/ole">
            <mc:AlternateContent xmlns:mc="http://schemas.openxmlformats.org/markup-compatibility/2006">
              <mc:Choice xmlns:v="urn:schemas-microsoft-com:vml" Requires="v">
                <p:oleObj spid="_x0000_s67649" name="Equation" r:id="rId13" imgW="736560" imgH="838080" progId="Equation.DSMT4">
                  <p:embed/>
                </p:oleObj>
              </mc:Choice>
              <mc:Fallback>
                <p:oleObj name="Equation" r:id="rId13" imgW="73656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48272" y="4359723"/>
                        <a:ext cx="736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Connector 22"/>
          <p:cNvCxnSpPr/>
          <p:nvPr/>
        </p:nvCxnSpPr>
        <p:spPr>
          <a:xfrm rot="5400000">
            <a:off x="4170904" y="4945837"/>
            <a:ext cx="348339" cy="18505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4263432" y="4455975"/>
            <a:ext cx="348339" cy="18505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25" name="Picture 5">
            <a:extLst>
              <a:ext uri="{FF2B5EF4-FFF2-40B4-BE49-F238E27FC236}">
                <a16:creationId xmlns:a16="http://schemas.microsoft.com/office/drawing/2014/main" id="{5497266D-2945-4C49-A5D5-10C549DC735C}"/>
              </a:ext>
            </a:extLst>
          </p:cNvPr>
          <p:cNvPicPr>
            <a:picLocks noChangeAspect="1" noChangeArrowheads="1"/>
          </p:cNvPicPr>
          <p:nvPr/>
        </p:nvPicPr>
        <p:blipFill>
          <a:blip r:embed="rId15" cstate="print"/>
          <a:srcRect/>
          <a:stretch>
            <a:fillRect/>
          </a:stretch>
        </p:blipFill>
        <p:spPr bwMode="auto">
          <a:xfrm>
            <a:off x="109653" y="1083923"/>
            <a:ext cx="3810000" cy="1695450"/>
          </a:xfrm>
          <a:prstGeom prst="rect">
            <a:avLst/>
          </a:prstGeom>
          <a:noFill/>
          <a:ln w="9525">
            <a:noFill/>
            <a:miter lim="800000"/>
            <a:headEnd/>
            <a:tailEnd/>
          </a:ln>
        </p:spPr>
      </p:pic>
      <p:sp>
        <p:nvSpPr>
          <p:cNvPr id="4" name="TextBox 3">
            <a:extLst>
              <a:ext uri="{FF2B5EF4-FFF2-40B4-BE49-F238E27FC236}">
                <a16:creationId xmlns:a16="http://schemas.microsoft.com/office/drawing/2014/main" id="{6CC7EA6C-B2A8-4E17-8F0A-947B21A90A65}"/>
              </a:ext>
            </a:extLst>
          </p:cNvPr>
          <p:cNvSpPr txBox="1"/>
          <p:nvPr/>
        </p:nvSpPr>
        <p:spPr>
          <a:xfrm>
            <a:off x="3815974" y="1098672"/>
            <a:ext cx="5319836" cy="1384995"/>
          </a:xfrm>
          <a:prstGeom prst="rect">
            <a:avLst/>
          </a:prstGeom>
          <a:noFill/>
        </p:spPr>
        <p:txBody>
          <a:bodyPr wrap="square" rtlCol="0">
            <a:spAutoFit/>
          </a:bodyPr>
          <a:lstStyle/>
          <a:p>
            <a:pPr marL="514350" indent="-514350">
              <a:buFont typeface="+mj-lt"/>
              <a:buAutoNum type="alphaLcPeriod"/>
            </a:pPr>
            <a:r>
              <a:rPr lang="en-US" sz="2800" dirty="0"/>
              <a:t>The ratio of the length of the longest side to the length of the shortest side is</a:t>
            </a:r>
          </a:p>
        </p:txBody>
      </p:sp>
      <p:cxnSp>
        <p:nvCxnSpPr>
          <p:cNvPr id="27" name="Straight Connector 26">
            <a:extLst>
              <a:ext uri="{FF2B5EF4-FFF2-40B4-BE49-F238E27FC236}">
                <a16:creationId xmlns:a16="http://schemas.microsoft.com/office/drawing/2014/main" id="{CCA63421-6AD7-479B-BD27-FC0EECA4BFFD}"/>
              </a:ext>
            </a:extLst>
          </p:cNvPr>
          <p:cNvCxnSpPr/>
          <p:nvPr/>
        </p:nvCxnSpPr>
        <p:spPr>
          <a:xfrm rot="10800000" flipV="1">
            <a:off x="6385251" y="3016818"/>
            <a:ext cx="399143" cy="290283"/>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a:bodyPr>
          <a:lstStyle/>
          <a:p>
            <a:r>
              <a:rPr lang="en-US" dirty="0"/>
              <a:t>Introduction to Ratios</a:t>
            </a:r>
            <a:endParaRPr lang="en-US" dirty="0">
              <a:solidFill>
                <a:schemeClr val="accent1"/>
              </a:solidFill>
            </a:endParaRPr>
          </a:p>
        </p:txBody>
      </p:sp>
      <p:graphicFrame>
        <p:nvGraphicFramePr>
          <p:cNvPr id="11271" name="Object 8"/>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41999" name="Equation" r:id="rId3" imgW="457677" imgH="793306" progId="Equation.DSMT4">
                  <p:embed/>
                </p:oleObj>
              </mc:Choice>
              <mc:Fallback>
                <p:oleObj name="Equation" r:id="rId3" imgW="457677" imgH="79330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Content Placeholder 3"/>
          <p:cNvSpPr txBox="1">
            <a:spLocks/>
          </p:cNvSpPr>
          <p:nvPr/>
        </p:nvSpPr>
        <p:spPr>
          <a:xfrm>
            <a:off x="457200" y="1280160"/>
            <a:ext cx="8229600" cy="1815882"/>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Notice that the answers to Parts a. and b. in Example 5</a:t>
            </a:r>
          </a:p>
          <a:p>
            <a:r>
              <a:rPr lang="en-US" sz="2800" dirty="0">
                <a:solidFill>
                  <a:srgbClr val="000000"/>
                </a:solidFill>
              </a:rPr>
              <a:t>illustrate how the order of the comparison in the ratio is critical. </a:t>
            </a:r>
            <a:endPar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solidFill>
                  <a:schemeClr val="accent1"/>
                </a:solidFill>
              </a:rPr>
              <a:t>Writing Ratios that Compare Measurements</a:t>
            </a:r>
          </a:p>
        </p:txBody>
      </p:sp>
      <p:sp>
        <p:nvSpPr>
          <p:cNvPr id="12291" name="Rectangle 3"/>
          <p:cNvSpPr>
            <a:spLocks noGrp="1"/>
          </p:cNvSpPr>
          <p:nvPr>
            <p:ph idx="1"/>
          </p:nvPr>
        </p:nvSpPr>
        <p:spPr>
          <a:xfrm>
            <a:off x="457199" y="1237344"/>
            <a:ext cx="8425543" cy="2866426"/>
          </a:xfrm>
          <a:prstGeom prst="rect">
            <a:avLst/>
          </a:prstGeom>
        </p:spPr>
        <p:txBody>
          <a:bodyPr wrap="square">
            <a:spAutoFit/>
          </a:bodyPr>
          <a:lstStyle/>
          <a:p>
            <a:r>
              <a:rPr lang="en-US" dirty="0"/>
              <a:t>Write the ratio of 30 minutes to 2 hours as a fraction in lowest terms.</a:t>
            </a:r>
            <a:endParaRPr lang="en-US" dirty="0">
              <a:solidFill>
                <a:schemeClr val="tx1"/>
              </a:solidFill>
            </a:endParaRPr>
          </a:p>
          <a:p>
            <a:pPr eaLnBrk="1" hangingPunct="1">
              <a:spcBef>
                <a:spcPts val="800"/>
              </a:spcBef>
              <a:buFont typeface="Courier New" pitchFamily="49" charset="0"/>
              <a:buNone/>
            </a:pPr>
            <a:r>
              <a:rPr lang="en-US" b="1" i="0" dirty="0">
                <a:solidFill>
                  <a:schemeClr val="tx1"/>
                </a:solidFill>
              </a:rPr>
              <a:t>Solution</a:t>
            </a:r>
          </a:p>
          <a:p>
            <a:r>
              <a:rPr lang="en-US" dirty="0"/>
              <a:t>The smaller unit is minutes. Because </a:t>
            </a:r>
            <a:r>
              <a:rPr lang="en-US" dirty="0">
                <a:solidFill>
                  <a:srgbClr val="0000FF"/>
                </a:solidFill>
              </a:rPr>
              <a:t>1 hour = 60 minutes</a:t>
            </a:r>
            <a:r>
              <a:rPr lang="en-US" dirty="0"/>
              <a:t>, we have </a:t>
            </a:r>
            <a:r>
              <a:rPr lang="en-US" dirty="0">
                <a:solidFill>
                  <a:srgbClr val="0000FF"/>
                </a:solidFill>
              </a:rPr>
              <a:t>2 hours = 120 minutes</a:t>
            </a:r>
            <a:r>
              <a:rPr lang="en-US" dirty="0"/>
              <a:t>. The ratio can be written as</a:t>
            </a:r>
            <a:endParaRPr lang="en-US" i="0" dirty="0">
              <a:solidFill>
                <a:schemeClr val="tx1"/>
              </a:solidFill>
            </a:endParaRPr>
          </a:p>
        </p:txBody>
      </p:sp>
      <p:graphicFrame>
        <p:nvGraphicFramePr>
          <p:cNvPr id="8" name="Object 7"/>
          <p:cNvGraphicFramePr>
            <a:graphicFrameLocks noChangeAspect="1"/>
          </p:cNvGraphicFramePr>
          <p:nvPr/>
        </p:nvGraphicFramePr>
        <p:xfrm>
          <a:off x="1619250" y="4419600"/>
          <a:ext cx="1714500" cy="838200"/>
        </p:xfrm>
        <a:graphic>
          <a:graphicData uri="http://schemas.openxmlformats.org/presentationml/2006/ole">
            <mc:AlternateContent xmlns:mc="http://schemas.openxmlformats.org/markup-compatibility/2006">
              <mc:Choice xmlns:v="urn:schemas-microsoft-com:vml" Requires="v">
                <p:oleObj spid="_x0000_s43048" name="Equation" r:id="rId3" imgW="1714320" imgH="838080" progId="Equation.DSMT4">
                  <p:embed/>
                </p:oleObj>
              </mc:Choice>
              <mc:Fallback>
                <p:oleObj name="Equation" r:id="rId3" imgW="171432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4419600"/>
                        <a:ext cx="1714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Connector 11"/>
          <p:cNvCxnSpPr/>
          <p:nvPr/>
        </p:nvCxnSpPr>
        <p:spPr>
          <a:xfrm rot="5400000">
            <a:off x="5867402" y="4439783"/>
            <a:ext cx="330197"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180122" y="4495800"/>
            <a:ext cx="1306278" cy="215216"/>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836559" y="4944608"/>
            <a:ext cx="330197"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258132" y="5029200"/>
            <a:ext cx="1304468" cy="17530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9" name="Object 8"/>
          <p:cNvGraphicFramePr>
            <a:graphicFrameLocks noChangeAspect="1"/>
          </p:cNvGraphicFramePr>
          <p:nvPr/>
        </p:nvGraphicFramePr>
        <p:xfrm>
          <a:off x="3381375" y="4418012"/>
          <a:ext cx="2146300" cy="838200"/>
        </p:xfrm>
        <a:graphic>
          <a:graphicData uri="http://schemas.openxmlformats.org/presentationml/2006/ole">
            <mc:AlternateContent xmlns:mc="http://schemas.openxmlformats.org/markup-compatibility/2006">
              <mc:Choice xmlns:v="urn:schemas-microsoft-com:vml" Requires="v">
                <p:oleObj spid="_x0000_s43049" name="Equation" r:id="rId5" imgW="2145960" imgH="838080" progId="Equation.DSMT4">
                  <p:embed/>
                </p:oleObj>
              </mc:Choice>
              <mc:Fallback>
                <p:oleObj name="Equation" r:id="rId5" imgW="21459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81375" y="4418012"/>
                        <a:ext cx="214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5540375" y="4418012"/>
          <a:ext cx="1041400" cy="838200"/>
        </p:xfrm>
        <a:graphic>
          <a:graphicData uri="http://schemas.openxmlformats.org/presentationml/2006/ole">
            <mc:AlternateContent xmlns:mc="http://schemas.openxmlformats.org/markup-compatibility/2006">
              <mc:Choice xmlns:v="urn:schemas-microsoft-com:vml" Requires="v">
                <p:oleObj spid="_x0000_s43050" name="Equation" r:id="rId7" imgW="1041120" imgH="838080" progId="Equation.DSMT4">
                  <p:embed/>
                </p:oleObj>
              </mc:Choice>
              <mc:Fallback>
                <p:oleObj name="Equation" r:id="rId7" imgW="10411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40375" y="4418012"/>
                        <a:ext cx="104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6613525" y="4418012"/>
          <a:ext cx="635000" cy="825500"/>
        </p:xfrm>
        <a:graphic>
          <a:graphicData uri="http://schemas.openxmlformats.org/presentationml/2006/ole">
            <mc:AlternateContent xmlns:mc="http://schemas.openxmlformats.org/markup-compatibility/2006">
              <mc:Choice xmlns:v="urn:schemas-microsoft-com:vml" Requires="v">
                <p:oleObj spid="_x0000_s43051" name="Equation" r:id="rId9" imgW="634680" imgH="825480" progId="Equation.DSMT4">
                  <p:embed/>
                </p:oleObj>
              </mc:Choice>
              <mc:Fallback>
                <p:oleObj name="Equation" r:id="rId9" imgW="634680" imgH="825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13525" y="4418012"/>
                        <a:ext cx="6350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Writing a Rate</a:t>
            </a:r>
          </a:p>
        </p:txBody>
      </p:sp>
      <p:sp>
        <p:nvSpPr>
          <p:cNvPr id="12291" name="Rectangle 3"/>
          <p:cNvSpPr>
            <a:spLocks noGrp="1"/>
          </p:cNvSpPr>
          <p:nvPr>
            <p:ph idx="1"/>
          </p:nvPr>
        </p:nvSpPr>
        <p:spPr>
          <a:xfrm>
            <a:off x="457199" y="1237344"/>
            <a:ext cx="8425543" cy="1641475"/>
          </a:xfrm>
          <a:prstGeom prst="rect">
            <a:avLst/>
          </a:prstGeom>
        </p:spPr>
        <p:txBody>
          <a:bodyPr wrap="square">
            <a:spAutoFit/>
          </a:bodyPr>
          <a:lstStyle/>
          <a:p>
            <a:r>
              <a:rPr lang="en-US" dirty="0"/>
              <a:t>Write the following rate as a fraction in lowest terms: </a:t>
            </a:r>
            <a:r>
              <a:rPr lang="en-US" dirty="0">
                <a:solidFill>
                  <a:srgbClr val="0000FF"/>
                </a:solidFill>
              </a:rPr>
              <a:t>150 kilometers (km) </a:t>
            </a:r>
            <a:r>
              <a:rPr lang="en-US" dirty="0"/>
              <a:t>to </a:t>
            </a:r>
            <a:r>
              <a:rPr lang="en-US" dirty="0">
                <a:solidFill>
                  <a:srgbClr val="0000FF"/>
                </a:solidFill>
              </a:rPr>
              <a:t>8 gallons (gal) </a:t>
            </a:r>
            <a:r>
              <a:rPr lang="en-US" dirty="0"/>
              <a:t>of gas.</a:t>
            </a:r>
            <a:endParaRPr lang="en-US" dirty="0">
              <a:solidFill>
                <a:schemeClr val="tx1"/>
              </a:solidFill>
            </a:endParaRPr>
          </a:p>
          <a:p>
            <a:pPr eaLnBrk="1" hangingPunct="1">
              <a:spcBef>
                <a:spcPts val="2000"/>
              </a:spcBef>
              <a:buFont typeface="Courier New" pitchFamily="49" charset="0"/>
              <a:buNone/>
            </a:pPr>
            <a:r>
              <a:rPr lang="en-US" b="1" i="0" dirty="0">
                <a:solidFill>
                  <a:schemeClr val="tx1"/>
                </a:solidFill>
              </a:rPr>
              <a:t>Solution</a:t>
            </a:r>
          </a:p>
        </p:txBody>
      </p:sp>
      <p:graphicFrame>
        <p:nvGraphicFramePr>
          <p:cNvPr id="8" name="Object 7"/>
          <p:cNvGraphicFramePr>
            <a:graphicFrameLocks noChangeAspect="1"/>
          </p:cNvGraphicFramePr>
          <p:nvPr/>
        </p:nvGraphicFramePr>
        <p:xfrm>
          <a:off x="2438400" y="3157538"/>
          <a:ext cx="1130300" cy="889000"/>
        </p:xfrm>
        <a:graphic>
          <a:graphicData uri="http://schemas.openxmlformats.org/presentationml/2006/ole">
            <mc:AlternateContent xmlns:mc="http://schemas.openxmlformats.org/markup-compatibility/2006">
              <mc:Choice xmlns:v="urn:schemas-microsoft-com:vml" Requires="v">
                <p:oleObj spid="_x0000_s44062" name="Equation" r:id="rId3" imgW="1130040" imgH="888840" progId="Equation.DSMT4">
                  <p:embed/>
                </p:oleObj>
              </mc:Choice>
              <mc:Fallback>
                <p:oleObj name="Equation" r:id="rId3" imgW="1130040" imgH="8888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3157538"/>
                        <a:ext cx="11303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Connector 11"/>
          <p:cNvCxnSpPr/>
          <p:nvPr/>
        </p:nvCxnSpPr>
        <p:spPr>
          <a:xfrm rot="5400000">
            <a:off x="3788232" y="3218542"/>
            <a:ext cx="373737" cy="18505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868060" y="3744689"/>
            <a:ext cx="373737" cy="185057"/>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7" name="Object 6"/>
          <p:cNvGraphicFramePr>
            <a:graphicFrameLocks noChangeAspect="1"/>
          </p:cNvGraphicFramePr>
          <p:nvPr/>
        </p:nvGraphicFramePr>
        <p:xfrm>
          <a:off x="3609975" y="3149600"/>
          <a:ext cx="1536700" cy="889000"/>
        </p:xfrm>
        <a:graphic>
          <a:graphicData uri="http://schemas.openxmlformats.org/presentationml/2006/ole">
            <mc:AlternateContent xmlns:mc="http://schemas.openxmlformats.org/markup-compatibility/2006">
              <mc:Choice xmlns:v="urn:schemas-microsoft-com:vml" Requires="v">
                <p:oleObj spid="_x0000_s44063" name="Equation" r:id="rId5" imgW="1536480" imgH="888840" progId="Equation.DSMT4">
                  <p:embed/>
                </p:oleObj>
              </mc:Choice>
              <mc:Fallback>
                <p:oleObj name="Equation" r:id="rId5" imgW="1536480" imgH="888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09975" y="3149600"/>
                        <a:ext cx="1536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5181600" y="3152775"/>
          <a:ext cx="1219200" cy="889000"/>
        </p:xfrm>
        <a:graphic>
          <a:graphicData uri="http://schemas.openxmlformats.org/presentationml/2006/ole">
            <mc:AlternateContent xmlns:mc="http://schemas.openxmlformats.org/markup-compatibility/2006">
              <mc:Choice xmlns:v="urn:schemas-microsoft-com:vml" Requires="v">
                <p:oleObj spid="_x0000_s44064" name="Equation" r:id="rId7" imgW="1218960" imgH="888840" progId="Equation.DSMT4">
                  <p:embed/>
                </p:oleObj>
              </mc:Choice>
              <mc:Fallback>
                <p:oleObj name="Equation" r:id="rId7" imgW="1218960" imgH="8888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3152775"/>
                        <a:ext cx="121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5"/>
          <p:cNvSpPr>
            <a:spLocks noGrp="1"/>
          </p:cNvSpPr>
          <p:nvPr>
            <p:ph type="body" sz="half" idx="4294967295"/>
          </p:nvPr>
        </p:nvSpPr>
        <p:spPr>
          <a:xfrm>
            <a:off x="457200" y="1280160"/>
            <a:ext cx="8226425" cy="4572000"/>
          </a:xfrm>
          <a:prstGeom prst="rect">
            <a:avLst/>
          </a:prstGeom>
          <a:noFill/>
        </p:spPr>
        <p:txBody>
          <a:bodyPr/>
          <a:lstStyle/>
          <a:p>
            <a:pPr marL="0" indent="0" eaLnBrk="1" hangingPunct="1">
              <a:spcBef>
                <a:spcPts val="600"/>
              </a:spcBef>
              <a:buFont typeface="Courier New" pitchFamily="49" charset="0"/>
              <a:buNone/>
            </a:pPr>
            <a:r>
              <a:rPr lang="en-US" sz="2800" i="0" dirty="0">
                <a:solidFill>
                  <a:schemeClr val="tx1"/>
                </a:solidFill>
              </a:rPr>
              <a:t>During baseball season, major league players’ batting averages are published online. Suppose a player has a batting average of </a:t>
            </a:r>
            <a:r>
              <a:rPr lang="en-US" sz="2800" i="0" dirty="0">
                <a:solidFill>
                  <a:srgbClr val="0000FF"/>
                </a:solidFill>
              </a:rPr>
              <a:t>.250</a:t>
            </a:r>
            <a:r>
              <a:rPr lang="en-US" sz="2800" i="0" dirty="0">
                <a:solidFill>
                  <a:schemeClr val="tx1"/>
                </a:solidFill>
              </a:rPr>
              <a:t>. What does this indicate?</a:t>
            </a:r>
          </a:p>
          <a:p>
            <a:pPr marL="0" indent="0" eaLnBrk="1" hangingPunct="1">
              <a:spcBef>
                <a:spcPts val="1500"/>
              </a:spcBef>
              <a:buFont typeface="Courier New" pitchFamily="49" charset="0"/>
              <a:buNone/>
            </a:pPr>
            <a:r>
              <a:rPr lang="en-US" sz="2800" b="1" i="0" dirty="0">
                <a:solidFill>
                  <a:schemeClr val="tx1"/>
                </a:solidFill>
              </a:rPr>
              <a:t>Solution </a:t>
            </a:r>
          </a:p>
          <a:p>
            <a:pPr marL="0" indent="0" eaLnBrk="1" hangingPunct="1">
              <a:spcBef>
                <a:spcPts val="600"/>
              </a:spcBef>
              <a:buFont typeface="Courier New" pitchFamily="49" charset="0"/>
              <a:buNone/>
            </a:pPr>
            <a:r>
              <a:rPr lang="en-US" sz="2800" i="0" dirty="0">
                <a:solidFill>
                  <a:schemeClr val="tx1"/>
                </a:solidFill>
              </a:rPr>
              <a:t>A batting average is a ratio (or rate) of hits to times at bat. Thus, a batting average of </a:t>
            </a:r>
            <a:r>
              <a:rPr lang="en-US" sz="2800" i="0" dirty="0">
                <a:solidFill>
                  <a:srgbClr val="0000FF"/>
                </a:solidFill>
              </a:rPr>
              <a:t>.250</a:t>
            </a:r>
            <a:r>
              <a:rPr lang="en-US" sz="2800" i="0" dirty="0">
                <a:solidFill>
                  <a:schemeClr val="tx1"/>
                </a:solidFill>
              </a:rPr>
              <a:t> means</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solidFill>
                  <a:schemeClr val="accent1"/>
                </a:solidFill>
              </a:rPr>
              <a:t>Application: Batting Average</a:t>
            </a:r>
          </a:p>
        </p:txBody>
      </p:sp>
      <p:graphicFrame>
        <p:nvGraphicFramePr>
          <p:cNvPr id="8196" name="Object 10"/>
          <p:cNvGraphicFramePr>
            <a:graphicFrameLocks noGrp="1" noChangeAspect="1"/>
          </p:cNvGraphicFramePr>
          <p:nvPr>
            <p:ph idx="1"/>
          </p:nvPr>
        </p:nvGraphicFramePr>
        <p:xfrm>
          <a:off x="2379540" y="4519490"/>
          <a:ext cx="3792660" cy="881308"/>
        </p:xfrm>
        <a:graphic>
          <a:graphicData uri="http://schemas.openxmlformats.org/presentationml/2006/ole">
            <mc:AlternateContent xmlns:mc="http://schemas.openxmlformats.org/markup-compatibility/2006">
              <mc:Choice xmlns:v="urn:schemas-microsoft-com:vml" Requires="v">
                <p:oleObj spid="_x0000_s3087" name="Equation" r:id="rId3" imgW="3606480" imgH="838080" progId="Equation.DSMT4">
                  <p:embed/>
                </p:oleObj>
              </mc:Choice>
              <mc:Fallback>
                <p:oleObj name="Equation" r:id="rId3" imgW="3606480" imgH="838080" progId="Equation.DSMT4">
                  <p:embed/>
                  <p:pic>
                    <p:nvPicPr>
                      <p:cNvPr id="0" name="Picture 5"/>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9540" y="4519490"/>
                        <a:ext cx="3792660" cy="8813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solidFill>
                  <a:schemeClr val="accent1"/>
                </a:solidFill>
              </a:rPr>
              <a:t>Example 8: Application: Batting Average</a:t>
            </a:r>
            <a:r>
              <a:rPr lang="en-US" sz="3200" dirty="0">
                <a:solidFill>
                  <a:schemeClr val="accent1"/>
                </a:solidFill>
              </a:rPr>
              <a:t> (cont.)</a:t>
            </a:r>
          </a:p>
        </p:txBody>
      </p:sp>
      <p:sp>
        <p:nvSpPr>
          <p:cNvPr id="9219" name="Rectangle 3"/>
          <p:cNvSpPr>
            <a:spLocks noGrp="1"/>
          </p:cNvSpPr>
          <p:nvPr>
            <p:ph idx="1"/>
          </p:nvPr>
        </p:nvSpPr>
        <p:spPr>
          <a:xfrm>
            <a:off x="457200" y="1280160"/>
            <a:ext cx="8229600" cy="4076501"/>
          </a:xfrm>
          <a:prstGeom prst="rect">
            <a:avLst/>
          </a:prstGeom>
        </p:spPr>
        <p:txBody>
          <a:bodyPr>
            <a:spAutoFit/>
          </a:bodyPr>
          <a:lstStyle/>
          <a:p>
            <a:pPr marL="0" indent="0" eaLnBrk="1" hangingPunct="1">
              <a:buFont typeface="Courier New" pitchFamily="49" charset="0"/>
              <a:buNone/>
            </a:pPr>
            <a:r>
              <a:rPr lang="en-US" i="0" dirty="0">
                <a:solidFill>
                  <a:schemeClr val="tx1"/>
                </a:solidFill>
              </a:rPr>
              <a:t>Reducing gives</a:t>
            </a: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r>
              <a:rPr lang="en-US" i="0" dirty="0">
                <a:solidFill>
                  <a:schemeClr val="tx1"/>
                </a:solidFill>
              </a:rPr>
              <a:t>This means that we can expect this player to get </a:t>
            </a:r>
            <a:r>
              <a:rPr lang="en-US" i="0" dirty="0">
                <a:solidFill>
                  <a:srgbClr val="FF0000"/>
                </a:solidFill>
              </a:rPr>
              <a:t>1 hit </a:t>
            </a:r>
            <a:r>
              <a:rPr lang="en-US" i="0" dirty="0">
                <a:solidFill>
                  <a:schemeClr val="tx1"/>
                </a:solidFill>
              </a:rPr>
              <a:t>for every </a:t>
            </a:r>
            <a:r>
              <a:rPr lang="en-US" i="0" dirty="0">
                <a:solidFill>
                  <a:srgbClr val="FF0000"/>
                </a:solidFill>
              </a:rPr>
              <a:t>4 times </a:t>
            </a:r>
            <a:r>
              <a:rPr lang="en-US" dirty="0">
                <a:solidFill>
                  <a:schemeClr val="tx1"/>
                </a:solidFill>
              </a:rPr>
              <a:t>he comes to bat</a:t>
            </a:r>
            <a:r>
              <a:rPr lang="en-US" i="0" dirty="0">
                <a:solidFill>
                  <a:schemeClr val="tx1"/>
                </a:solidFill>
              </a:rPr>
              <a:t>.</a:t>
            </a:r>
            <a:r>
              <a:rPr lang="en-US" dirty="0">
                <a:solidFill>
                  <a:schemeClr val="tx1"/>
                </a:solidFill>
              </a:rPr>
              <a:t> </a:t>
            </a:r>
          </a:p>
          <a:p>
            <a:pPr>
              <a:spcBef>
                <a:spcPts val="1500"/>
              </a:spcBef>
            </a:pPr>
            <a:r>
              <a:rPr lang="en-US" dirty="0"/>
              <a:t>(Note that batting averages are always given to the nearest thousandth.)</a:t>
            </a:r>
            <a:endParaRPr lang="en-US" dirty="0">
              <a:solidFill>
                <a:schemeClr val="tx1"/>
              </a:solidFill>
            </a:endParaRPr>
          </a:p>
        </p:txBody>
      </p:sp>
      <p:graphicFrame>
        <p:nvGraphicFramePr>
          <p:cNvPr id="9220" name="Object 4"/>
          <p:cNvGraphicFramePr>
            <a:graphicFrameLocks noChangeAspect="1"/>
          </p:cNvGraphicFramePr>
          <p:nvPr/>
        </p:nvGraphicFramePr>
        <p:xfrm>
          <a:off x="1837872" y="2110922"/>
          <a:ext cx="1714500" cy="838200"/>
        </p:xfrm>
        <a:graphic>
          <a:graphicData uri="http://schemas.openxmlformats.org/presentationml/2006/ole">
            <mc:AlternateContent xmlns:mc="http://schemas.openxmlformats.org/markup-compatibility/2006">
              <mc:Choice xmlns:v="urn:schemas-microsoft-com:vml" Requires="v">
                <p:oleObj spid="_x0000_s4135" name="Equation" r:id="rId3" imgW="1714320" imgH="838080" progId="Equation.DSMT4">
                  <p:embed/>
                </p:oleObj>
              </mc:Choice>
              <mc:Fallback>
                <p:oleObj name="Equation" r:id="rId3" imgW="1714320" imgH="83808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7872" y="2110922"/>
                        <a:ext cx="1714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9" name="Object 3"/>
          <p:cNvGraphicFramePr>
            <a:graphicFrameLocks noChangeAspect="1"/>
          </p:cNvGraphicFramePr>
          <p:nvPr/>
        </p:nvGraphicFramePr>
        <p:xfrm>
          <a:off x="3587750" y="2125436"/>
          <a:ext cx="1752600" cy="838200"/>
        </p:xfrm>
        <a:graphic>
          <a:graphicData uri="http://schemas.openxmlformats.org/presentationml/2006/ole">
            <mc:AlternateContent xmlns:mc="http://schemas.openxmlformats.org/markup-compatibility/2006">
              <mc:Choice xmlns:v="urn:schemas-microsoft-com:vml" Requires="v">
                <p:oleObj spid="_x0000_s4136" name="Equation" r:id="rId5" imgW="1752480" imgH="838080" progId="Equation.DSMT4">
                  <p:embed/>
                </p:oleObj>
              </mc:Choice>
              <mc:Fallback>
                <p:oleObj name="Equation" r:id="rId5" imgW="1752480" imgH="83808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7750" y="2125436"/>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5441950" y="2139042"/>
          <a:ext cx="2336800" cy="927100"/>
        </p:xfrm>
        <a:graphic>
          <a:graphicData uri="http://schemas.openxmlformats.org/presentationml/2006/ole">
            <mc:AlternateContent xmlns:mc="http://schemas.openxmlformats.org/markup-compatibility/2006">
              <mc:Choice xmlns:v="urn:schemas-microsoft-com:vml" Requires="v">
                <p:oleObj spid="_x0000_s4137" name="Equation" r:id="rId7" imgW="2336760" imgH="927000" progId="Equation.DSMT4">
                  <p:embed/>
                </p:oleObj>
              </mc:Choice>
              <mc:Fallback>
                <p:oleObj name="Equation" r:id="rId7" imgW="2336760" imgH="9270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41950" y="2139042"/>
                        <a:ext cx="2336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10800000" flipV="1">
            <a:off x="3808548" y="2186214"/>
            <a:ext cx="6400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3794034" y="2696028"/>
            <a:ext cx="6400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a:bodyPr>
          <a:lstStyle/>
          <a:p>
            <a:r>
              <a:rPr lang="en-US" dirty="0"/>
              <a:t>Changing Rates to Unit Rates</a:t>
            </a:r>
            <a:endParaRPr lang="en-US" dirty="0">
              <a:solidFill>
                <a:schemeClr val="accent1"/>
              </a:solidFill>
            </a:endParaRPr>
          </a:p>
        </p:txBody>
      </p:sp>
      <p:sp>
        <p:nvSpPr>
          <p:cNvPr id="11267" name="TextBox 3"/>
          <p:cNvSpPr>
            <a:spLocks noGrp="1" noChangeArrowheads="1"/>
          </p:cNvSpPr>
          <p:nvPr>
            <p:ph idx="1"/>
          </p:nvPr>
        </p:nvSpPr>
        <p:spPr>
          <a:xfrm>
            <a:off x="457200" y="1280160"/>
            <a:ext cx="8229600" cy="1428083"/>
          </a:xfrm>
          <a:prstGeom prst="rect">
            <a:avLst/>
          </a:prstGeom>
          <a:solidFill>
            <a:schemeClr val="accent3"/>
          </a:solidFill>
          <a:ln w="28575">
            <a:solidFill>
              <a:srgbClr val="000000"/>
            </a:solidFill>
          </a:ln>
        </p:spPr>
        <p:txBody>
          <a:bodyPr>
            <a:spAutoFit/>
          </a:bodyPr>
          <a:lstStyle/>
          <a:p>
            <a:pPr marL="55563" indent="-1588" algn="ctr">
              <a:lnSpc>
                <a:spcPct val="90000"/>
              </a:lnSpc>
              <a:tabLst>
                <a:tab pos="520700" algn="l"/>
              </a:tabLst>
              <a:defRPr/>
            </a:pPr>
            <a:r>
              <a:rPr lang="en-US" b="1" dirty="0">
                <a:solidFill>
                  <a:srgbClr val="000000"/>
                </a:solidFill>
              </a:rPr>
              <a:t>Procedure</a:t>
            </a:r>
          </a:p>
          <a:p>
            <a:r>
              <a:rPr lang="en-US" dirty="0">
                <a:solidFill>
                  <a:srgbClr val="000000"/>
                </a:solidFill>
              </a:rPr>
              <a:t>To make a rate a unit rate, divide the numerator by the denominator so the denominator is 1 unit. </a:t>
            </a:r>
          </a:p>
        </p:txBody>
      </p:sp>
      <p:graphicFrame>
        <p:nvGraphicFramePr>
          <p:cNvPr id="11271" name="Object 8"/>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45068" name="Equation" r:id="rId3" imgW="457677" imgH="793306" progId="Equation.DSMT4">
                  <p:embed/>
                </p:oleObj>
              </mc:Choice>
              <mc:Fallback>
                <p:oleObj name="Equation" r:id="rId3" imgW="457677" imgH="793306"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2377440"/>
          </a:xfrm>
        </p:spPr>
        <p:txBody>
          <a:bodyPr/>
          <a:lstStyle/>
          <a:p>
            <a:pPr marL="338328" indent="-338328">
              <a:buFont typeface="Courier New" pitchFamily="49" charset="0"/>
              <a:buChar char="o"/>
            </a:pPr>
            <a:r>
              <a:rPr lang="en-US" dirty="0">
                <a:solidFill>
                  <a:schemeClr val="tx1"/>
                </a:solidFill>
              </a:rPr>
              <a:t>Use ratios to compare two quantities.</a:t>
            </a:r>
          </a:p>
          <a:p>
            <a:pPr marL="338328" indent="-338328">
              <a:buFont typeface="Courier New" pitchFamily="49" charset="0"/>
              <a:buChar char="o"/>
            </a:pPr>
            <a:r>
              <a:rPr lang="en-US" dirty="0">
                <a:solidFill>
                  <a:schemeClr val="tx1"/>
                </a:solidFill>
              </a:rPr>
              <a:t>Find rates.</a:t>
            </a:r>
          </a:p>
          <a:p>
            <a:pPr marL="338328" indent="-338328">
              <a:buFont typeface="Courier New" pitchFamily="49" charset="0"/>
              <a:buChar char="o"/>
            </a:pPr>
            <a:r>
              <a:rPr lang="en-US" dirty="0">
                <a:solidFill>
                  <a:schemeClr val="tx1"/>
                </a:solidFill>
              </a:rPr>
              <a:t>Find unit rates.</a:t>
            </a:r>
          </a:p>
          <a:p>
            <a:pPr marL="338328" indent="-338328">
              <a:buFont typeface="Courier New" pitchFamily="49" charset="0"/>
              <a:buChar char="o"/>
            </a:pPr>
            <a:r>
              <a:rPr lang="en-US" dirty="0">
                <a:solidFill>
                  <a:schemeClr val="tx1"/>
                </a:solidFill>
              </a:rPr>
              <a:t>Compare unit prices.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solidFill>
                  <a:schemeClr val="accent1"/>
                </a:solidFill>
              </a:rPr>
              <a:t>Application: Writing a Unit Rate</a:t>
            </a:r>
          </a:p>
        </p:txBody>
      </p:sp>
      <p:sp>
        <p:nvSpPr>
          <p:cNvPr id="10243" name="Rectangle 3"/>
          <p:cNvSpPr>
            <a:spLocks noGrp="1"/>
          </p:cNvSpPr>
          <p:nvPr>
            <p:ph idx="1"/>
          </p:nvPr>
        </p:nvSpPr>
        <p:spPr>
          <a:xfrm>
            <a:off x="457200" y="1066800"/>
            <a:ext cx="8229600" cy="1902059"/>
          </a:xfrm>
          <a:prstGeom prst="rect">
            <a:avLst/>
          </a:prstGeom>
        </p:spPr>
        <p:txBody>
          <a:bodyPr>
            <a:spAutoFit/>
          </a:bodyPr>
          <a:lstStyle/>
          <a:p>
            <a:r>
              <a:rPr lang="en-US" dirty="0"/>
              <a:t>A bicyclist rides at a steady speed over level ground of </a:t>
            </a:r>
            <a:r>
              <a:rPr lang="en-US" dirty="0">
                <a:solidFill>
                  <a:srgbClr val="0000FF"/>
                </a:solidFill>
              </a:rPr>
              <a:t>27 miles (mi) </a:t>
            </a:r>
            <a:r>
              <a:rPr lang="en-US" dirty="0"/>
              <a:t>in </a:t>
            </a:r>
            <a:r>
              <a:rPr lang="en-US" dirty="0">
                <a:solidFill>
                  <a:srgbClr val="0000FF"/>
                </a:solidFill>
              </a:rPr>
              <a:t>2.25 hours (hr)</a:t>
            </a:r>
            <a:r>
              <a:rPr lang="en-US" dirty="0"/>
              <a:t>. Find her speed in miles per hour.</a:t>
            </a:r>
          </a:p>
          <a:p>
            <a:pPr marL="533400" indent="-533400" eaLnBrk="1" hangingPunct="1">
              <a:buFont typeface="Courier New" pitchFamily="49" charset="0"/>
              <a:buNone/>
            </a:pPr>
            <a:r>
              <a:rPr lang="en-US" b="1" i="0" dirty="0">
                <a:solidFill>
                  <a:schemeClr val="tx1"/>
                </a:solidFill>
              </a:rPr>
              <a:t>Solution</a:t>
            </a:r>
          </a:p>
        </p:txBody>
      </p:sp>
      <p:graphicFrame>
        <p:nvGraphicFramePr>
          <p:cNvPr id="10244" name="Object 4"/>
          <p:cNvGraphicFramePr>
            <a:graphicFrameLocks noChangeAspect="1"/>
          </p:cNvGraphicFramePr>
          <p:nvPr/>
        </p:nvGraphicFramePr>
        <p:xfrm>
          <a:off x="5232400" y="2838450"/>
          <a:ext cx="1143000" cy="901700"/>
        </p:xfrm>
        <a:graphic>
          <a:graphicData uri="http://schemas.openxmlformats.org/presentationml/2006/ole">
            <mc:AlternateContent xmlns:mc="http://schemas.openxmlformats.org/markup-compatibility/2006">
              <mc:Choice xmlns:v="urn:schemas-microsoft-com:vml" Requires="v">
                <p:oleObj spid="_x0000_s5196" name="Equation" r:id="rId3" imgW="1143000" imgH="901440" progId="Equation.DSMT4">
                  <p:embed/>
                </p:oleObj>
              </mc:Choice>
              <mc:Fallback>
                <p:oleObj name="Equation" r:id="rId3" imgW="1143000" imgH="901440" progId="Equation.DSMT4">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2400" y="2838450"/>
                        <a:ext cx="11430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nvGraphicFramePr>
        <p:xfrm>
          <a:off x="1320800" y="4648200"/>
          <a:ext cx="1054100" cy="901700"/>
        </p:xfrm>
        <a:graphic>
          <a:graphicData uri="http://schemas.openxmlformats.org/presentationml/2006/ole">
            <mc:AlternateContent xmlns:mc="http://schemas.openxmlformats.org/markup-compatibility/2006">
              <mc:Choice xmlns:v="urn:schemas-microsoft-com:vml" Requires="v">
                <p:oleObj spid="_x0000_s5197" name="Equation" r:id="rId5" imgW="1054080" imgH="901440" progId="Equation.DSMT4">
                  <p:embed/>
                </p:oleObj>
              </mc:Choice>
              <mc:Fallback>
                <p:oleObj name="Equation" r:id="rId5" imgW="1054080" imgH="901440" progId="Equation.DSMT4">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0800" y="4648200"/>
                        <a:ext cx="1054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p:cNvSpPr>
          <p:nvPr/>
        </p:nvSpPr>
        <p:spPr>
          <a:xfrm>
            <a:off x="457200" y="3014990"/>
            <a:ext cx="8229600" cy="523220"/>
          </a:xfrm>
          <a:prstGeom prst="rect">
            <a:avLst/>
          </a:prstGeom>
        </p:spPr>
        <p:txBody>
          <a:bodyPr>
            <a:spAutoFit/>
          </a:bodyPr>
          <a:lstStyle/>
          <a:p>
            <a:pPr marL="533400" marR="0" lvl="0" indent="-5334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rate is indicated by the ratio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3"/>
          <p:cNvSpPr txBox="1">
            <a:spLocks/>
          </p:cNvSpPr>
          <p:nvPr/>
        </p:nvSpPr>
        <p:spPr>
          <a:xfrm>
            <a:off x="457200" y="3694093"/>
            <a:ext cx="8004629" cy="954107"/>
          </a:xfrm>
          <a:prstGeom prst="rect">
            <a:avLst/>
          </a:prstGeom>
        </p:spPr>
        <p:txBody>
          <a:bodyPr wrap="square">
            <a:spAutoFit/>
          </a:bodyPr>
          <a:lstStyle/>
          <a:p>
            <a:pPr marR="0" lvl="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To find the unit rate divide the numerator by the denominator. </a:t>
            </a:r>
          </a:p>
        </p:txBody>
      </p:sp>
      <p:graphicFrame>
        <p:nvGraphicFramePr>
          <p:cNvPr id="5128" name="Object 8"/>
          <p:cNvGraphicFramePr>
            <a:graphicFrameLocks noChangeAspect="1"/>
          </p:cNvGraphicFramePr>
          <p:nvPr/>
        </p:nvGraphicFramePr>
        <p:xfrm>
          <a:off x="2402114" y="4648200"/>
          <a:ext cx="1435100" cy="901700"/>
        </p:xfrm>
        <a:graphic>
          <a:graphicData uri="http://schemas.openxmlformats.org/presentationml/2006/ole">
            <mc:AlternateContent xmlns:mc="http://schemas.openxmlformats.org/markup-compatibility/2006">
              <mc:Choice xmlns:v="urn:schemas-microsoft-com:vml" Requires="v">
                <p:oleObj spid="_x0000_s5198" name="Equation" r:id="rId7" imgW="1434960" imgH="901440" progId="Equation.DSMT4">
                  <p:embed/>
                </p:oleObj>
              </mc:Choice>
              <mc:Fallback>
                <p:oleObj name="Equation" r:id="rId7" imgW="1434960" imgH="90144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02114" y="4648200"/>
                        <a:ext cx="1435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5589588" y="4886325"/>
          <a:ext cx="1574800" cy="368300"/>
        </p:xfrm>
        <a:graphic>
          <a:graphicData uri="http://schemas.openxmlformats.org/presentationml/2006/ole">
            <mc:AlternateContent xmlns:mc="http://schemas.openxmlformats.org/markup-compatibility/2006">
              <mc:Choice xmlns:v="urn:schemas-microsoft-com:vml" Requires="v">
                <p:oleObj spid="_x0000_s5199" name="Equation" r:id="rId9" imgW="1574640" imgH="368280" progId="Equation.DSMT4">
                  <p:embed/>
                </p:oleObj>
              </mc:Choice>
              <mc:Fallback>
                <p:oleObj name="Equation" r:id="rId9" imgW="1574640" imgH="36828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9588" y="4886325"/>
                        <a:ext cx="1574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3829275" y="4656138"/>
          <a:ext cx="1752600" cy="901700"/>
        </p:xfrm>
        <a:graphic>
          <a:graphicData uri="http://schemas.openxmlformats.org/presentationml/2006/ole">
            <mc:AlternateContent xmlns:mc="http://schemas.openxmlformats.org/markup-compatibility/2006">
              <mc:Choice xmlns:v="urn:schemas-microsoft-com:vml" Requires="v">
                <p:oleObj spid="_x0000_s5200" name="Equation" r:id="rId11" imgW="1752480" imgH="901440" progId="Equation.DSMT4">
                  <p:embed/>
                </p:oleObj>
              </mc:Choice>
              <mc:Fallback>
                <p:oleObj name="Equation" r:id="rId11" imgW="1752480" imgH="901440" progId="Equation.DSMT4">
                  <p:embed/>
                  <p:pic>
                    <p:nvPicPr>
                      <p:cNvPr id="0" name="Object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29275" y="4656138"/>
                        <a:ext cx="1752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rot="10800000" flipV="1">
            <a:off x="4557486" y="4703534"/>
            <a:ext cx="609600" cy="25762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4143829" y="5193392"/>
            <a:ext cx="609600" cy="25762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57200" y="5522239"/>
            <a:ext cx="7315200" cy="523220"/>
          </a:xfrm>
          <a:prstGeom prst="rect">
            <a:avLst/>
          </a:prstGeom>
        </p:spPr>
        <p:txBody>
          <a:bodyPr wrap="square">
            <a:spAutoFit/>
          </a:bodyPr>
          <a:lstStyle/>
          <a:p>
            <a:r>
              <a:rPr lang="en-US" sz="2800" dirty="0"/>
              <a:t>Thus, her speed is </a:t>
            </a:r>
            <a:r>
              <a:rPr lang="en-US" sz="2800" dirty="0">
                <a:solidFill>
                  <a:srgbClr val="FF0000"/>
                </a:solidFill>
              </a:rPr>
              <a:t>12 miles per hour</a:t>
            </a:r>
            <a:r>
              <a:rPr lang="en-US" sz="2800" dirty="0"/>
              <a:t>, or </a:t>
            </a:r>
            <a:r>
              <a:rPr lang="en-US" sz="2800" dirty="0">
                <a:solidFill>
                  <a:srgbClr val="FF0000"/>
                </a:solidFill>
              </a:rPr>
              <a:t>12 mph</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2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10: </a:t>
            </a:r>
            <a:r>
              <a:rPr lang="en-US" dirty="0">
                <a:solidFill>
                  <a:schemeClr val="accent1"/>
                </a:solidFill>
              </a:rPr>
              <a:t>Application: Writing a Unit Rate</a:t>
            </a:r>
          </a:p>
        </p:txBody>
      </p:sp>
      <p:sp>
        <p:nvSpPr>
          <p:cNvPr id="10243" name="Rectangle 3"/>
          <p:cNvSpPr>
            <a:spLocks noGrp="1"/>
          </p:cNvSpPr>
          <p:nvPr>
            <p:ph idx="1"/>
          </p:nvPr>
        </p:nvSpPr>
        <p:spPr>
          <a:xfrm>
            <a:off x="457200" y="1066800"/>
            <a:ext cx="8229600" cy="1902059"/>
          </a:xfrm>
          <a:prstGeom prst="rect">
            <a:avLst/>
          </a:prstGeom>
        </p:spPr>
        <p:txBody>
          <a:bodyPr>
            <a:spAutoFit/>
          </a:bodyPr>
          <a:lstStyle/>
          <a:p>
            <a:r>
              <a:rPr lang="en-US" dirty="0"/>
              <a:t>Find the rate of a frog hopping across a road if the road is </a:t>
            </a:r>
            <a:r>
              <a:rPr lang="en-US" dirty="0">
                <a:solidFill>
                  <a:srgbClr val="0000FF"/>
                </a:solidFill>
              </a:rPr>
              <a:t>20 ft </a:t>
            </a:r>
            <a:r>
              <a:rPr lang="en-US" dirty="0"/>
              <a:t>wide and the frog hops </a:t>
            </a:r>
            <a:r>
              <a:rPr lang="en-US" dirty="0">
                <a:solidFill>
                  <a:srgbClr val="0000FF"/>
                </a:solidFill>
              </a:rPr>
              <a:t>10 times </a:t>
            </a:r>
            <a:r>
              <a:rPr lang="en-US" dirty="0"/>
              <a:t>to get across the road. (Assume each hop is the same distance.)</a:t>
            </a:r>
          </a:p>
          <a:p>
            <a:pPr marL="533400" indent="-533400" eaLnBrk="1" hangingPunct="1">
              <a:buFont typeface="Courier New" pitchFamily="49" charset="0"/>
              <a:buNone/>
            </a:pPr>
            <a:r>
              <a:rPr lang="en-US" b="1" i="0" dirty="0">
                <a:solidFill>
                  <a:schemeClr val="tx1"/>
                </a:solidFill>
              </a:rPr>
              <a:t>Solution</a:t>
            </a:r>
          </a:p>
        </p:txBody>
      </p:sp>
      <p:graphicFrame>
        <p:nvGraphicFramePr>
          <p:cNvPr id="10245" name="Object 5"/>
          <p:cNvGraphicFramePr>
            <a:graphicFrameLocks noChangeAspect="1"/>
          </p:cNvGraphicFramePr>
          <p:nvPr/>
        </p:nvGraphicFramePr>
        <p:xfrm>
          <a:off x="1257300" y="4201180"/>
          <a:ext cx="1181100" cy="901700"/>
        </p:xfrm>
        <a:graphic>
          <a:graphicData uri="http://schemas.openxmlformats.org/presentationml/2006/ole">
            <mc:AlternateContent xmlns:mc="http://schemas.openxmlformats.org/markup-compatibility/2006">
              <mc:Choice xmlns:v="urn:schemas-microsoft-com:vml" Requires="v">
                <p:oleObj spid="_x0000_s46112" name="Equation" r:id="rId3" imgW="1180800" imgH="901440" progId="Equation.DSMT4">
                  <p:embed/>
                </p:oleObj>
              </mc:Choice>
              <mc:Fallback>
                <p:oleObj name="Equation" r:id="rId3" imgW="1180800" imgH="90144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7300" y="4201180"/>
                        <a:ext cx="1181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p:cNvSpPr>
          <p:nvPr/>
        </p:nvSpPr>
        <p:spPr>
          <a:xfrm>
            <a:off x="457200" y="3014990"/>
            <a:ext cx="8229600" cy="954107"/>
          </a:xfrm>
          <a:prstGeom prst="rect">
            <a:avLst/>
          </a:prstGeom>
        </p:spPr>
        <p:txBody>
          <a:bodyPr>
            <a:spAutoFit/>
          </a:bodyPr>
          <a:lstStyle/>
          <a:p>
            <a:r>
              <a:rPr kumimoji="0" lang="en-US" sz="2800" b="0" i="0" u="none" strike="noStrike" kern="1200" cap="none" spc="0" normalizeH="0" baseline="0" noProof="0" dirty="0">
                <a:ln>
                  <a:noFill/>
                </a:ln>
                <a:solidFill>
                  <a:schemeClr val="tx1"/>
                </a:solidFill>
                <a:effectLst/>
                <a:uLnTx/>
                <a:uFillTx/>
                <a:latin typeface="+mn-lt"/>
                <a:ea typeface="+mn-ea"/>
                <a:cs typeface="+mn-cs"/>
              </a:rPr>
              <a:t>The rate </a:t>
            </a:r>
            <a:r>
              <a:rPr lang="en-US" sz="2800" dirty="0"/>
              <a:t>can be found by comparing the number of feet covered to the number of hops needed.</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5129" name="Object 9"/>
          <p:cNvGraphicFramePr>
            <a:graphicFrameLocks noChangeAspect="1"/>
          </p:cNvGraphicFramePr>
          <p:nvPr/>
        </p:nvGraphicFramePr>
        <p:xfrm>
          <a:off x="4273550" y="4425950"/>
          <a:ext cx="1549400" cy="393700"/>
        </p:xfrm>
        <a:graphic>
          <a:graphicData uri="http://schemas.openxmlformats.org/presentationml/2006/ole">
            <mc:AlternateContent xmlns:mc="http://schemas.openxmlformats.org/markup-compatibility/2006">
              <mc:Choice xmlns:v="urn:schemas-microsoft-com:vml" Requires="v">
                <p:oleObj spid="_x0000_s46113" name="Equation" r:id="rId5" imgW="1549080" imgH="393480" progId="Equation.DSMT4">
                  <p:embed/>
                </p:oleObj>
              </mc:Choice>
              <mc:Fallback>
                <p:oleObj name="Equation" r:id="rId5" imgW="1549080" imgH="393480"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3550" y="4425950"/>
                        <a:ext cx="1549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2501217" y="4209118"/>
          <a:ext cx="1752600" cy="901700"/>
        </p:xfrm>
        <a:graphic>
          <a:graphicData uri="http://schemas.openxmlformats.org/presentationml/2006/ole">
            <mc:AlternateContent xmlns:mc="http://schemas.openxmlformats.org/markup-compatibility/2006">
              <mc:Choice xmlns:v="urn:schemas-microsoft-com:vml" Requires="v">
                <p:oleObj spid="_x0000_s46114" name="Equation" r:id="rId7" imgW="1752480" imgH="901440" progId="Equation.DSMT4">
                  <p:embed/>
                </p:oleObj>
              </mc:Choice>
              <mc:Fallback>
                <p:oleObj name="Equation" r:id="rId7" imgW="1752480" imgH="9014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01217" y="4209118"/>
                        <a:ext cx="1752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rot="5400000">
            <a:off x="2991470" y="4226818"/>
            <a:ext cx="319314" cy="3193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57200" y="5297008"/>
            <a:ext cx="7620000" cy="523220"/>
          </a:xfrm>
          <a:prstGeom prst="rect">
            <a:avLst/>
          </a:prstGeom>
        </p:spPr>
        <p:txBody>
          <a:bodyPr wrap="square">
            <a:spAutoFit/>
          </a:bodyPr>
          <a:lstStyle/>
          <a:p>
            <a:r>
              <a:rPr lang="en-US" sz="2800" dirty="0"/>
              <a:t>Thus, the frog’s rate is </a:t>
            </a:r>
            <a:r>
              <a:rPr lang="en-US" sz="2800" dirty="0">
                <a:solidFill>
                  <a:srgbClr val="FF0000"/>
                </a:solidFill>
              </a:rPr>
              <a:t>2 feet per hop</a:t>
            </a:r>
            <a:r>
              <a:rPr lang="en-US" sz="2800" dirty="0"/>
              <a:t>, or </a:t>
            </a:r>
            <a:r>
              <a:rPr lang="en-US" sz="2800" dirty="0">
                <a:solidFill>
                  <a:srgbClr val="FF0000"/>
                </a:solidFill>
              </a:rPr>
              <a:t>2 ft/hop</a:t>
            </a:r>
            <a:r>
              <a:rPr lang="en-US" sz="2800" dirty="0"/>
              <a:t>.</a:t>
            </a:r>
          </a:p>
        </p:txBody>
      </p:sp>
      <p:cxnSp>
        <p:nvCxnSpPr>
          <p:cNvPr id="19" name="Straight Connector 18"/>
          <p:cNvCxnSpPr/>
          <p:nvPr/>
        </p:nvCxnSpPr>
        <p:spPr>
          <a:xfrm rot="5400000">
            <a:off x="2791898" y="4716676"/>
            <a:ext cx="319314" cy="3193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11: </a:t>
            </a:r>
            <a:r>
              <a:rPr lang="en-US" dirty="0">
                <a:solidFill>
                  <a:schemeClr val="accent1"/>
                </a:solidFill>
              </a:rPr>
              <a:t>Application: Writing a Unit Rate</a:t>
            </a:r>
          </a:p>
        </p:txBody>
      </p:sp>
      <p:sp>
        <p:nvSpPr>
          <p:cNvPr id="10243" name="Rectangle 3"/>
          <p:cNvSpPr>
            <a:spLocks noGrp="1"/>
          </p:cNvSpPr>
          <p:nvPr>
            <p:ph idx="1"/>
          </p:nvPr>
        </p:nvSpPr>
        <p:spPr>
          <a:xfrm>
            <a:off x="457200" y="1066800"/>
            <a:ext cx="8229600" cy="2763834"/>
          </a:xfrm>
          <a:prstGeom prst="rect">
            <a:avLst/>
          </a:prstGeom>
        </p:spPr>
        <p:txBody>
          <a:bodyPr>
            <a:spAutoFit/>
          </a:bodyPr>
          <a:lstStyle/>
          <a:p>
            <a:r>
              <a:rPr lang="en-US" dirty="0"/>
              <a:t>You find yourself reading a particularly exciting novel about Native Americans during the early 1800s. In one afternoon in the library, you read </a:t>
            </a:r>
            <a:r>
              <a:rPr lang="en-US" dirty="0">
                <a:solidFill>
                  <a:srgbClr val="0000FF"/>
                </a:solidFill>
              </a:rPr>
              <a:t>300 pages </a:t>
            </a:r>
            <a:r>
              <a:rPr lang="en-US" dirty="0"/>
              <a:t>of this book in </a:t>
            </a:r>
            <a:r>
              <a:rPr lang="en-US" dirty="0">
                <a:solidFill>
                  <a:srgbClr val="0000FF"/>
                </a:solidFill>
              </a:rPr>
              <a:t>2.5 hours</a:t>
            </a:r>
            <a:r>
              <a:rPr lang="en-US" dirty="0"/>
              <a:t>. What was your reading rate? That is, how many pages did you read in one hour?</a:t>
            </a:r>
          </a:p>
          <a:p>
            <a:pPr marL="533400" indent="-533400" eaLnBrk="1" hangingPunct="1">
              <a:buFont typeface="Courier New" pitchFamily="49" charset="0"/>
              <a:buNone/>
            </a:pPr>
            <a:r>
              <a:rPr lang="en-US" b="1" i="0" dirty="0">
                <a:solidFill>
                  <a:schemeClr val="tx1"/>
                </a:solidFill>
              </a:rPr>
              <a:t>Solution</a:t>
            </a:r>
          </a:p>
        </p:txBody>
      </p:sp>
      <p:graphicFrame>
        <p:nvGraphicFramePr>
          <p:cNvPr id="10245" name="Object 5"/>
          <p:cNvGraphicFramePr>
            <a:graphicFrameLocks noChangeAspect="1"/>
          </p:cNvGraphicFramePr>
          <p:nvPr>
            <p:extLst>
              <p:ext uri="{D42A27DB-BD31-4B8C-83A1-F6EECF244321}">
                <p14:modId xmlns:p14="http://schemas.microsoft.com/office/powerpoint/2010/main" val="2851608348"/>
              </p:ext>
            </p:extLst>
          </p:nvPr>
        </p:nvGraphicFramePr>
        <p:xfrm>
          <a:off x="914400" y="3962400"/>
          <a:ext cx="1511300" cy="901700"/>
        </p:xfrm>
        <a:graphic>
          <a:graphicData uri="http://schemas.openxmlformats.org/presentationml/2006/ole">
            <mc:AlternateContent xmlns:mc="http://schemas.openxmlformats.org/markup-compatibility/2006">
              <mc:Choice xmlns:v="urn:schemas-microsoft-com:vml" Requires="v">
                <p:oleObj spid="_x0000_s47143" name="Equation" r:id="rId3" imgW="1511280" imgH="901440" progId="Equation.DSMT4">
                  <p:embed/>
                </p:oleObj>
              </mc:Choice>
              <mc:Fallback>
                <p:oleObj name="Equation" r:id="rId3" imgW="1511280" imgH="90144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3962400"/>
                        <a:ext cx="15113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9" name="Object 9"/>
          <p:cNvGraphicFramePr>
            <a:graphicFrameLocks noChangeAspect="1"/>
          </p:cNvGraphicFramePr>
          <p:nvPr>
            <p:extLst>
              <p:ext uri="{D42A27DB-BD31-4B8C-83A1-F6EECF244321}">
                <p14:modId xmlns:p14="http://schemas.microsoft.com/office/powerpoint/2010/main" val="3567640091"/>
              </p:ext>
            </p:extLst>
          </p:nvPr>
        </p:nvGraphicFramePr>
        <p:xfrm>
          <a:off x="6667500" y="4230688"/>
          <a:ext cx="2247900" cy="393700"/>
        </p:xfrm>
        <a:graphic>
          <a:graphicData uri="http://schemas.openxmlformats.org/presentationml/2006/ole">
            <mc:AlternateContent xmlns:mc="http://schemas.openxmlformats.org/markup-compatibility/2006">
              <mc:Choice xmlns:v="urn:schemas-microsoft-com:vml" Requires="v">
                <p:oleObj spid="_x0000_s47144" name="Equation" r:id="rId5" imgW="2247840" imgH="393480" progId="Equation.DSMT4">
                  <p:embed/>
                </p:oleObj>
              </mc:Choice>
              <mc:Fallback>
                <p:oleObj name="Equation" r:id="rId5" imgW="2247840" imgH="393480" progId="Equation.DSMT4">
                  <p:embed/>
                  <p:pic>
                    <p:nvPicPr>
                      <p:cNvPr id="0" name="Object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67500" y="4230688"/>
                        <a:ext cx="2247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8"/>
          <p:cNvGraphicFramePr>
            <a:graphicFrameLocks noChangeAspect="1"/>
          </p:cNvGraphicFramePr>
          <p:nvPr>
            <p:extLst>
              <p:ext uri="{D42A27DB-BD31-4B8C-83A1-F6EECF244321}">
                <p14:modId xmlns:p14="http://schemas.microsoft.com/office/powerpoint/2010/main" val="2755345809"/>
              </p:ext>
            </p:extLst>
          </p:nvPr>
        </p:nvGraphicFramePr>
        <p:xfrm>
          <a:off x="4399867" y="3970338"/>
          <a:ext cx="2247900" cy="901700"/>
        </p:xfrm>
        <a:graphic>
          <a:graphicData uri="http://schemas.openxmlformats.org/presentationml/2006/ole">
            <mc:AlternateContent xmlns:mc="http://schemas.openxmlformats.org/markup-compatibility/2006">
              <mc:Choice xmlns:v="urn:schemas-microsoft-com:vml" Requires="v">
                <p:oleObj spid="_x0000_s47145" name="Equation" r:id="rId7" imgW="2247840" imgH="901440" progId="Equation.DSMT4">
                  <p:embed/>
                </p:oleObj>
              </mc:Choice>
              <mc:Fallback>
                <p:oleObj name="Equation" r:id="rId7" imgW="2247840" imgH="90144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99867" y="3970338"/>
                        <a:ext cx="2247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rot="5400000">
            <a:off x="4622800" y="3977569"/>
            <a:ext cx="319314" cy="3193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57200" y="5029200"/>
            <a:ext cx="8367486" cy="954107"/>
          </a:xfrm>
          <a:prstGeom prst="rect">
            <a:avLst/>
          </a:prstGeom>
        </p:spPr>
        <p:txBody>
          <a:bodyPr wrap="square">
            <a:spAutoFit/>
          </a:bodyPr>
          <a:lstStyle/>
          <a:p>
            <a:r>
              <a:rPr lang="en-US" sz="2800" dirty="0"/>
              <a:t>Thus, your reading rate was </a:t>
            </a:r>
            <a:r>
              <a:rPr lang="en-US" sz="2800" dirty="0">
                <a:solidFill>
                  <a:srgbClr val="FF0000"/>
                </a:solidFill>
              </a:rPr>
              <a:t>120 pages per hour</a:t>
            </a:r>
            <a:r>
              <a:rPr lang="en-US" sz="2800" dirty="0"/>
              <a:t>, or </a:t>
            </a:r>
            <a:br>
              <a:rPr lang="en-US" sz="2800" dirty="0"/>
            </a:br>
            <a:r>
              <a:rPr lang="en-US" sz="2800" dirty="0">
                <a:solidFill>
                  <a:srgbClr val="FF0000"/>
                </a:solidFill>
              </a:rPr>
              <a:t>120 pages/hour</a:t>
            </a:r>
            <a:r>
              <a:rPr lang="en-US" sz="2800" dirty="0"/>
              <a:t>.</a:t>
            </a:r>
          </a:p>
        </p:txBody>
      </p:sp>
      <p:cxnSp>
        <p:nvCxnSpPr>
          <p:cNvPr id="19" name="Straight Connector 18"/>
          <p:cNvCxnSpPr/>
          <p:nvPr/>
        </p:nvCxnSpPr>
        <p:spPr>
          <a:xfrm rot="5400000">
            <a:off x="4818742" y="4467427"/>
            <a:ext cx="319314" cy="3193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7109" name="Object 6"/>
          <p:cNvGraphicFramePr>
            <a:graphicFrameLocks noChangeAspect="1"/>
          </p:cNvGraphicFramePr>
          <p:nvPr>
            <p:extLst>
              <p:ext uri="{D42A27DB-BD31-4B8C-83A1-F6EECF244321}">
                <p14:modId xmlns:p14="http://schemas.microsoft.com/office/powerpoint/2010/main" val="40723114"/>
              </p:ext>
            </p:extLst>
          </p:nvPr>
        </p:nvGraphicFramePr>
        <p:xfrm>
          <a:off x="2449286" y="3970338"/>
          <a:ext cx="1930400" cy="901700"/>
        </p:xfrm>
        <a:graphic>
          <a:graphicData uri="http://schemas.openxmlformats.org/presentationml/2006/ole">
            <mc:AlternateContent xmlns:mc="http://schemas.openxmlformats.org/markup-compatibility/2006">
              <mc:Choice xmlns:v="urn:schemas-microsoft-com:vml" Requires="v">
                <p:oleObj spid="_x0000_s47146" name="Equation" r:id="rId9" imgW="1930320" imgH="901440" progId="Equation.DSMT4">
                  <p:embed/>
                </p:oleObj>
              </mc:Choice>
              <mc:Fallback>
                <p:oleObj name="Equation" r:id="rId9" imgW="1930320" imgH="9014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49286" y="3970338"/>
                        <a:ext cx="1930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a:bodyPr>
          <a:lstStyle/>
          <a:p>
            <a:r>
              <a:rPr lang="en-US" dirty="0">
                <a:solidFill>
                  <a:schemeClr val="accent1"/>
                </a:solidFill>
              </a:rPr>
              <a:t>Comparing Unit Prices</a:t>
            </a:r>
          </a:p>
        </p:txBody>
      </p:sp>
      <p:graphicFrame>
        <p:nvGraphicFramePr>
          <p:cNvPr id="11271" name="Object 8"/>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49167" name="Equation" r:id="rId3" imgW="457677" imgH="793306" progId="Equation.DSMT4">
                  <p:embed/>
                </p:oleObj>
              </mc:Choice>
              <mc:Fallback>
                <p:oleObj name="Equation" r:id="rId3" imgW="457677" imgH="79330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Content Placeholder 3"/>
          <p:cNvSpPr txBox="1">
            <a:spLocks/>
          </p:cNvSpPr>
          <p:nvPr/>
        </p:nvSpPr>
        <p:spPr>
          <a:xfrm>
            <a:off x="457200" y="1280160"/>
            <a:ext cx="8229600" cy="2677656"/>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In the past, many consumers did not understand the concept of unit price or know how to determine such a number. Now, most states have a law that grocery stores must display the unit price for certain goods they sell so that consumers can be fully informed. </a:t>
            </a:r>
            <a:endPar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12: </a:t>
            </a:r>
            <a:r>
              <a:rPr lang="en-US" dirty="0">
                <a:solidFill>
                  <a:schemeClr val="accent1"/>
                </a:solidFill>
              </a:rPr>
              <a:t>Application: Comparing Unit Prices</a:t>
            </a:r>
          </a:p>
        </p:txBody>
      </p:sp>
      <p:sp>
        <p:nvSpPr>
          <p:cNvPr id="10243" name="Rectangle 3"/>
          <p:cNvSpPr>
            <a:spLocks noGrp="1"/>
          </p:cNvSpPr>
          <p:nvPr>
            <p:ph idx="1"/>
          </p:nvPr>
        </p:nvSpPr>
        <p:spPr>
          <a:xfrm>
            <a:off x="457200" y="1066800"/>
            <a:ext cx="8229600" cy="5090624"/>
          </a:xfrm>
          <a:prstGeom prst="rect">
            <a:avLst/>
          </a:prstGeom>
        </p:spPr>
        <p:txBody>
          <a:bodyPr>
            <a:spAutoFit/>
          </a:bodyPr>
          <a:lstStyle/>
          <a:p>
            <a:r>
              <a:rPr lang="en-US" dirty="0"/>
              <a:t>A </a:t>
            </a:r>
            <a:r>
              <a:rPr lang="en-US" dirty="0">
                <a:solidFill>
                  <a:srgbClr val="0000FF"/>
                </a:solidFill>
              </a:rPr>
              <a:t>16-ounce</a:t>
            </a:r>
            <a:r>
              <a:rPr lang="en-US" dirty="0"/>
              <a:t> jar of grape jam is priced at </a:t>
            </a:r>
            <a:r>
              <a:rPr lang="en-US" dirty="0">
                <a:solidFill>
                  <a:srgbClr val="0000FF"/>
                </a:solidFill>
              </a:rPr>
              <a:t>$3.99 </a:t>
            </a:r>
            <a:r>
              <a:rPr lang="en-US" dirty="0"/>
              <a:t>and a </a:t>
            </a:r>
            <a:r>
              <a:rPr lang="en-US" dirty="0">
                <a:solidFill>
                  <a:srgbClr val="0000FF"/>
                </a:solidFill>
              </a:rPr>
              <a:t>9.5-ounce</a:t>
            </a:r>
            <a:r>
              <a:rPr lang="en-US" dirty="0"/>
              <a:t> jar of the same jam is </a:t>
            </a:r>
            <a:r>
              <a:rPr lang="en-US" dirty="0">
                <a:solidFill>
                  <a:srgbClr val="0000FF"/>
                </a:solidFill>
              </a:rPr>
              <a:t>$2.69</a:t>
            </a:r>
            <a:r>
              <a:rPr lang="en-US" dirty="0"/>
              <a:t>. Which is the better buy?</a:t>
            </a:r>
          </a:p>
          <a:p>
            <a:pPr marL="533400" indent="-533400" eaLnBrk="1" hangingPunct="1">
              <a:buFont typeface="Courier New" pitchFamily="49" charset="0"/>
              <a:buNone/>
            </a:pPr>
            <a:r>
              <a:rPr lang="en-US" b="1" i="0" dirty="0">
                <a:solidFill>
                  <a:schemeClr val="tx1"/>
                </a:solidFill>
              </a:rPr>
              <a:t>Solution</a:t>
            </a:r>
          </a:p>
          <a:p>
            <a:r>
              <a:rPr lang="en-US" dirty="0"/>
              <a:t>To solve this problem, we must divide to find the price per ounce of each jar of jam. Then we will compare the results to decide which is the better buy. In this problem, we convert dollars to cents (</a:t>
            </a:r>
            <a:r>
              <a:rPr lang="en-US" dirty="0">
                <a:solidFill>
                  <a:srgbClr val="000099"/>
                </a:solidFill>
              </a:rPr>
              <a:t>$3.99 =</a:t>
            </a:r>
            <a:r>
              <a:rPr lang="en-US" dirty="0">
                <a:solidFill>
                  <a:srgbClr val="0000FF"/>
                </a:solidFill>
              </a:rPr>
              <a:t> </a:t>
            </a:r>
            <a:r>
              <a:rPr lang="en-US" dirty="0">
                <a:solidFill>
                  <a:srgbClr val="FF0000"/>
                </a:solidFill>
              </a:rPr>
              <a:t>399¢</a:t>
            </a:r>
            <a:r>
              <a:rPr lang="en-US" dirty="0"/>
              <a:t> and </a:t>
            </a:r>
            <a:r>
              <a:rPr lang="en-US" dirty="0">
                <a:solidFill>
                  <a:srgbClr val="000099"/>
                </a:solidFill>
              </a:rPr>
              <a:t>$2.69 =</a:t>
            </a:r>
            <a:r>
              <a:rPr lang="en-US" dirty="0">
                <a:solidFill>
                  <a:srgbClr val="0000FF"/>
                </a:solidFill>
              </a:rPr>
              <a:t> </a:t>
            </a:r>
            <a:r>
              <a:rPr lang="en-US" dirty="0">
                <a:solidFill>
                  <a:srgbClr val="FF0000"/>
                </a:solidFill>
              </a:rPr>
              <a:t>269¢</a:t>
            </a:r>
            <a:r>
              <a:rPr lang="en-US" dirty="0"/>
              <a:t>) so that the results will be ratios of cents per ounce. (Answers are rounded to the nearest tenth of a cent.)</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066800"/>
            <a:ext cx="8229600" cy="4572000"/>
          </a:xfrm>
          <a:prstGeom prst="rect">
            <a:avLst/>
          </a:prstGeom>
        </p:spPr>
        <p:txBody>
          <a:bodyPr>
            <a:normAutofit/>
          </a:bodyPr>
          <a:lstStyle/>
          <a:p>
            <a:pPr>
              <a:lnSpc>
                <a:spcPct val="90000"/>
              </a:lnSpc>
              <a:tabLst>
                <a:tab pos="1143000" algn="l"/>
              </a:tabLst>
            </a:pPr>
            <a:r>
              <a:rPr lang="en-US" sz="2800" b="1" dirty="0"/>
              <a:t>16-ounce jar</a:t>
            </a: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p:txBody>
      </p:sp>
      <p:sp>
        <p:nvSpPr>
          <p:cNvPr id="21506" name="Rectangle 2"/>
          <p:cNvSpPr>
            <a:spLocks noGrp="1"/>
          </p:cNvSpPr>
          <p:nvPr>
            <p:ph type="title"/>
          </p:nvPr>
        </p:nvSpPr>
        <p:spPr>
          <a:prstGeom prst="rect">
            <a:avLst/>
          </a:prstGeom>
        </p:spPr>
        <p:txBody>
          <a:bodyPr/>
          <a:lstStyle/>
          <a:p>
            <a:r>
              <a:rPr lang="en-US" dirty="0">
                <a:solidFill>
                  <a:schemeClr val="accent1"/>
                </a:solidFill>
              </a:rPr>
              <a:t>Example 12: Application: Comparing Unit Prices </a:t>
            </a:r>
            <a:r>
              <a:rPr lang="en-US" sz="3200" dirty="0">
                <a:solidFill>
                  <a:schemeClr val="accent1"/>
                </a:solidFill>
              </a:rPr>
              <a:t>(cont.)</a:t>
            </a:r>
          </a:p>
        </p:txBody>
      </p:sp>
      <p:sp>
        <p:nvSpPr>
          <p:cNvPr id="7" name="Rectangle 6"/>
          <p:cNvSpPr/>
          <p:nvPr/>
        </p:nvSpPr>
        <p:spPr>
          <a:xfrm>
            <a:off x="5223952" y="1498600"/>
            <a:ext cx="2193229" cy="400110"/>
          </a:xfrm>
          <a:prstGeom prst="rect">
            <a:avLst/>
          </a:prstGeom>
        </p:spPr>
        <p:txBody>
          <a:bodyPr wrap="none">
            <a:spAutoFit/>
          </a:bodyPr>
          <a:lstStyle/>
          <a:p>
            <a:r>
              <a:rPr lang="en-US" sz="2000" dirty="0">
                <a:solidFill>
                  <a:srgbClr val="008080"/>
                </a:solidFill>
              </a:rPr>
              <a:t>Or 24.9¢ per ounce</a:t>
            </a:r>
          </a:p>
        </p:txBody>
      </p:sp>
      <p:graphicFrame>
        <p:nvGraphicFramePr>
          <p:cNvPr id="11267" name="Object 4"/>
          <p:cNvGraphicFramePr>
            <a:graphicFrameLocks noChangeAspect="1"/>
          </p:cNvGraphicFramePr>
          <p:nvPr/>
        </p:nvGraphicFramePr>
        <p:xfrm>
          <a:off x="3330575" y="1468438"/>
          <a:ext cx="1574800" cy="944562"/>
        </p:xfrm>
        <a:graphic>
          <a:graphicData uri="http://schemas.openxmlformats.org/presentationml/2006/ole">
            <mc:AlternateContent xmlns:mc="http://schemas.openxmlformats.org/markup-compatibility/2006">
              <mc:Choice xmlns:v="urn:schemas-microsoft-com:vml" Requires="v">
                <p:oleObj spid="_x0000_s50318" name="Equation" r:id="rId3" imgW="1523880" imgH="914400" progId="Equation.DSMT4">
                  <p:embed/>
                </p:oleObj>
              </mc:Choice>
              <mc:Fallback>
                <p:oleObj name="Equation" r:id="rId3" imgW="152388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0575" y="1468438"/>
                        <a:ext cx="157480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632200" y="2273300"/>
          <a:ext cx="584200" cy="406400"/>
        </p:xfrm>
        <a:graphic>
          <a:graphicData uri="http://schemas.openxmlformats.org/presentationml/2006/ole">
            <mc:AlternateContent xmlns:mc="http://schemas.openxmlformats.org/markup-compatibility/2006">
              <mc:Choice xmlns:v="urn:schemas-microsoft-com:vml" Requires="v">
                <p:oleObj spid="_x0000_s50319" name="Equation" r:id="rId5" imgW="583920" imgH="406080" progId="Equation.DSMT4">
                  <p:embed/>
                </p:oleObj>
              </mc:Choice>
              <mc:Fallback>
                <p:oleObj name="Equation" r:id="rId5" imgW="583920" imgH="406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2200" y="22733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4025900" y="2755900"/>
          <a:ext cx="381000" cy="292100"/>
        </p:xfrm>
        <a:graphic>
          <a:graphicData uri="http://schemas.openxmlformats.org/presentationml/2006/ole">
            <mc:AlternateContent xmlns:mc="http://schemas.openxmlformats.org/markup-compatibility/2006">
              <mc:Choice xmlns:v="urn:schemas-microsoft-com:vml" Requires="v">
                <p:oleObj spid="_x0000_s50320" name="Equation" r:id="rId7" imgW="380880" imgH="291960" progId="Equation.DSMT4">
                  <p:embed/>
                </p:oleObj>
              </mc:Choice>
              <mc:Fallback>
                <p:oleObj name="Equation" r:id="rId7" imgW="3808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25900" y="27559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822700" y="3060700"/>
          <a:ext cx="596900" cy="406400"/>
        </p:xfrm>
        <a:graphic>
          <a:graphicData uri="http://schemas.openxmlformats.org/presentationml/2006/ole">
            <mc:AlternateContent xmlns:mc="http://schemas.openxmlformats.org/markup-compatibility/2006">
              <mc:Choice xmlns:v="urn:schemas-microsoft-com:vml" Requires="v">
                <p:oleObj spid="_x0000_s50321" name="Equation" r:id="rId9" imgW="596880" imgH="406080" progId="Equation.DSMT4">
                  <p:embed/>
                </p:oleObj>
              </mc:Choice>
              <mc:Fallback>
                <p:oleObj name="Equation" r:id="rId9" imgW="596880" imgH="406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22700" y="30607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457200" y="5499100"/>
            <a:ext cx="6011005" cy="480131"/>
          </a:xfrm>
          <a:prstGeom prst="rect">
            <a:avLst/>
          </a:prstGeom>
        </p:spPr>
        <p:txBody>
          <a:bodyPr wrap="none">
            <a:spAutoFit/>
          </a:bodyPr>
          <a:lstStyle/>
          <a:p>
            <a:pPr>
              <a:lnSpc>
                <a:spcPct val="90000"/>
              </a:lnSpc>
              <a:tabLst>
                <a:tab pos="1143000" algn="l"/>
              </a:tabLst>
            </a:pPr>
            <a:r>
              <a:rPr lang="en-US" sz="2800" dirty="0"/>
              <a:t>The 16-ounce jar costs </a:t>
            </a:r>
            <a:r>
              <a:rPr lang="en-US" sz="2800" dirty="0">
                <a:solidFill>
                  <a:srgbClr val="FF0000"/>
                </a:solidFill>
              </a:rPr>
              <a:t>24.9¢ per ounce</a:t>
            </a:r>
            <a:r>
              <a:rPr lang="en-US" sz="2800" dirty="0"/>
              <a:t>.</a:t>
            </a:r>
          </a:p>
        </p:txBody>
      </p:sp>
      <p:graphicFrame>
        <p:nvGraphicFramePr>
          <p:cNvPr id="50185" name="Object 9"/>
          <p:cNvGraphicFramePr>
            <a:graphicFrameLocks noChangeAspect="1"/>
          </p:cNvGraphicFramePr>
          <p:nvPr/>
        </p:nvGraphicFramePr>
        <p:xfrm>
          <a:off x="1841500" y="1600200"/>
          <a:ext cx="1308100" cy="838200"/>
        </p:xfrm>
        <a:graphic>
          <a:graphicData uri="http://schemas.openxmlformats.org/presentationml/2006/ole">
            <mc:AlternateContent xmlns:mc="http://schemas.openxmlformats.org/markup-compatibility/2006">
              <mc:Choice xmlns:v="urn:schemas-microsoft-com:vml" Requires="v">
                <p:oleObj spid="_x0000_s50322" name="Equation" r:id="rId11" imgW="1307880" imgH="838080" progId="Equation.DSMT4">
                  <p:embed/>
                </p:oleObj>
              </mc:Choice>
              <mc:Fallback>
                <p:oleObj name="Equation" r:id="rId11" imgW="13078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41500" y="16002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4673600" y="1549400"/>
          <a:ext cx="190500" cy="292100"/>
        </p:xfrm>
        <a:graphic>
          <a:graphicData uri="http://schemas.openxmlformats.org/presentationml/2006/ole">
            <mc:AlternateContent xmlns:mc="http://schemas.openxmlformats.org/markup-compatibility/2006">
              <mc:Choice xmlns:v="urn:schemas-microsoft-com:vml" Requires="v">
                <p:oleObj spid="_x0000_s50323" name="Equation" r:id="rId13" imgW="190440" imgH="291960" progId="Equation.DSMT4">
                  <p:embed/>
                </p:oleObj>
              </mc:Choice>
              <mc:Fallback>
                <p:oleObj name="Equation" r:id="rId13" imgW="190440" imgH="291960" progId="Equation.DSMT4">
                  <p:embed/>
                  <p:pic>
                    <p:nvPicPr>
                      <p:cNvPr id="0" name="Object 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73600" y="15494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5"/>
          <p:cNvGraphicFramePr>
            <a:graphicFrameLocks noChangeAspect="1"/>
          </p:cNvGraphicFramePr>
          <p:nvPr/>
        </p:nvGraphicFramePr>
        <p:xfrm>
          <a:off x="4064000" y="1549400"/>
          <a:ext cx="190500" cy="279400"/>
        </p:xfrm>
        <a:graphic>
          <a:graphicData uri="http://schemas.openxmlformats.org/presentationml/2006/ole">
            <mc:AlternateContent xmlns:mc="http://schemas.openxmlformats.org/markup-compatibility/2006">
              <mc:Choice xmlns:v="urn:schemas-microsoft-com:vml" Requires="v">
                <p:oleObj spid="_x0000_s50324" name="Equation" r:id="rId15" imgW="190440" imgH="279360" progId="Equation.DSMT4">
                  <p:embed/>
                </p:oleObj>
              </mc:Choice>
              <mc:Fallback>
                <p:oleObj name="Equation" r:id="rId15" imgW="190440" imgH="2793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64000" y="15494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5"/>
          <p:cNvGraphicFramePr>
            <a:graphicFrameLocks noChangeAspect="1"/>
          </p:cNvGraphicFramePr>
          <p:nvPr/>
        </p:nvGraphicFramePr>
        <p:xfrm>
          <a:off x="4241800" y="1559719"/>
          <a:ext cx="215900" cy="279400"/>
        </p:xfrm>
        <a:graphic>
          <a:graphicData uri="http://schemas.openxmlformats.org/presentationml/2006/ole">
            <mc:AlternateContent xmlns:mc="http://schemas.openxmlformats.org/markup-compatibility/2006">
              <mc:Choice xmlns:v="urn:schemas-microsoft-com:vml" Requires="v">
                <p:oleObj spid="_x0000_s50325" name="Equation" r:id="rId17" imgW="215640" imgH="279360" progId="Equation.DSMT4">
                  <p:embed/>
                </p:oleObj>
              </mc:Choice>
              <mc:Fallback>
                <p:oleObj name="Equation" r:id="rId17" imgW="215640" imgH="27936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41800" y="1559719"/>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294467751"/>
              </p:ext>
            </p:extLst>
          </p:nvPr>
        </p:nvGraphicFramePr>
        <p:xfrm>
          <a:off x="4413250" y="1744980"/>
          <a:ext cx="101600" cy="101600"/>
        </p:xfrm>
        <a:graphic>
          <a:graphicData uri="http://schemas.openxmlformats.org/presentationml/2006/ole">
            <mc:AlternateContent xmlns:mc="http://schemas.openxmlformats.org/markup-compatibility/2006">
              <mc:Choice xmlns:v="urn:schemas-microsoft-com:vml" Requires="v">
                <p:oleObj spid="_x0000_s50326" name="Equation" r:id="rId19" imgW="101520" imgH="101520" progId="Equation.DSMT4">
                  <p:embed/>
                </p:oleObj>
              </mc:Choice>
              <mc:Fallback>
                <p:oleObj name="Equation" r:id="rId19" imgW="101520" imgH="10152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13250" y="174498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5"/>
          <p:cNvGraphicFramePr>
            <a:graphicFrameLocks noChangeAspect="1"/>
          </p:cNvGraphicFramePr>
          <p:nvPr/>
        </p:nvGraphicFramePr>
        <p:xfrm>
          <a:off x="4495800" y="1550986"/>
          <a:ext cx="203200" cy="292100"/>
        </p:xfrm>
        <a:graphic>
          <a:graphicData uri="http://schemas.openxmlformats.org/presentationml/2006/ole">
            <mc:AlternateContent xmlns:mc="http://schemas.openxmlformats.org/markup-compatibility/2006">
              <mc:Choice xmlns:v="urn:schemas-microsoft-com:vml" Requires="v">
                <p:oleObj spid="_x0000_s50327" name="Equation" r:id="rId21" imgW="203040" imgH="291960" progId="Equation.DSMT4">
                  <p:embed/>
                </p:oleObj>
              </mc:Choice>
              <mc:Fallback>
                <p:oleObj name="Equation" r:id="rId21" imgW="203040" imgH="29196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95800" y="1550986"/>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6"/>
          <p:cNvGraphicFramePr>
            <a:graphicFrameLocks noChangeAspect="1"/>
          </p:cNvGraphicFramePr>
          <p:nvPr/>
        </p:nvGraphicFramePr>
        <p:xfrm>
          <a:off x="4051300" y="3517900"/>
          <a:ext cx="647700" cy="292100"/>
        </p:xfrm>
        <a:graphic>
          <a:graphicData uri="http://schemas.openxmlformats.org/presentationml/2006/ole">
            <mc:AlternateContent xmlns:mc="http://schemas.openxmlformats.org/markup-compatibility/2006">
              <mc:Choice xmlns:v="urn:schemas-microsoft-com:vml" Requires="v">
                <p:oleObj spid="_x0000_s50328" name="Equation" r:id="rId23" imgW="647640" imgH="291960" progId="Equation.DSMT4">
                  <p:embed/>
                </p:oleObj>
              </mc:Choice>
              <mc:Fallback>
                <p:oleObj name="Equation" r:id="rId23" imgW="647640" imgH="291960" progId="Equation.DSMT4">
                  <p:embed/>
                  <p:pic>
                    <p:nvPicPr>
                      <p:cNvPr id="0" name="Object 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051300" y="35179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7"/>
          <p:cNvGraphicFramePr>
            <a:graphicFrameLocks noChangeAspect="1"/>
          </p:cNvGraphicFramePr>
          <p:nvPr/>
        </p:nvGraphicFramePr>
        <p:xfrm>
          <a:off x="3822700" y="3873500"/>
          <a:ext cx="889000" cy="393700"/>
        </p:xfrm>
        <a:graphic>
          <a:graphicData uri="http://schemas.openxmlformats.org/presentationml/2006/ole">
            <mc:AlternateContent xmlns:mc="http://schemas.openxmlformats.org/markup-compatibility/2006">
              <mc:Choice xmlns:v="urn:schemas-microsoft-com:vml" Requires="v">
                <p:oleObj spid="_x0000_s50329" name="Equation" r:id="rId25" imgW="888840" imgH="393480" progId="Equation.DSMT4">
                  <p:embed/>
                </p:oleObj>
              </mc:Choice>
              <mc:Fallback>
                <p:oleObj name="Equation" r:id="rId25" imgW="888840" imgH="393480" progId="Equation.DSMT4">
                  <p:embed/>
                  <p:pic>
                    <p:nvPicPr>
                      <p:cNvPr id="0" name="Object 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822700" y="3873500"/>
                        <a:ext cx="889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6"/>
          <p:cNvGraphicFramePr>
            <a:graphicFrameLocks noChangeAspect="1"/>
          </p:cNvGraphicFramePr>
          <p:nvPr/>
        </p:nvGraphicFramePr>
        <p:xfrm>
          <a:off x="4495800" y="4330700"/>
          <a:ext cx="381000" cy="292100"/>
        </p:xfrm>
        <a:graphic>
          <a:graphicData uri="http://schemas.openxmlformats.org/presentationml/2006/ole">
            <mc:AlternateContent xmlns:mc="http://schemas.openxmlformats.org/markup-compatibility/2006">
              <mc:Choice xmlns:v="urn:schemas-microsoft-com:vml" Requires="v">
                <p:oleObj spid="_x0000_s50330" name="Equation" r:id="rId27" imgW="380880" imgH="291960" progId="Equation.DSMT4">
                  <p:embed/>
                </p:oleObj>
              </mc:Choice>
              <mc:Fallback>
                <p:oleObj name="Equation" r:id="rId27" imgW="380880" imgH="291960" progId="Equation.DSMT4">
                  <p:embed/>
                  <p:pic>
                    <p:nvPicPr>
                      <p:cNvPr id="0" name="Picture 1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495800" y="43307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7"/>
          <p:cNvGraphicFramePr>
            <a:graphicFrameLocks noChangeAspect="1"/>
          </p:cNvGraphicFramePr>
          <p:nvPr/>
        </p:nvGraphicFramePr>
        <p:xfrm>
          <a:off x="4279900" y="4635500"/>
          <a:ext cx="584200" cy="406400"/>
        </p:xfrm>
        <a:graphic>
          <a:graphicData uri="http://schemas.openxmlformats.org/presentationml/2006/ole">
            <mc:AlternateContent xmlns:mc="http://schemas.openxmlformats.org/markup-compatibility/2006">
              <mc:Choice xmlns:v="urn:schemas-microsoft-com:vml" Requires="v">
                <p:oleObj spid="_x0000_s50331" name="Equation" r:id="rId29" imgW="583920" imgH="406080" progId="Equation.DSMT4">
                  <p:embed/>
                </p:oleObj>
              </mc:Choice>
              <mc:Fallback>
                <p:oleObj name="Equation" r:id="rId29" imgW="583920" imgH="406080" progId="Equation.DSMT4">
                  <p:embed/>
                  <p:pic>
                    <p:nvPicPr>
                      <p:cNvPr id="0" name="Picture 1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279900" y="46355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6"/>
          <p:cNvGraphicFramePr>
            <a:graphicFrameLocks noChangeAspect="1"/>
          </p:cNvGraphicFramePr>
          <p:nvPr/>
        </p:nvGraphicFramePr>
        <p:xfrm>
          <a:off x="4483100" y="5105400"/>
          <a:ext cx="368300" cy="279400"/>
        </p:xfrm>
        <a:graphic>
          <a:graphicData uri="http://schemas.openxmlformats.org/presentationml/2006/ole">
            <mc:AlternateContent xmlns:mc="http://schemas.openxmlformats.org/markup-compatibility/2006">
              <mc:Choice xmlns:v="urn:schemas-microsoft-com:vml" Requires="v">
                <p:oleObj spid="_x0000_s50332" name="Equation" r:id="rId31" imgW="368280" imgH="279360" progId="Equation.DSMT4">
                  <p:embed/>
                </p:oleObj>
              </mc:Choice>
              <mc:Fallback>
                <p:oleObj name="Equation" r:id="rId31" imgW="368280" imgH="279360" progId="Equation.DSMT4">
                  <p:embed/>
                  <p:pic>
                    <p:nvPicPr>
                      <p:cNvPr id="0" name="Picture 2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483100" y="510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066800"/>
            <a:ext cx="8229600" cy="4572000"/>
          </a:xfrm>
          <a:prstGeom prst="rect">
            <a:avLst/>
          </a:prstGeom>
        </p:spPr>
        <p:txBody>
          <a:bodyPr>
            <a:normAutofit/>
          </a:bodyPr>
          <a:lstStyle/>
          <a:p>
            <a:pPr>
              <a:lnSpc>
                <a:spcPct val="90000"/>
              </a:lnSpc>
              <a:tabLst>
                <a:tab pos="1143000" algn="l"/>
              </a:tabLst>
            </a:pPr>
            <a:r>
              <a:rPr lang="en-US" sz="2800" b="1" dirty="0"/>
              <a:t>9.5-ounce jar</a:t>
            </a: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p:txBody>
      </p:sp>
      <p:sp>
        <p:nvSpPr>
          <p:cNvPr id="21506" name="Rectangle 2"/>
          <p:cNvSpPr>
            <a:spLocks noGrp="1"/>
          </p:cNvSpPr>
          <p:nvPr>
            <p:ph type="title"/>
          </p:nvPr>
        </p:nvSpPr>
        <p:spPr>
          <a:prstGeom prst="rect">
            <a:avLst/>
          </a:prstGeom>
        </p:spPr>
        <p:txBody>
          <a:bodyPr/>
          <a:lstStyle/>
          <a:p>
            <a:r>
              <a:rPr lang="en-US" dirty="0">
                <a:solidFill>
                  <a:schemeClr val="accent1"/>
                </a:solidFill>
              </a:rPr>
              <a:t>Example 12: Application: Comparing Unit Prices </a:t>
            </a:r>
            <a:r>
              <a:rPr lang="en-US" sz="3200" dirty="0">
                <a:solidFill>
                  <a:schemeClr val="accent1"/>
                </a:solidFill>
              </a:rPr>
              <a:t>(cont.)</a:t>
            </a:r>
          </a:p>
        </p:txBody>
      </p:sp>
      <p:sp>
        <p:nvSpPr>
          <p:cNvPr id="7" name="Rectangle 6"/>
          <p:cNvSpPr/>
          <p:nvPr/>
        </p:nvSpPr>
        <p:spPr>
          <a:xfrm>
            <a:off x="4461952" y="1460500"/>
            <a:ext cx="2193229" cy="400110"/>
          </a:xfrm>
          <a:prstGeom prst="rect">
            <a:avLst/>
          </a:prstGeom>
        </p:spPr>
        <p:txBody>
          <a:bodyPr wrap="none">
            <a:spAutoFit/>
          </a:bodyPr>
          <a:lstStyle/>
          <a:p>
            <a:r>
              <a:rPr lang="en-US" sz="2000" dirty="0">
                <a:solidFill>
                  <a:srgbClr val="008080"/>
                </a:solidFill>
              </a:rPr>
              <a:t>Or 28.3¢ per ounce</a:t>
            </a:r>
          </a:p>
        </p:txBody>
      </p:sp>
      <p:graphicFrame>
        <p:nvGraphicFramePr>
          <p:cNvPr id="11267" name="Object 4"/>
          <p:cNvGraphicFramePr>
            <a:graphicFrameLocks noChangeAspect="1"/>
          </p:cNvGraphicFramePr>
          <p:nvPr/>
        </p:nvGraphicFramePr>
        <p:xfrm>
          <a:off x="2339975" y="1468438"/>
          <a:ext cx="2033588" cy="944562"/>
        </p:xfrm>
        <a:graphic>
          <a:graphicData uri="http://schemas.openxmlformats.org/presentationml/2006/ole">
            <mc:AlternateContent xmlns:mc="http://schemas.openxmlformats.org/markup-compatibility/2006">
              <mc:Choice xmlns:v="urn:schemas-microsoft-com:vml" Requires="v">
                <p:oleObj spid="_x0000_s58506" name="Equation" r:id="rId3" imgW="1968480" imgH="914400" progId="Equation.DSMT4">
                  <p:embed/>
                </p:oleObj>
              </mc:Choice>
              <mc:Fallback>
                <p:oleObj name="Equation" r:id="rId3" imgW="1968480" imgH="914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975" y="1468438"/>
                        <a:ext cx="2033588"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2806700" y="2368550"/>
          <a:ext cx="762000" cy="406400"/>
        </p:xfrm>
        <a:graphic>
          <a:graphicData uri="http://schemas.openxmlformats.org/presentationml/2006/ole">
            <mc:AlternateContent xmlns:mc="http://schemas.openxmlformats.org/markup-compatibility/2006">
              <mc:Choice xmlns:v="urn:schemas-microsoft-com:vml" Requires="v">
                <p:oleObj spid="_x0000_s58507" name="Equation" r:id="rId5" imgW="761760" imgH="406080" progId="Equation.DSMT4">
                  <p:embed/>
                </p:oleObj>
              </mc:Choice>
              <mc:Fallback>
                <p:oleObj name="Equation" r:id="rId5" imgW="761760" imgH="406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6700" y="2368550"/>
                        <a:ext cx="76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175000" y="2895600"/>
          <a:ext cx="660400" cy="292100"/>
        </p:xfrm>
        <a:graphic>
          <a:graphicData uri="http://schemas.openxmlformats.org/presentationml/2006/ole">
            <mc:AlternateContent xmlns:mc="http://schemas.openxmlformats.org/markup-compatibility/2006">
              <mc:Choice xmlns:v="urn:schemas-microsoft-com:vml" Requires="v">
                <p:oleObj spid="_x0000_s58508" name="Equation" r:id="rId7" imgW="660240" imgH="291960" progId="Equation.DSMT4">
                  <p:embed/>
                </p:oleObj>
              </mc:Choice>
              <mc:Fallback>
                <p:oleObj name="Equation" r:id="rId7" imgW="660240" imgH="29196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75000" y="289560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965450" y="3276600"/>
          <a:ext cx="863600" cy="406400"/>
        </p:xfrm>
        <a:graphic>
          <a:graphicData uri="http://schemas.openxmlformats.org/presentationml/2006/ole">
            <mc:AlternateContent xmlns:mc="http://schemas.openxmlformats.org/markup-compatibility/2006">
              <mc:Choice xmlns:v="urn:schemas-microsoft-com:vml" Requires="v">
                <p:oleObj spid="_x0000_s58509" name="Equation" r:id="rId9" imgW="863280" imgH="406080" progId="Equation.DSMT4">
                  <p:embed/>
                </p:oleObj>
              </mc:Choice>
              <mc:Fallback>
                <p:oleObj name="Equation" r:id="rId9" imgW="863280" imgH="40608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65450" y="32766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5257800" y="2719149"/>
            <a:ext cx="3759200" cy="867930"/>
          </a:xfrm>
          <a:prstGeom prst="rect">
            <a:avLst/>
          </a:prstGeom>
        </p:spPr>
        <p:txBody>
          <a:bodyPr wrap="square">
            <a:spAutoFit/>
          </a:bodyPr>
          <a:lstStyle/>
          <a:p>
            <a:pPr>
              <a:lnSpc>
                <a:spcPct val="90000"/>
              </a:lnSpc>
              <a:tabLst>
                <a:tab pos="1143000" algn="l"/>
              </a:tabLst>
            </a:pPr>
            <a:r>
              <a:rPr lang="en-US" sz="2800" dirty="0"/>
              <a:t>The 9.5-ounce jar costs </a:t>
            </a:r>
            <a:r>
              <a:rPr lang="en-US" sz="2800" dirty="0">
                <a:solidFill>
                  <a:srgbClr val="FF0000"/>
                </a:solidFill>
              </a:rPr>
              <a:t>28.3¢ per ounce</a:t>
            </a:r>
            <a:r>
              <a:rPr lang="en-US" sz="2800" dirty="0"/>
              <a:t>.</a:t>
            </a:r>
          </a:p>
        </p:txBody>
      </p:sp>
      <p:graphicFrame>
        <p:nvGraphicFramePr>
          <p:cNvPr id="50185" name="Object 9"/>
          <p:cNvGraphicFramePr>
            <a:graphicFrameLocks noChangeAspect="1"/>
          </p:cNvGraphicFramePr>
          <p:nvPr/>
        </p:nvGraphicFramePr>
        <p:xfrm>
          <a:off x="685800" y="1600200"/>
          <a:ext cx="1397000" cy="838200"/>
        </p:xfrm>
        <a:graphic>
          <a:graphicData uri="http://schemas.openxmlformats.org/presentationml/2006/ole">
            <mc:AlternateContent xmlns:mc="http://schemas.openxmlformats.org/markup-compatibility/2006">
              <mc:Choice xmlns:v="urn:schemas-microsoft-com:vml" Requires="v">
                <p:oleObj spid="_x0000_s58510" name="Equation" r:id="rId11" imgW="1396800" imgH="838080" progId="Equation.DSMT4">
                  <p:embed/>
                </p:oleObj>
              </mc:Choice>
              <mc:Fallback>
                <p:oleObj name="Equation" r:id="rId11" imgW="1396800" imgH="83808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5800" y="1600200"/>
                        <a:ext cx="139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5"/>
          <p:cNvGraphicFramePr>
            <a:graphicFrameLocks noChangeAspect="1"/>
          </p:cNvGraphicFramePr>
          <p:nvPr>
            <p:extLst>
              <p:ext uri="{D42A27DB-BD31-4B8C-83A1-F6EECF244321}">
                <p14:modId xmlns:p14="http://schemas.microsoft.com/office/powerpoint/2010/main" val="2180928962"/>
              </p:ext>
            </p:extLst>
          </p:nvPr>
        </p:nvGraphicFramePr>
        <p:xfrm>
          <a:off x="4144168" y="1551119"/>
          <a:ext cx="190500" cy="279400"/>
        </p:xfrm>
        <a:graphic>
          <a:graphicData uri="http://schemas.openxmlformats.org/presentationml/2006/ole">
            <mc:AlternateContent xmlns:mc="http://schemas.openxmlformats.org/markup-compatibility/2006">
              <mc:Choice xmlns:v="urn:schemas-microsoft-com:vml" Requires="v">
                <p:oleObj spid="_x0000_s58511" name="Equation" r:id="rId13" imgW="190440" imgH="279360" progId="Equation.DSMT4">
                  <p:embed/>
                </p:oleObj>
              </mc:Choice>
              <mc:Fallback>
                <p:oleObj name="Equation" r:id="rId13" imgW="190440" imgH="279360" progId="Equation.DSMT4">
                  <p:embed/>
                  <p:pic>
                    <p:nvPicPr>
                      <p:cNvPr id="0" name="Object 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44168" y="1551119"/>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3361349760"/>
              </p:ext>
            </p:extLst>
          </p:nvPr>
        </p:nvGraphicFramePr>
        <p:xfrm>
          <a:off x="3409950" y="1548672"/>
          <a:ext cx="190500" cy="279400"/>
        </p:xfrm>
        <a:graphic>
          <a:graphicData uri="http://schemas.openxmlformats.org/presentationml/2006/ole">
            <mc:AlternateContent xmlns:mc="http://schemas.openxmlformats.org/markup-compatibility/2006">
              <mc:Choice xmlns:v="urn:schemas-microsoft-com:vml" Requires="v">
                <p:oleObj spid="_x0000_s58512" name="Equation" r:id="rId15" imgW="190440" imgH="279360" progId="Equation.DSMT4">
                  <p:embed/>
                </p:oleObj>
              </mc:Choice>
              <mc:Fallback>
                <p:oleObj name="Equation" r:id="rId15" imgW="190440" imgH="279360" progId="Equation.DSMT4">
                  <p:embed/>
                  <p:pic>
                    <p:nvPicPr>
                      <p:cNvPr id="0" name="Object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09950" y="154867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084425223"/>
              </p:ext>
            </p:extLst>
          </p:nvPr>
        </p:nvGraphicFramePr>
        <p:xfrm>
          <a:off x="3632395" y="1545187"/>
          <a:ext cx="203200" cy="292100"/>
        </p:xfrm>
        <a:graphic>
          <a:graphicData uri="http://schemas.openxmlformats.org/presentationml/2006/ole">
            <mc:AlternateContent xmlns:mc="http://schemas.openxmlformats.org/markup-compatibility/2006">
              <mc:Choice xmlns:v="urn:schemas-microsoft-com:vml" Requires="v">
                <p:oleObj spid="_x0000_s58513" name="Equation" r:id="rId17" imgW="203040" imgH="291960" progId="Equation.DSMT4">
                  <p:embed/>
                </p:oleObj>
              </mc:Choice>
              <mc:Fallback>
                <p:oleObj name="Equation" r:id="rId17" imgW="203040" imgH="291960" progId="Equation.DSMT4">
                  <p:embed/>
                  <p:pic>
                    <p:nvPicPr>
                      <p:cNvPr id="0" name="Object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32395" y="1545187"/>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796013746"/>
              </p:ext>
            </p:extLst>
          </p:nvPr>
        </p:nvGraphicFramePr>
        <p:xfrm>
          <a:off x="3897079" y="1735687"/>
          <a:ext cx="101600" cy="101600"/>
        </p:xfrm>
        <a:graphic>
          <a:graphicData uri="http://schemas.openxmlformats.org/presentationml/2006/ole">
            <mc:AlternateContent xmlns:mc="http://schemas.openxmlformats.org/markup-compatibility/2006">
              <mc:Choice xmlns:v="urn:schemas-microsoft-com:vml" Requires="v">
                <p:oleObj spid="_x0000_s58514" name="Equation" r:id="rId19" imgW="101520" imgH="101520" progId="Equation.DSMT4">
                  <p:embed/>
                </p:oleObj>
              </mc:Choice>
              <mc:Fallback>
                <p:oleObj name="Equation" r:id="rId19" imgW="101520" imgH="101520" progId="Equation.DSMT4">
                  <p:embed/>
                  <p:pic>
                    <p:nvPicPr>
                      <p:cNvPr id="0" name="Object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97079" y="1735687"/>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5"/>
          <p:cNvGraphicFramePr>
            <a:graphicFrameLocks noChangeAspect="1"/>
          </p:cNvGraphicFramePr>
          <p:nvPr>
            <p:extLst>
              <p:ext uri="{D42A27DB-BD31-4B8C-83A1-F6EECF244321}">
                <p14:modId xmlns:p14="http://schemas.microsoft.com/office/powerpoint/2010/main" val="2716897134"/>
              </p:ext>
            </p:extLst>
          </p:nvPr>
        </p:nvGraphicFramePr>
        <p:xfrm>
          <a:off x="3973279" y="1545187"/>
          <a:ext cx="190500" cy="292100"/>
        </p:xfrm>
        <a:graphic>
          <a:graphicData uri="http://schemas.openxmlformats.org/presentationml/2006/ole">
            <mc:AlternateContent xmlns:mc="http://schemas.openxmlformats.org/markup-compatibility/2006">
              <mc:Choice xmlns:v="urn:schemas-microsoft-com:vml" Requires="v">
                <p:oleObj spid="_x0000_s58515" name="Equation" r:id="rId21" imgW="190440" imgH="291960" progId="Equation.DSMT4">
                  <p:embed/>
                </p:oleObj>
              </mc:Choice>
              <mc:Fallback>
                <p:oleObj name="Equation" r:id="rId21" imgW="190440" imgH="291960" progId="Equation.DSMT4">
                  <p:embed/>
                  <p:pic>
                    <p:nvPicPr>
                      <p:cNvPr id="0" name="Object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973279" y="1545187"/>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6"/>
          <p:cNvGraphicFramePr>
            <a:graphicFrameLocks noChangeAspect="1"/>
          </p:cNvGraphicFramePr>
          <p:nvPr/>
        </p:nvGraphicFramePr>
        <p:xfrm>
          <a:off x="3340100" y="3765550"/>
          <a:ext cx="762000" cy="292100"/>
        </p:xfrm>
        <a:graphic>
          <a:graphicData uri="http://schemas.openxmlformats.org/presentationml/2006/ole">
            <mc:AlternateContent xmlns:mc="http://schemas.openxmlformats.org/markup-compatibility/2006">
              <mc:Choice xmlns:v="urn:schemas-microsoft-com:vml" Requires="v">
                <p:oleObj spid="_x0000_s58516" name="Equation" r:id="rId23" imgW="761760" imgH="291960" progId="Equation.DSMT4">
                  <p:embed/>
                </p:oleObj>
              </mc:Choice>
              <mc:Fallback>
                <p:oleObj name="Equation" r:id="rId23" imgW="761760" imgH="29196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40100" y="3765550"/>
                        <a:ext cx="76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7"/>
          <p:cNvGraphicFramePr>
            <a:graphicFrameLocks noChangeAspect="1"/>
          </p:cNvGraphicFramePr>
          <p:nvPr/>
        </p:nvGraphicFramePr>
        <p:xfrm>
          <a:off x="3149600" y="4191000"/>
          <a:ext cx="952500" cy="406400"/>
        </p:xfrm>
        <a:graphic>
          <a:graphicData uri="http://schemas.openxmlformats.org/presentationml/2006/ole">
            <mc:AlternateContent xmlns:mc="http://schemas.openxmlformats.org/markup-compatibility/2006">
              <mc:Choice xmlns:v="urn:schemas-microsoft-com:vml" Requires="v">
                <p:oleObj spid="_x0000_s58517" name="Equation" r:id="rId25" imgW="952200" imgH="406080" progId="Equation.DSMT4">
                  <p:embed/>
                </p:oleObj>
              </mc:Choice>
              <mc:Fallback>
                <p:oleObj name="Equation" r:id="rId25" imgW="952200" imgH="40608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149600" y="4191000"/>
                        <a:ext cx="952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6"/>
          <p:cNvGraphicFramePr>
            <a:graphicFrameLocks noChangeAspect="1"/>
          </p:cNvGraphicFramePr>
          <p:nvPr/>
        </p:nvGraphicFramePr>
        <p:xfrm>
          <a:off x="3644900" y="4730750"/>
          <a:ext cx="647700" cy="292100"/>
        </p:xfrm>
        <a:graphic>
          <a:graphicData uri="http://schemas.openxmlformats.org/presentationml/2006/ole">
            <mc:AlternateContent xmlns:mc="http://schemas.openxmlformats.org/markup-compatibility/2006">
              <mc:Choice xmlns:v="urn:schemas-microsoft-com:vml" Requires="v">
                <p:oleObj spid="_x0000_s58518" name="Equation" r:id="rId27" imgW="647640" imgH="291960" progId="Equation.DSMT4">
                  <p:embed/>
                </p:oleObj>
              </mc:Choice>
              <mc:Fallback>
                <p:oleObj name="Equation" r:id="rId27" imgW="647640" imgH="291960" progId="Equation.DSMT4">
                  <p:embed/>
                  <p:pic>
                    <p:nvPicPr>
                      <p:cNvPr id="0" name="Object 1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644900" y="473075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7"/>
          <p:cNvGraphicFramePr>
            <a:graphicFrameLocks noChangeAspect="1"/>
          </p:cNvGraphicFramePr>
          <p:nvPr/>
        </p:nvGraphicFramePr>
        <p:xfrm>
          <a:off x="3721100" y="5111750"/>
          <a:ext cx="584200" cy="406400"/>
        </p:xfrm>
        <a:graphic>
          <a:graphicData uri="http://schemas.openxmlformats.org/presentationml/2006/ole">
            <mc:AlternateContent xmlns:mc="http://schemas.openxmlformats.org/markup-compatibility/2006">
              <mc:Choice xmlns:v="urn:schemas-microsoft-com:vml" Requires="v">
                <p:oleObj spid="_x0000_s58519" name="Equation" r:id="rId29" imgW="583920" imgH="406080" progId="Equation.DSMT4">
                  <p:embed/>
                </p:oleObj>
              </mc:Choice>
              <mc:Fallback>
                <p:oleObj name="Equation" r:id="rId29" imgW="583920" imgH="406080" progId="Equation.DSMT4">
                  <p:embed/>
                  <p:pic>
                    <p:nvPicPr>
                      <p:cNvPr id="0" name="Object 1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721100" y="511175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6"/>
          <p:cNvGraphicFramePr>
            <a:graphicFrameLocks noChangeAspect="1"/>
          </p:cNvGraphicFramePr>
          <p:nvPr/>
        </p:nvGraphicFramePr>
        <p:xfrm>
          <a:off x="3924300" y="5651500"/>
          <a:ext cx="381000" cy="292100"/>
        </p:xfrm>
        <a:graphic>
          <a:graphicData uri="http://schemas.openxmlformats.org/presentationml/2006/ole">
            <mc:AlternateContent xmlns:mc="http://schemas.openxmlformats.org/markup-compatibility/2006">
              <mc:Choice xmlns:v="urn:schemas-microsoft-com:vml" Requires="v">
                <p:oleObj spid="_x0000_s58520" name="Equation" r:id="rId31" imgW="380880" imgH="291960" progId="Equation.DSMT4">
                  <p:embed/>
                </p:oleObj>
              </mc:Choice>
              <mc:Fallback>
                <p:oleObj name="Equation" r:id="rId31" imgW="380880" imgH="291960" progId="Equation.DSMT4">
                  <p:embed/>
                  <p:pic>
                    <p:nvPicPr>
                      <p:cNvPr id="0" name="Object 2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924300" y="56515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 name="Rectangle 24"/>
          <p:cNvSpPr/>
          <p:nvPr/>
        </p:nvSpPr>
        <p:spPr>
          <a:xfrm>
            <a:off x="5257800" y="3773031"/>
            <a:ext cx="3352800" cy="2246769"/>
          </a:xfrm>
          <a:prstGeom prst="rect">
            <a:avLst/>
          </a:prstGeom>
        </p:spPr>
        <p:txBody>
          <a:bodyPr wrap="square">
            <a:spAutoFit/>
          </a:bodyPr>
          <a:lstStyle/>
          <a:p>
            <a:r>
              <a:rPr lang="en-US" sz="2800" dirty="0"/>
              <a:t>Thus, the larger jar (16 ounces for $3.99) is the better buy because the price per</a:t>
            </a:r>
          </a:p>
          <a:p>
            <a:r>
              <a:rPr lang="en-US" sz="2800" dirty="0"/>
              <a:t>ounce is less.</a:t>
            </a:r>
          </a:p>
        </p:txBody>
      </p:sp>
      <p:sp>
        <p:nvSpPr>
          <p:cNvPr id="26" name="Rectangle 25"/>
          <p:cNvSpPr/>
          <p:nvPr/>
        </p:nvSpPr>
        <p:spPr>
          <a:xfrm flipH="1" flipV="1">
            <a:off x="2581702" y="2082800"/>
            <a:ext cx="415498" cy="523220"/>
          </a:xfrm>
          <a:prstGeom prst="rect">
            <a:avLst/>
          </a:prstGeom>
        </p:spPr>
        <p:txBody>
          <a:bodyPr wrap="square">
            <a:spAutoFit/>
          </a:bodyPr>
          <a:lstStyle/>
          <a:p>
            <a:r>
              <a:rPr lang="en-US" sz="2800" dirty="0">
                <a:solidFill>
                  <a:srgbClr val="FF0000"/>
                </a:solidFill>
                <a:sym typeface="Euclid Math One"/>
              </a:rPr>
              <a:t></a:t>
            </a:r>
            <a:endParaRPr lang="en-US" sz="2800" dirty="0">
              <a:solidFill>
                <a:srgbClr val="FF0000"/>
              </a:solidFill>
            </a:endParaRPr>
          </a:p>
        </p:txBody>
      </p:sp>
      <p:sp>
        <p:nvSpPr>
          <p:cNvPr id="27" name="Rectangle 26"/>
          <p:cNvSpPr/>
          <p:nvPr/>
        </p:nvSpPr>
        <p:spPr>
          <a:xfrm flipH="1" flipV="1">
            <a:off x="3635802" y="2082800"/>
            <a:ext cx="415498" cy="523220"/>
          </a:xfrm>
          <a:prstGeom prst="rect">
            <a:avLst/>
          </a:prstGeom>
        </p:spPr>
        <p:txBody>
          <a:bodyPr wrap="square">
            <a:spAutoFit/>
          </a:bodyPr>
          <a:lstStyle/>
          <a:p>
            <a:r>
              <a:rPr lang="en-US" sz="2800" dirty="0">
                <a:solidFill>
                  <a:srgbClr val="FF0000"/>
                </a:solidFill>
                <a:sym typeface="Euclid Math One"/>
              </a:rPr>
              <a:t></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P spid="25" grpId="0"/>
      <p:bldP spid="26" grpId="0"/>
      <p:bldP spid="2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13: </a:t>
            </a:r>
            <a:r>
              <a:rPr lang="en-US" dirty="0">
                <a:solidFill>
                  <a:schemeClr val="accent1"/>
                </a:solidFill>
              </a:rPr>
              <a:t>Application: Comparing Unit Prices</a:t>
            </a:r>
          </a:p>
        </p:txBody>
      </p:sp>
      <p:sp>
        <p:nvSpPr>
          <p:cNvPr id="10243" name="Rectangle 3"/>
          <p:cNvSpPr>
            <a:spLocks noGrp="1"/>
          </p:cNvSpPr>
          <p:nvPr>
            <p:ph idx="1"/>
          </p:nvPr>
        </p:nvSpPr>
        <p:spPr>
          <a:xfrm>
            <a:off x="457200" y="1066800"/>
            <a:ext cx="8229600" cy="954107"/>
          </a:xfrm>
          <a:prstGeom prst="rect">
            <a:avLst/>
          </a:prstGeom>
        </p:spPr>
        <p:txBody>
          <a:bodyPr wrap="square">
            <a:spAutoFit/>
          </a:bodyPr>
          <a:lstStyle/>
          <a:p>
            <a:r>
              <a:rPr lang="en-US" dirty="0"/>
              <a:t>At the local Shop and Save grocery store, bottles of pancake syrup come in three different sizes.</a:t>
            </a:r>
            <a:endParaRPr lang="en-US" b="1" i="0" dirty="0">
              <a:solidFill>
                <a:schemeClr val="tx1"/>
              </a:solidFill>
            </a:endParaRPr>
          </a:p>
        </p:txBody>
      </p:sp>
      <p:sp>
        <p:nvSpPr>
          <p:cNvPr id="4" name="Rectangle 3"/>
          <p:cNvSpPr/>
          <p:nvPr/>
        </p:nvSpPr>
        <p:spPr>
          <a:xfrm>
            <a:off x="2819400" y="2133600"/>
            <a:ext cx="3804696" cy="523220"/>
          </a:xfrm>
          <a:prstGeom prst="rect">
            <a:avLst/>
          </a:prstGeom>
        </p:spPr>
        <p:txBody>
          <a:bodyPr wrap="none">
            <a:spAutoFit/>
          </a:bodyPr>
          <a:lstStyle/>
          <a:p>
            <a:r>
              <a:rPr lang="en-US" sz="2800" dirty="0">
                <a:solidFill>
                  <a:srgbClr val="0000FF"/>
                </a:solidFill>
              </a:rPr>
              <a:t>36 fluid ounces for $5.29</a:t>
            </a:r>
          </a:p>
        </p:txBody>
      </p:sp>
      <p:sp>
        <p:nvSpPr>
          <p:cNvPr id="5" name="Rectangle 4"/>
          <p:cNvSpPr/>
          <p:nvPr/>
        </p:nvSpPr>
        <p:spPr>
          <a:xfrm>
            <a:off x="2819400" y="2699266"/>
            <a:ext cx="3804696" cy="523220"/>
          </a:xfrm>
          <a:prstGeom prst="rect">
            <a:avLst/>
          </a:prstGeom>
        </p:spPr>
        <p:txBody>
          <a:bodyPr wrap="none">
            <a:spAutoFit/>
          </a:bodyPr>
          <a:lstStyle/>
          <a:p>
            <a:r>
              <a:rPr lang="en-US" sz="2800" dirty="0">
                <a:solidFill>
                  <a:srgbClr val="0000FF"/>
                </a:solidFill>
              </a:rPr>
              <a:t>24 fluid ounces for $4.69</a:t>
            </a:r>
          </a:p>
        </p:txBody>
      </p:sp>
      <p:sp>
        <p:nvSpPr>
          <p:cNvPr id="6" name="Rectangle 5"/>
          <p:cNvSpPr/>
          <p:nvPr/>
        </p:nvSpPr>
        <p:spPr>
          <a:xfrm>
            <a:off x="2819400" y="3286780"/>
            <a:ext cx="3804696" cy="523220"/>
          </a:xfrm>
          <a:prstGeom prst="rect">
            <a:avLst/>
          </a:prstGeom>
        </p:spPr>
        <p:txBody>
          <a:bodyPr wrap="none">
            <a:spAutoFit/>
          </a:bodyPr>
          <a:lstStyle/>
          <a:p>
            <a:r>
              <a:rPr lang="en-US" sz="2800" dirty="0">
                <a:solidFill>
                  <a:srgbClr val="0000FF"/>
                </a:solidFill>
              </a:rPr>
              <a:t>12 fluid ounces for $3.99</a:t>
            </a:r>
          </a:p>
        </p:txBody>
      </p:sp>
      <p:sp>
        <p:nvSpPr>
          <p:cNvPr id="7" name="Rectangle 6"/>
          <p:cNvSpPr/>
          <p:nvPr/>
        </p:nvSpPr>
        <p:spPr>
          <a:xfrm>
            <a:off x="457200" y="3953470"/>
            <a:ext cx="7759700" cy="1384995"/>
          </a:xfrm>
          <a:prstGeom prst="rect">
            <a:avLst/>
          </a:prstGeom>
        </p:spPr>
        <p:txBody>
          <a:bodyPr wrap="square">
            <a:spAutoFit/>
          </a:bodyPr>
          <a:lstStyle/>
          <a:p>
            <a:r>
              <a:rPr lang="en-US" sz="2800" dirty="0">
                <a:solidFill>
                  <a:srgbClr val="366092"/>
                </a:solidFill>
              </a:rPr>
              <a:t>Find the price per fluid ounce (to the nearest tenth of a cent) for each size of bottle and tell which is the best buy.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19200"/>
            <a:ext cx="8229600" cy="4572000"/>
          </a:xfrm>
          <a:prstGeom prst="rect">
            <a:avLst/>
          </a:prstGeom>
        </p:spPr>
        <p:txBody>
          <a:bodyPr>
            <a:normAutofit/>
          </a:bodyPr>
          <a:lstStyle/>
          <a:p>
            <a:pPr>
              <a:lnSpc>
                <a:spcPct val="90000"/>
              </a:lnSpc>
              <a:tabLst>
                <a:tab pos="1143000" algn="l"/>
              </a:tabLst>
            </a:pPr>
            <a:r>
              <a:rPr lang="en-US" sz="2800" b="1" dirty="0"/>
              <a:t>Solution</a:t>
            </a:r>
          </a:p>
          <a:p>
            <a:pPr>
              <a:lnSpc>
                <a:spcPct val="90000"/>
              </a:lnSpc>
              <a:spcBef>
                <a:spcPts val="2000"/>
              </a:spcBef>
              <a:tabLst>
                <a:tab pos="1143000" algn="l"/>
              </a:tabLst>
            </a:pPr>
            <a:r>
              <a:rPr lang="en-US" sz="2800" dirty="0"/>
              <a:t>After each ratio is set up, the numerator is changed from dollars and cents to just cents so that the division will yield cents per fluid ounce.</a:t>
            </a:r>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p:txBody>
      </p:sp>
      <p:sp>
        <p:nvSpPr>
          <p:cNvPr id="21506" name="Rectangle 2"/>
          <p:cNvSpPr>
            <a:spLocks noGrp="1"/>
          </p:cNvSpPr>
          <p:nvPr>
            <p:ph type="title"/>
          </p:nvPr>
        </p:nvSpPr>
        <p:spPr>
          <a:prstGeom prst="rect">
            <a:avLst/>
          </a:prstGeom>
        </p:spPr>
        <p:txBody>
          <a:bodyPr/>
          <a:lstStyle/>
          <a:p>
            <a:r>
              <a:rPr lang="en-US" dirty="0">
                <a:solidFill>
                  <a:schemeClr val="accent1"/>
                </a:solidFill>
              </a:rPr>
              <a:t>Example 13: Application: Comparing Unit Prices </a:t>
            </a:r>
            <a:r>
              <a:rPr lang="en-US" sz="3200" dirty="0">
                <a:solidFill>
                  <a:schemeClr val="accent1"/>
                </a:solidFill>
              </a:rPr>
              <a:t>(cont.)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066800"/>
            <a:ext cx="8229600" cy="4572000"/>
          </a:xfrm>
          <a:prstGeom prst="rect">
            <a:avLst/>
          </a:prstGeom>
        </p:spPr>
        <p:txBody>
          <a:bodyPr>
            <a:normAutofit/>
          </a:bodyPr>
          <a:lstStyle/>
          <a:p>
            <a:pPr>
              <a:lnSpc>
                <a:spcPct val="90000"/>
              </a:lnSpc>
              <a:tabLst>
                <a:tab pos="1143000" algn="l"/>
              </a:tabLst>
            </a:pPr>
            <a:r>
              <a:rPr lang="en-US" sz="2800" b="1" dirty="0"/>
              <a:t>36 fluid ounces for $5.29</a:t>
            </a: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p:txBody>
      </p:sp>
      <p:sp>
        <p:nvSpPr>
          <p:cNvPr id="21506" name="Rectangle 2"/>
          <p:cNvSpPr>
            <a:spLocks noGrp="1"/>
          </p:cNvSpPr>
          <p:nvPr>
            <p:ph type="title"/>
          </p:nvPr>
        </p:nvSpPr>
        <p:spPr>
          <a:prstGeom prst="rect">
            <a:avLst/>
          </a:prstGeom>
        </p:spPr>
        <p:txBody>
          <a:bodyPr/>
          <a:lstStyle/>
          <a:p>
            <a:r>
              <a:rPr lang="en-US" dirty="0">
                <a:solidFill>
                  <a:schemeClr val="accent1"/>
                </a:solidFill>
              </a:rPr>
              <a:t>Example 13: Application: Comparing Unit Prices </a:t>
            </a:r>
            <a:r>
              <a:rPr lang="en-US" sz="3200" dirty="0">
                <a:solidFill>
                  <a:schemeClr val="accent1"/>
                </a:solidFill>
              </a:rPr>
              <a:t>(cont.)</a:t>
            </a:r>
          </a:p>
        </p:txBody>
      </p:sp>
      <p:sp>
        <p:nvSpPr>
          <p:cNvPr id="7" name="Rectangle 6"/>
          <p:cNvSpPr/>
          <p:nvPr/>
        </p:nvSpPr>
        <p:spPr>
          <a:xfrm>
            <a:off x="5029200" y="1543050"/>
            <a:ext cx="2717411" cy="400110"/>
          </a:xfrm>
          <a:prstGeom prst="rect">
            <a:avLst/>
          </a:prstGeom>
        </p:spPr>
        <p:txBody>
          <a:bodyPr wrap="none">
            <a:spAutoFit/>
          </a:bodyPr>
          <a:lstStyle/>
          <a:p>
            <a:r>
              <a:rPr lang="en-US" sz="2000" dirty="0">
                <a:solidFill>
                  <a:srgbClr val="008080"/>
                </a:solidFill>
              </a:rPr>
              <a:t>Or 14.7¢ per fluid ounce</a:t>
            </a:r>
          </a:p>
        </p:txBody>
      </p:sp>
      <p:graphicFrame>
        <p:nvGraphicFramePr>
          <p:cNvPr id="11267" name="Object 4"/>
          <p:cNvGraphicFramePr>
            <a:graphicFrameLocks noChangeAspect="1"/>
          </p:cNvGraphicFramePr>
          <p:nvPr/>
        </p:nvGraphicFramePr>
        <p:xfrm>
          <a:off x="3060700" y="1531938"/>
          <a:ext cx="1587500" cy="944562"/>
        </p:xfrm>
        <a:graphic>
          <a:graphicData uri="http://schemas.openxmlformats.org/presentationml/2006/ole">
            <mc:AlternateContent xmlns:mc="http://schemas.openxmlformats.org/markup-compatibility/2006">
              <mc:Choice xmlns:v="urn:schemas-microsoft-com:vml" Requires="v">
                <p:oleObj spid="_x0000_s61578" name="Equation" r:id="rId3" imgW="1536480" imgH="914400" progId="Equation.DSMT4">
                  <p:embed/>
                </p:oleObj>
              </mc:Choice>
              <mc:Fallback>
                <p:oleObj name="Equation" r:id="rId3" imgW="1536480" imgH="914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0700" y="1531938"/>
                        <a:ext cx="158750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352419" y="2336800"/>
          <a:ext cx="584200" cy="406400"/>
        </p:xfrm>
        <a:graphic>
          <a:graphicData uri="http://schemas.openxmlformats.org/presentationml/2006/ole">
            <mc:AlternateContent xmlns:mc="http://schemas.openxmlformats.org/markup-compatibility/2006">
              <mc:Choice xmlns:v="urn:schemas-microsoft-com:vml" Requires="v">
                <p:oleObj spid="_x0000_s61579" name="Equation" r:id="rId5" imgW="583920" imgH="406080" progId="Equation.DSMT4">
                  <p:embed/>
                </p:oleObj>
              </mc:Choice>
              <mc:Fallback>
                <p:oleObj name="Equation" r:id="rId5" imgW="583920" imgH="406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419" y="2336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581400" y="2819400"/>
          <a:ext cx="546100" cy="292100"/>
        </p:xfrm>
        <a:graphic>
          <a:graphicData uri="http://schemas.openxmlformats.org/presentationml/2006/ole">
            <mc:AlternateContent xmlns:mc="http://schemas.openxmlformats.org/markup-compatibility/2006">
              <mc:Choice xmlns:v="urn:schemas-microsoft-com:vml" Requires="v">
                <p:oleObj spid="_x0000_s61580" name="Equation" r:id="rId7" imgW="545760" imgH="291960" progId="Equation.DSMT4">
                  <p:embed/>
                </p:oleObj>
              </mc:Choice>
              <mc:Fallback>
                <p:oleObj name="Equation" r:id="rId7" imgW="545760" imgH="29196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28194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352800" y="3130550"/>
          <a:ext cx="774700" cy="393700"/>
        </p:xfrm>
        <a:graphic>
          <a:graphicData uri="http://schemas.openxmlformats.org/presentationml/2006/ole">
            <mc:AlternateContent xmlns:mc="http://schemas.openxmlformats.org/markup-compatibility/2006">
              <mc:Choice xmlns:v="urn:schemas-microsoft-com:vml" Requires="v">
                <p:oleObj spid="_x0000_s61581" name="Equation" r:id="rId9" imgW="774360" imgH="393480" progId="Equation.DSMT4">
                  <p:embed/>
                </p:oleObj>
              </mc:Choice>
              <mc:Fallback>
                <p:oleObj name="Equation" r:id="rId9" imgW="774360" imgH="39348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3130550"/>
                        <a:ext cx="774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457200" y="5524500"/>
            <a:ext cx="7758342" cy="480131"/>
          </a:xfrm>
          <a:prstGeom prst="rect">
            <a:avLst/>
          </a:prstGeom>
        </p:spPr>
        <p:txBody>
          <a:bodyPr wrap="none">
            <a:spAutoFit/>
          </a:bodyPr>
          <a:lstStyle/>
          <a:p>
            <a:pPr>
              <a:lnSpc>
                <a:spcPct val="90000"/>
              </a:lnSpc>
              <a:tabLst>
                <a:tab pos="1143000" algn="l"/>
              </a:tabLst>
            </a:pPr>
            <a:r>
              <a:rPr lang="en-US" sz="2800" b="1" dirty="0"/>
              <a:t>Note:</a:t>
            </a:r>
            <a:r>
              <a:rPr lang="en-US" sz="2800" dirty="0"/>
              <a:t> “14.7¢/fl oz.” is read “</a:t>
            </a:r>
            <a:r>
              <a:rPr lang="en-US" sz="2800" dirty="0">
                <a:solidFill>
                  <a:srgbClr val="FF0000"/>
                </a:solidFill>
              </a:rPr>
              <a:t>14.7¢ per fluid ounce</a:t>
            </a:r>
            <a:r>
              <a:rPr lang="en-US" sz="2800" dirty="0"/>
              <a:t>.”</a:t>
            </a:r>
          </a:p>
        </p:txBody>
      </p:sp>
      <p:graphicFrame>
        <p:nvGraphicFramePr>
          <p:cNvPr id="50185" name="Object 9"/>
          <p:cNvGraphicFramePr>
            <a:graphicFrameLocks noChangeAspect="1"/>
          </p:cNvGraphicFramePr>
          <p:nvPr/>
        </p:nvGraphicFramePr>
        <p:xfrm>
          <a:off x="457200" y="1663700"/>
          <a:ext cx="2501900" cy="838200"/>
        </p:xfrm>
        <a:graphic>
          <a:graphicData uri="http://schemas.openxmlformats.org/presentationml/2006/ole">
            <mc:AlternateContent xmlns:mc="http://schemas.openxmlformats.org/markup-compatibility/2006">
              <mc:Choice xmlns:v="urn:schemas-microsoft-com:vml" Requires="v">
                <p:oleObj spid="_x0000_s61582" name="Equation" r:id="rId11" imgW="2501640" imgH="838080" progId="Equation.DSMT4">
                  <p:embed/>
                </p:oleObj>
              </mc:Choice>
              <mc:Fallback>
                <p:oleObj name="Equation" r:id="rId11" imgW="2501640" imgH="83808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 y="1663700"/>
                        <a:ext cx="250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4413250" y="1612900"/>
          <a:ext cx="203200" cy="292100"/>
        </p:xfrm>
        <a:graphic>
          <a:graphicData uri="http://schemas.openxmlformats.org/presentationml/2006/ole">
            <mc:AlternateContent xmlns:mc="http://schemas.openxmlformats.org/markup-compatibility/2006">
              <mc:Choice xmlns:v="urn:schemas-microsoft-com:vml" Requires="v">
                <p:oleObj spid="_x0000_s61583" name="Equation" r:id="rId13" imgW="203040" imgH="291960" progId="Equation.DSMT4">
                  <p:embed/>
                </p:oleObj>
              </mc:Choice>
              <mc:Fallback>
                <p:oleObj name="Equation" r:id="rId13" imgW="203040" imgH="291960" progId="Equation.DSMT4">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13250" y="1612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5"/>
          <p:cNvGraphicFramePr>
            <a:graphicFrameLocks noChangeAspect="1"/>
          </p:cNvGraphicFramePr>
          <p:nvPr/>
        </p:nvGraphicFramePr>
        <p:xfrm>
          <a:off x="3809619" y="1612900"/>
          <a:ext cx="190500" cy="279400"/>
        </p:xfrm>
        <a:graphic>
          <a:graphicData uri="http://schemas.openxmlformats.org/presentationml/2006/ole">
            <mc:AlternateContent xmlns:mc="http://schemas.openxmlformats.org/markup-compatibility/2006">
              <mc:Choice xmlns:v="urn:schemas-microsoft-com:vml" Requires="v">
                <p:oleObj spid="_x0000_s61584" name="Equation" r:id="rId15" imgW="190440" imgH="279360" progId="Equation.DSMT4">
                  <p:embed/>
                </p:oleObj>
              </mc:Choice>
              <mc:Fallback>
                <p:oleObj name="Equation" r:id="rId15" imgW="190440" imgH="279360" progId="Equation.DSMT4">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09619" y="1612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5"/>
          <p:cNvGraphicFramePr>
            <a:graphicFrameLocks noChangeAspect="1"/>
          </p:cNvGraphicFramePr>
          <p:nvPr/>
        </p:nvGraphicFramePr>
        <p:xfrm>
          <a:off x="3987419" y="1625600"/>
          <a:ext cx="215900" cy="279400"/>
        </p:xfrm>
        <a:graphic>
          <a:graphicData uri="http://schemas.openxmlformats.org/presentationml/2006/ole">
            <mc:AlternateContent xmlns:mc="http://schemas.openxmlformats.org/markup-compatibility/2006">
              <mc:Choice xmlns:v="urn:schemas-microsoft-com:vml" Requires="v">
                <p:oleObj spid="_x0000_s61585" name="Equation" r:id="rId17" imgW="215640" imgH="279360" progId="Equation.DSMT4">
                  <p:embed/>
                </p:oleObj>
              </mc:Choice>
              <mc:Fallback>
                <p:oleObj name="Equation" r:id="rId17" imgW="215640" imgH="279360" progId="Equation.DSMT4">
                  <p:embed/>
                  <p:pic>
                    <p:nvPicPr>
                      <p:cNvPr id="0"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87419" y="16256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1083506661"/>
              </p:ext>
            </p:extLst>
          </p:nvPr>
        </p:nvGraphicFramePr>
        <p:xfrm>
          <a:off x="4174935" y="1787525"/>
          <a:ext cx="101600" cy="101600"/>
        </p:xfrm>
        <a:graphic>
          <a:graphicData uri="http://schemas.openxmlformats.org/presentationml/2006/ole">
            <mc:AlternateContent xmlns:mc="http://schemas.openxmlformats.org/markup-compatibility/2006">
              <mc:Choice xmlns:v="urn:schemas-microsoft-com:vml" Requires="v">
                <p:oleObj spid="_x0000_s61586" name="Equation" r:id="rId19" imgW="101520" imgH="101520" progId="Equation.DSMT4">
                  <p:embed/>
                </p:oleObj>
              </mc:Choice>
              <mc:Fallback>
                <p:oleObj name="Equation" r:id="rId19" imgW="101520" imgH="101520" progId="Equation.DSMT4">
                  <p:embed/>
                  <p:pic>
                    <p:nvPicPr>
                      <p:cNvPr id="0" name="Object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74935" y="1787525"/>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5"/>
          <p:cNvGraphicFramePr>
            <a:graphicFrameLocks noChangeAspect="1"/>
          </p:cNvGraphicFramePr>
          <p:nvPr/>
        </p:nvGraphicFramePr>
        <p:xfrm>
          <a:off x="4241419" y="1612900"/>
          <a:ext cx="203200" cy="292100"/>
        </p:xfrm>
        <a:graphic>
          <a:graphicData uri="http://schemas.openxmlformats.org/presentationml/2006/ole">
            <mc:AlternateContent xmlns:mc="http://schemas.openxmlformats.org/markup-compatibility/2006">
              <mc:Choice xmlns:v="urn:schemas-microsoft-com:vml" Requires="v">
                <p:oleObj spid="_x0000_s61587" name="Equation" r:id="rId21" imgW="203040" imgH="291960" progId="Equation.DSMT4">
                  <p:embed/>
                </p:oleObj>
              </mc:Choice>
              <mc:Fallback>
                <p:oleObj name="Equation" r:id="rId21" imgW="203040" imgH="291960" progId="Equation.DSMT4">
                  <p:embed/>
                  <p:pic>
                    <p:nvPicPr>
                      <p:cNvPr id="0" name="Object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41419" y="1612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6"/>
          <p:cNvGraphicFramePr>
            <a:graphicFrameLocks noChangeAspect="1"/>
          </p:cNvGraphicFramePr>
          <p:nvPr/>
        </p:nvGraphicFramePr>
        <p:xfrm>
          <a:off x="3778250" y="3581400"/>
          <a:ext cx="660400" cy="292100"/>
        </p:xfrm>
        <a:graphic>
          <a:graphicData uri="http://schemas.openxmlformats.org/presentationml/2006/ole">
            <mc:AlternateContent xmlns:mc="http://schemas.openxmlformats.org/markup-compatibility/2006">
              <mc:Choice xmlns:v="urn:schemas-microsoft-com:vml" Requires="v">
                <p:oleObj spid="_x0000_s61588" name="Equation" r:id="rId23" imgW="660240" imgH="291960" progId="Equation.DSMT4">
                  <p:embed/>
                </p:oleObj>
              </mc:Choice>
              <mc:Fallback>
                <p:oleObj name="Equation" r:id="rId23" imgW="660240" imgH="291960" progId="Equation.DSMT4">
                  <p:embed/>
                  <p:pic>
                    <p:nvPicPr>
                      <p:cNvPr id="0" name="Object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78250" y="358140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7"/>
          <p:cNvGraphicFramePr>
            <a:graphicFrameLocks noChangeAspect="1"/>
          </p:cNvGraphicFramePr>
          <p:nvPr/>
        </p:nvGraphicFramePr>
        <p:xfrm>
          <a:off x="3568700" y="3930650"/>
          <a:ext cx="863600" cy="406400"/>
        </p:xfrm>
        <a:graphic>
          <a:graphicData uri="http://schemas.openxmlformats.org/presentationml/2006/ole">
            <mc:AlternateContent xmlns:mc="http://schemas.openxmlformats.org/markup-compatibility/2006">
              <mc:Choice xmlns:v="urn:schemas-microsoft-com:vml" Requires="v">
                <p:oleObj spid="_x0000_s61589" name="Equation" r:id="rId25" imgW="863280" imgH="406080" progId="Equation.DSMT4">
                  <p:embed/>
                </p:oleObj>
              </mc:Choice>
              <mc:Fallback>
                <p:oleObj name="Equation" r:id="rId25" imgW="863280" imgH="406080" progId="Equation.DSMT4">
                  <p:embed/>
                  <p:pic>
                    <p:nvPicPr>
                      <p:cNvPr id="0" name="Object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568700" y="393065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6"/>
          <p:cNvGraphicFramePr>
            <a:graphicFrameLocks noChangeAspect="1"/>
          </p:cNvGraphicFramePr>
          <p:nvPr/>
        </p:nvGraphicFramePr>
        <p:xfrm>
          <a:off x="3962400" y="4394200"/>
          <a:ext cx="660400" cy="292100"/>
        </p:xfrm>
        <a:graphic>
          <a:graphicData uri="http://schemas.openxmlformats.org/presentationml/2006/ole">
            <mc:AlternateContent xmlns:mc="http://schemas.openxmlformats.org/markup-compatibility/2006">
              <mc:Choice xmlns:v="urn:schemas-microsoft-com:vml" Requires="v">
                <p:oleObj spid="_x0000_s61590" name="Equation" r:id="rId27" imgW="660240" imgH="291960" progId="Equation.DSMT4">
                  <p:embed/>
                </p:oleObj>
              </mc:Choice>
              <mc:Fallback>
                <p:oleObj name="Equation" r:id="rId27" imgW="660240" imgH="291960" progId="Equation.DSMT4">
                  <p:embed/>
                  <p:pic>
                    <p:nvPicPr>
                      <p:cNvPr id="0" name="Object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962400" y="439420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7"/>
          <p:cNvGraphicFramePr>
            <a:graphicFrameLocks noChangeAspect="1"/>
          </p:cNvGraphicFramePr>
          <p:nvPr/>
        </p:nvGraphicFramePr>
        <p:xfrm>
          <a:off x="3771900" y="4699000"/>
          <a:ext cx="863600" cy="406400"/>
        </p:xfrm>
        <a:graphic>
          <a:graphicData uri="http://schemas.openxmlformats.org/presentationml/2006/ole">
            <mc:AlternateContent xmlns:mc="http://schemas.openxmlformats.org/markup-compatibility/2006">
              <mc:Choice xmlns:v="urn:schemas-microsoft-com:vml" Requires="v">
                <p:oleObj spid="_x0000_s61591" name="Equation" r:id="rId29" imgW="863280" imgH="406080" progId="Equation.DSMT4">
                  <p:embed/>
                </p:oleObj>
              </mc:Choice>
              <mc:Fallback>
                <p:oleObj name="Equation" r:id="rId29" imgW="863280" imgH="406080" progId="Equation.DSMT4">
                  <p:embed/>
                  <p:pic>
                    <p:nvPicPr>
                      <p:cNvPr id="0" name="Object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771900" y="46990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6"/>
          <p:cNvGraphicFramePr>
            <a:graphicFrameLocks noChangeAspect="1"/>
          </p:cNvGraphicFramePr>
          <p:nvPr/>
        </p:nvGraphicFramePr>
        <p:xfrm>
          <a:off x="4254500" y="5162550"/>
          <a:ext cx="368300" cy="292100"/>
        </p:xfrm>
        <a:graphic>
          <a:graphicData uri="http://schemas.openxmlformats.org/presentationml/2006/ole">
            <mc:AlternateContent xmlns:mc="http://schemas.openxmlformats.org/markup-compatibility/2006">
              <mc:Choice xmlns:v="urn:schemas-microsoft-com:vml" Requires="v">
                <p:oleObj spid="_x0000_s61592" name="Equation" r:id="rId31" imgW="368280" imgH="291960" progId="Equation.DSMT4">
                  <p:embed/>
                </p:oleObj>
              </mc:Choice>
              <mc:Fallback>
                <p:oleObj name="Equation" r:id="rId31" imgW="368280" imgH="291960" progId="Equation.DSMT4">
                  <p:embed/>
                  <p:pic>
                    <p:nvPicPr>
                      <p:cNvPr id="0" name="Object 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254500" y="51625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 name="Rectangle 25"/>
          <p:cNvSpPr/>
          <p:nvPr/>
        </p:nvSpPr>
        <p:spPr>
          <a:xfrm>
            <a:off x="5029200" y="3733800"/>
            <a:ext cx="4038600" cy="1384995"/>
          </a:xfrm>
          <a:prstGeom prst="rect">
            <a:avLst/>
          </a:prstGeom>
        </p:spPr>
        <p:txBody>
          <a:bodyPr wrap="square">
            <a:spAutoFit/>
          </a:bodyPr>
          <a:lstStyle/>
          <a:p>
            <a:r>
              <a:rPr lang="en-US" sz="2800" dirty="0"/>
              <a:t>Therefore, the largest bottle costs </a:t>
            </a:r>
            <a:r>
              <a:rPr lang="en-US" sz="2800" dirty="0">
                <a:solidFill>
                  <a:srgbClr val="FF0000"/>
                </a:solidFill>
              </a:rPr>
              <a:t>14.7¢ </a:t>
            </a:r>
            <a:r>
              <a:rPr lang="en-US" sz="2800" dirty="0"/>
              <a:t>per fluid ounce, or </a:t>
            </a:r>
            <a:r>
              <a:rPr lang="en-US" sz="2800" dirty="0">
                <a:solidFill>
                  <a:srgbClr val="FF0000"/>
                </a:solidFill>
              </a:rPr>
              <a:t>14.7¢/fl oz</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P spid="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solidFill>
                  <a:schemeClr val="accent1"/>
                </a:solidFill>
              </a:rPr>
              <a:t>Ratios</a:t>
            </a:r>
          </a:p>
        </p:txBody>
      </p:sp>
      <p:sp>
        <p:nvSpPr>
          <p:cNvPr id="6147" name="TextBox 3"/>
          <p:cNvSpPr txBox="1">
            <a:spLocks noChangeArrowheads="1"/>
          </p:cNvSpPr>
          <p:nvPr/>
        </p:nvSpPr>
        <p:spPr bwMode="auto">
          <a:xfrm>
            <a:off x="457200" y="1280160"/>
            <a:ext cx="8226425" cy="2610458"/>
          </a:xfrm>
          <a:prstGeom prst="rect">
            <a:avLst/>
          </a:prstGeom>
          <a:solidFill>
            <a:schemeClr val="accent3"/>
          </a:solidFill>
          <a:ln w="28575">
            <a:solidFill>
              <a:srgbClr val="000000"/>
            </a:solidFill>
          </a:ln>
        </p:spPr>
        <p:txBody>
          <a:bodyPr wrap="square">
            <a:spAutoFit/>
          </a:bodyPr>
          <a:lstStyle/>
          <a:p>
            <a:pPr marL="55563" indent="-1588" algn="ctr">
              <a:lnSpc>
                <a:spcPct val="90000"/>
              </a:lnSpc>
              <a:spcBef>
                <a:spcPct val="20000"/>
              </a:spcBef>
              <a:spcAft>
                <a:spcPts val="1700"/>
              </a:spcAft>
              <a:tabLst>
                <a:tab pos="520700" algn="l"/>
              </a:tabLst>
              <a:defRPr/>
            </a:pPr>
            <a:r>
              <a:rPr lang="en-US" sz="2800" b="1" dirty="0">
                <a:solidFill>
                  <a:srgbClr val="000000"/>
                </a:solidFill>
              </a:rPr>
              <a:t>Definition</a:t>
            </a:r>
          </a:p>
          <a:p>
            <a:pPr marL="55563" indent="-1588">
              <a:lnSpc>
                <a:spcPct val="90000"/>
              </a:lnSpc>
              <a:spcBef>
                <a:spcPct val="20000"/>
              </a:spcBef>
              <a:spcAft>
                <a:spcPts val="400"/>
              </a:spcAft>
              <a:tabLst>
                <a:tab pos="520700" algn="l"/>
              </a:tabLst>
              <a:defRPr/>
            </a:pPr>
            <a:r>
              <a:rPr lang="en-US" sz="2800" dirty="0">
                <a:solidFill>
                  <a:srgbClr val="000000"/>
                </a:solidFill>
              </a:rPr>
              <a:t>A </a:t>
            </a:r>
            <a:r>
              <a:rPr lang="en-US" sz="2800" b="1" dirty="0">
                <a:solidFill>
                  <a:srgbClr val="C00000"/>
                </a:solidFill>
              </a:rPr>
              <a:t>ratio</a:t>
            </a:r>
            <a:r>
              <a:rPr lang="en-US" sz="2800" dirty="0">
                <a:solidFill>
                  <a:srgbClr val="000000"/>
                </a:solidFill>
              </a:rPr>
              <a:t> is a comparison of two quantities by division. The ratio of </a:t>
            </a:r>
            <a:r>
              <a:rPr lang="en-US" sz="2800" i="1" dirty="0">
                <a:solidFill>
                  <a:srgbClr val="000000"/>
                </a:solidFill>
              </a:rPr>
              <a:t>a</a:t>
            </a:r>
            <a:r>
              <a:rPr lang="en-US" sz="2800" dirty="0">
                <a:solidFill>
                  <a:srgbClr val="000000"/>
                </a:solidFill>
              </a:rPr>
              <a:t> to </a:t>
            </a:r>
            <a:r>
              <a:rPr lang="en-US" sz="2800" i="1" dirty="0">
                <a:solidFill>
                  <a:srgbClr val="000000"/>
                </a:solidFill>
              </a:rPr>
              <a:t>b</a:t>
            </a:r>
            <a:r>
              <a:rPr lang="en-US" sz="2800" dirty="0">
                <a:solidFill>
                  <a:srgbClr val="000000"/>
                </a:solidFill>
              </a:rPr>
              <a:t> can be written as </a:t>
            </a:r>
          </a:p>
          <a:p>
            <a:pPr marL="55563" indent="-1588" algn="just">
              <a:lnSpc>
                <a:spcPct val="90000"/>
              </a:lnSpc>
              <a:spcBef>
                <a:spcPct val="20000"/>
              </a:spcBef>
              <a:spcAft>
                <a:spcPts val="400"/>
              </a:spcAft>
              <a:tabLst>
                <a:tab pos="520700" algn="l"/>
              </a:tabLst>
              <a:defRPr/>
            </a:pPr>
            <a:endParaRPr lang="en-US" sz="2800" dirty="0">
              <a:solidFill>
                <a:srgbClr val="000000"/>
              </a:solidFill>
            </a:endParaRPr>
          </a:p>
          <a:p>
            <a:pPr marL="55563" indent="-1588" algn="just">
              <a:lnSpc>
                <a:spcPct val="90000"/>
              </a:lnSpc>
              <a:spcBef>
                <a:spcPct val="20000"/>
              </a:spcBef>
              <a:spcAft>
                <a:spcPts val="400"/>
              </a:spcAft>
              <a:tabLst>
                <a:tab pos="520700" algn="l"/>
              </a:tabLst>
              <a:defRPr/>
            </a:pPr>
            <a:endParaRPr lang="en-US" sz="2800" dirty="0">
              <a:solidFill>
                <a:srgbClr val="000000"/>
              </a:solidFill>
            </a:endParaRPr>
          </a:p>
        </p:txBody>
      </p:sp>
      <p:graphicFrame>
        <p:nvGraphicFramePr>
          <p:cNvPr id="6148" name="Object 6"/>
          <p:cNvGraphicFramePr>
            <a:graphicFrameLocks noGrp="1" noChangeAspect="1"/>
          </p:cNvGraphicFramePr>
          <p:nvPr>
            <p:ph idx="1"/>
          </p:nvPr>
        </p:nvGraphicFramePr>
        <p:xfrm>
          <a:off x="2933700" y="2947988"/>
          <a:ext cx="3276600" cy="720725"/>
        </p:xfrm>
        <a:graphic>
          <a:graphicData uri="http://schemas.openxmlformats.org/presentationml/2006/ole">
            <mc:AlternateContent xmlns:mc="http://schemas.openxmlformats.org/markup-compatibility/2006">
              <mc:Choice xmlns:v="urn:schemas-microsoft-com:vml" Requires="v">
                <p:oleObj spid="_x0000_s1039" name="Equation" r:id="rId3" imgW="3809880" imgH="838080" progId="Equation.DSMT4">
                  <p:embed/>
                </p:oleObj>
              </mc:Choice>
              <mc:Fallback>
                <p:oleObj name="Equation" r:id="rId3" imgW="3809880" imgH="838080" progId="Equation.DSMT4">
                  <p:embed/>
                  <p:pic>
                    <p:nvPicPr>
                      <p:cNvPr id="0" name="Picture 5"/>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3700" y="2947988"/>
                        <a:ext cx="3276600" cy="720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066800"/>
            <a:ext cx="8229600" cy="4572000"/>
          </a:xfrm>
          <a:prstGeom prst="rect">
            <a:avLst/>
          </a:prstGeom>
        </p:spPr>
        <p:txBody>
          <a:bodyPr>
            <a:normAutofit/>
          </a:bodyPr>
          <a:lstStyle/>
          <a:p>
            <a:pPr>
              <a:lnSpc>
                <a:spcPct val="90000"/>
              </a:lnSpc>
              <a:tabLst>
                <a:tab pos="1143000" algn="l"/>
              </a:tabLst>
            </a:pPr>
            <a:r>
              <a:rPr lang="en-US" sz="2800" b="1" dirty="0"/>
              <a:t>24 fluid ounces for $4.69</a:t>
            </a: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p:txBody>
      </p:sp>
      <p:sp>
        <p:nvSpPr>
          <p:cNvPr id="21506" name="Rectangle 2"/>
          <p:cNvSpPr>
            <a:spLocks noGrp="1"/>
          </p:cNvSpPr>
          <p:nvPr>
            <p:ph type="title"/>
          </p:nvPr>
        </p:nvSpPr>
        <p:spPr>
          <a:prstGeom prst="rect">
            <a:avLst/>
          </a:prstGeom>
        </p:spPr>
        <p:txBody>
          <a:bodyPr/>
          <a:lstStyle/>
          <a:p>
            <a:r>
              <a:rPr lang="en-US" dirty="0">
                <a:solidFill>
                  <a:schemeClr val="accent1"/>
                </a:solidFill>
              </a:rPr>
              <a:t>Example 13: Application: Comparing Unit Prices </a:t>
            </a:r>
            <a:r>
              <a:rPr lang="en-US" sz="3200" dirty="0">
                <a:solidFill>
                  <a:schemeClr val="accent1"/>
                </a:solidFill>
              </a:rPr>
              <a:t>(cont.)</a:t>
            </a:r>
          </a:p>
        </p:txBody>
      </p:sp>
      <p:sp>
        <p:nvSpPr>
          <p:cNvPr id="7" name="Rectangle 6"/>
          <p:cNvSpPr/>
          <p:nvPr/>
        </p:nvSpPr>
        <p:spPr>
          <a:xfrm>
            <a:off x="5029200" y="1524000"/>
            <a:ext cx="2717411" cy="400110"/>
          </a:xfrm>
          <a:prstGeom prst="rect">
            <a:avLst/>
          </a:prstGeom>
        </p:spPr>
        <p:txBody>
          <a:bodyPr wrap="none">
            <a:spAutoFit/>
          </a:bodyPr>
          <a:lstStyle/>
          <a:p>
            <a:r>
              <a:rPr lang="en-US" sz="2000" dirty="0">
                <a:solidFill>
                  <a:srgbClr val="008080"/>
                </a:solidFill>
              </a:rPr>
              <a:t>Or 19.5¢ per fluid ounce</a:t>
            </a:r>
          </a:p>
        </p:txBody>
      </p:sp>
      <p:graphicFrame>
        <p:nvGraphicFramePr>
          <p:cNvPr id="11267" name="Object 4"/>
          <p:cNvGraphicFramePr>
            <a:graphicFrameLocks noChangeAspect="1"/>
          </p:cNvGraphicFramePr>
          <p:nvPr/>
        </p:nvGraphicFramePr>
        <p:xfrm>
          <a:off x="3060700" y="1531938"/>
          <a:ext cx="1587500" cy="944562"/>
        </p:xfrm>
        <a:graphic>
          <a:graphicData uri="http://schemas.openxmlformats.org/presentationml/2006/ole">
            <mc:AlternateContent xmlns:mc="http://schemas.openxmlformats.org/markup-compatibility/2006">
              <mc:Choice xmlns:v="urn:schemas-microsoft-com:vml" Requires="v">
                <p:oleObj spid="_x0000_s62602" name="Equation" r:id="rId3" imgW="1536480" imgH="914400" progId="Equation.DSMT4">
                  <p:embed/>
                </p:oleObj>
              </mc:Choice>
              <mc:Fallback>
                <p:oleObj name="Equation" r:id="rId3" imgW="1536480" imgH="914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0700" y="1531938"/>
                        <a:ext cx="1587500" cy="94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346450" y="2343150"/>
          <a:ext cx="596900" cy="393700"/>
        </p:xfrm>
        <a:graphic>
          <a:graphicData uri="http://schemas.openxmlformats.org/presentationml/2006/ole">
            <mc:AlternateContent xmlns:mc="http://schemas.openxmlformats.org/markup-compatibility/2006">
              <mc:Choice xmlns:v="urn:schemas-microsoft-com:vml" Requires="v">
                <p:oleObj spid="_x0000_s62603" name="Equation" r:id="rId5" imgW="596880" imgH="393480" progId="Equation.DSMT4">
                  <p:embed/>
                </p:oleObj>
              </mc:Choice>
              <mc:Fallback>
                <p:oleObj name="Equation" r:id="rId5" imgW="596880" imgH="3934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6450" y="2343150"/>
                        <a:ext cx="596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575050" y="2819400"/>
          <a:ext cx="558800" cy="292100"/>
        </p:xfrm>
        <a:graphic>
          <a:graphicData uri="http://schemas.openxmlformats.org/presentationml/2006/ole">
            <mc:AlternateContent xmlns:mc="http://schemas.openxmlformats.org/markup-compatibility/2006">
              <mc:Choice xmlns:v="urn:schemas-microsoft-com:vml" Requires="v">
                <p:oleObj spid="_x0000_s62604" name="Equation" r:id="rId7" imgW="558720" imgH="291960" progId="Equation.DSMT4">
                  <p:embed/>
                </p:oleObj>
              </mc:Choice>
              <mc:Fallback>
                <p:oleObj name="Equation" r:id="rId7" imgW="558720" imgH="29196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5050" y="2819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359150" y="3124200"/>
          <a:ext cx="762000" cy="406400"/>
        </p:xfrm>
        <a:graphic>
          <a:graphicData uri="http://schemas.openxmlformats.org/presentationml/2006/ole">
            <mc:AlternateContent xmlns:mc="http://schemas.openxmlformats.org/markup-compatibility/2006">
              <mc:Choice xmlns:v="urn:schemas-microsoft-com:vml" Requires="v">
                <p:oleObj spid="_x0000_s62605" name="Equation" r:id="rId9" imgW="761760" imgH="406080" progId="Equation.DSMT4">
                  <p:embed/>
                </p:oleObj>
              </mc:Choice>
              <mc:Fallback>
                <p:oleObj name="Equation" r:id="rId9" imgW="761760" imgH="40608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9150" y="3124200"/>
                        <a:ext cx="76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457200" y="5524500"/>
            <a:ext cx="6356997" cy="480131"/>
          </a:xfrm>
          <a:prstGeom prst="rect">
            <a:avLst/>
          </a:prstGeom>
        </p:spPr>
        <p:txBody>
          <a:bodyPr wrap="none">
            <a:spAutoFit/>
          </a:bodyPr>
          <a:lstStyle/>
          <a:p>
            <a:pPr>
              <a:lnSpc>
                <a:spcPct val="90000"/>
              </a:lnSpc>
              <a:tabLst>
                <a:tab pos="1143000" algn="l"/>
              </a:tabLst>
            </a:pPr>
            <a:r>
              <a:rPr lang="en-US" sz="2800" dirty="0"/>
              <a:t>The medium-sized bottle costs </a:t>
            </a:r>
            <a:r>
              <a:rPr lang="en-US" sz="2800" dirty="0">
                <a:solidFill>
                  <a:srgbClr val="FF0000"/>
                </a:solidFill>
              </a:rPr>
              <a:t>19.5¢/fl oz</a:t>
            </a:r>
            <a:r>
              <a:rPr lang="en-US" sz="2800" dirty="0"/>
              <a:t>.</a:t>
            </a:r>
          </a:p>
        </p:txBody>
      </p:sp>
      <p:graphicFrame>
        <p:nvGraphicFramePr>
          <p:cNvPr id="50185" name="Object 9"/>
          <p:cNvGraphicFramePr>
            <a:graphicFrameLocks noChangeAspect="1"/>
          </p:cNvGraphicFramePr>
          <p:nvPr/>
        </p:nvGraphicFramePr>
        <p:xfrm>
          <a:off x="457200" y="1663700"/>
          <a:ext cx="2501900" cy="838200"/>
        </p:xfrm>
        <a:graphic>
          <a:graphicData uri="http://schemas.openxmlformats.org/presentationml/2006/ole">
            <mc:AlternateContent xmlns:mc="http://schemas.openxmlformats.org/markup-compatibility/2006">
              <mc:Choice xmlns:v="urn:schemas-microsoft-com:vml" Requires="v">
                <p:oleObj spid="_x0000_s62606" name="Equation" r:id="rId11" imgW="2501640" imgH="838080" progId="Equation.DSMT4">
                  <p:embed/>
                </p:oleObj>
              </mc:Choice>
              <mc:Fallback>
                <p:oleObj name="Equation" r:id="rId11" imgW="2501640" imgH="83808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 y="1663700"/>
                        <a:ext cx="250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5"/>
          <p:cNvGraphicFramePr>
            <a:graphicFrameLocks noChangeAspect="1"/>
          </p:cNvGraphicFramePr>
          <p:nvPr>
            <p:extLst>
              <p:ext uri="{D42A27DB-BD31-4B8C-83A1-F6EECF244321}">
                <p14:modId xmlns:p14="http://schemas.microsoft.com/office/powerpoint/2010/main" val="324030920"/>
              </p:ext>
            </p:extLst>
          </p:nvPr>
        </p:nvGraphicFramePr>
        <p:xfrm>
          <a:off x="4443105" y="1616725"/>
          <a:ext cx="215900" cy="279400"/>
        </p:xfrm>
        <a:graphic>
          <a:graphicData uri="http://schemas.openxmlformats.org/presentationml/2006/ole">
            <mc:AlternateContent xmlns:mc="http://schemas.openxmlformats.org/markup-compatibility/2006">
              <mc:Choice xmlns:v="urn:schemas-microsoft-com:vml" Requires="v">
                <p:oleObj spid="_x0000_s62607" name="Equation" r:id="rId13" imgW="215640" imgH="279360" progId="Equation.DSMT4">
                  <p:embed/>
                </p:oleObj>
              </mc:Choice>
              <mc:Fallback>
                <p:oleObj name="Equation" r:id="rId13" imgW="215640" imgH="2793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43105" y="1616725"/>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5"/>
          <p:cNvGraphicFramePr>
            <a:graphicFrameLocks noChangeAspect="1"/>
          </p:cNvGraphicFramePr>
          <p:nvPr/>
        </p:nvGraphicFramePr>
        <p:xfrm>
          <a:off x="3809619" y="1612900"/>
          <a:ext cx="190500" cy="279400"/>
        </p:xfrm>
        <a:graphic>
          <a:graphicData uri="http://schemas.openxmlformats.org/presentationml/2006/ole">
            <mc:AlternateContent xmlns:mc="http://schemas.openxmlformats.org/markup-compatibility/2006">
              <mc:Choice xmlns:v="urn:schemas-microsoft-com:vml" Requires="v">
                <p:oleObj spid="_x0000_s62608" name="Equation" r:id="rId15" imgW="190440" imgH="279360" progId="Equation.DSMT4">
                  <p:embed/>
                </p:oleObj>
              </mc:Choice>
              <mc:Fallback>
                <p:oleObj name="Equation" r:id="rId15" imgW="190440" imgH="279360" progId="Equation.DSMT4">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09619" y="1612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696597604"/>
              </p:ext>
            </p:extLst>
          </p:nvPr>
        </p:nvGraphicFramePr>
        <p:xfrm>
          <a:off x="3993102" y="1616509"/>
          <a:ext cx="203200" cy="292100"/>
        </p:xfrm>
        <a:graphic>
          <a:graphicData uri="http://schemas.openxmlformats.org/presentationml/2006/ole">
            <mc:AlternateContent xmlns:mc="http://schemas.openxmlformats.org/markup-compatibility/2006">
              <mc:Choice xmlns:v="urn:schemas-microsoft-com:vml" Requires="v">
                <p:oleObj spid="_x0000_s62609" name="Equation" r:id="rId17" imgW="203040" imgH="291960" progId="Equation.DSMT4">
                  <p:embed/>
                </p:oleObj>
              </mc:Choice>
              <mc:Fallback>
                <p:oleObj name="Equation" r:id="rId17" imgW="203040" imgH="291960" progId="Equation.DSMT4">
                  <p:embed/>
                  <p:pic>
                    <p:nvPicPr>
                      <p:cNvPr id="0"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93102" y="1616509"/>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3242143034"/>
              </p:ext>
            </p:extLst>
          </p:nvPr>
        </p:nvGraphicFramePr>
        <p:xfrm>
          <a:off x="4178300" y="1819709"/>
          <a:ext cx="101600" cy="101600"/>
        </p:xfrm>
        <a:graphic>
          <a:graphicData uri="http://schemas.openxmlformats.org/presentationml/2006/ole">
            <mc:AlternateContent xmlns:mc="http://schemas.openxmlformats.org/markup-compatibility/2006">
              <mc:Choice xmlns:v="urn:schemas-microsoft-com:vml" Requires="v">
                <p:oleObj spid="_x0000_s62610" name="Equation" r:id="rId19" imgW="101520" imgH="101520" progId="Equation.DSMT4">
                  <p:embed/>
                </p:oleObj>
              </mc:Choice>
              <mc:Fallback>
                <p:oleObj name="Equation" r:id="rId19" imgW="101520" imgH="101520" progId="Equation.DSMT4">
                  <p:embed/>
                  <p:pic>
                    <p:nvPicPr>
                      <p:cNvPr id="0" name="Object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78300" y="1819709"/>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5"/>
          <p:cNvGraphicFramePr>
            <a:graphicFrameLocks noChangeAspect="1"/>
          </p:cNvGraphicFramePr>
          <p:nvPr>
            <p:extLst>
              <p:ext uri="{D42A27DB-BD31-4B8C-83A1-F6EECF244321}">
                <p14:modId xmlns:p14="http://schemas.microsoft.com/office/powerpoint/2010/main" val="3400705519"/>
              </p:ext>
            </p:extLst>
          </p:nvPr>
        </p:nvGraphicFramePr>
        <p:xfrm>
          <a:off x="4254500" y="1612900"/>
          <a:ext cx="203200" cy="292100"/>
        </p:xfrm>
        <a:graphic>
          <a:graphicData uri="http://schemas.openxmlformats.org/presentationml/2006/ole">
            <mc:AlternateContent xmlns:mc="http://schemas.openxmlformats.org/markup-compatibility/2006">
              <mc:Choice xmlns:v="urn:schemas-microsoft-com:vml" Requires="v">
                <p:oleObj spid="_x0000_s62611" name="Equation" r:id="rId21" imgW="203040" imgH="291960" progId="Equation.DSMT4">
                  <p:embed/>
                </p:oleObj>
              </mc:Choice>
              <mc:Fallback>
                <p:oleObj name="Equation" r:id="rId21" imgW="203040" imgH="291960" progId="Equation.DSMT4">
                  <p:embed/>
                  <p:pic>
                    <p:nvPicPr>
                      <p:cNvPr id="0" name="Object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54500" y="1612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6"/>
          <p:cNvGraphicFramePr>
            <a:graphicFrameLocks noChangeAspect="1"/>
          </p:cNvGraphicFramePr>
          <p:nvPr/>
        </p:nvGraphicFramePr>
        <p:xfrm>
          <a:off x="3784600" y="3581400"/>
          <a:ext cx="647700" cy="292100"/>
        </p:xfrm>
        <a:graphic>
          <a:graphicData uri="http://schemas.openxmlformats.org/presentationml/2006/ole">
            <mc:AlternateContent xmlns:mc="http://schemas.openxmlformats.org/markup-compatibility/2006">
              <mc:Choice xmlns:v="urn:schemas-microsoft-com:vml" Requires="v">
                <p:oleObj spid="_x0000_s62612" name="Equation" r:id="rId23" imgW="647640" imgH="291960" progId="Equation.DSMT4">
                  <p:embed/>
                </p:oleObj>
              </mc:Choice>
              <mc:Fallback>
                <p:oleObj name="Equation" r:id="rId23" imgW="647640" imgH="29196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84600" y="35814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7"/>
          <p:cNvGraphicFramePr>
            <a:graphicFrameLocks noChangeAspect="1"/>
          </p:cNvGraphicFramePr>
          <p:nvPr/>
        </p:nvGraphicFramePr>
        <p:xfrm>
          <a:off x="3562350" y="3930650"/>
          <a:ext cx="876300" cy="406400"/>
        </p:xfrm>
        <a:graphic>
          <a:graphicData uri="http://schemas.openxmlformats.org/presentationml/2006/ole">
            <mc:AlternateContent xmlns:mc="http://schemas.openxmlformats.org/markup-compatibility/2006">
              <mc:Choice xmlns:v="urn:schemas-microsoft-com:vml" Requires="v">
                <p:oleObj spid="_x0000_s62613" name="Equation" r:id="rId25" imgW="876240" imgH="406080" progId="Equation.DSMT4">
                  <p:embed/>
                </p:oleObj>
              </mc:Choice>
              <mc:Fallback>
                <p:oleObj name="Equation" r:id="rId25" imgW="876240" imgH="40608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562350" y="3930650"/>
                        <a:ext cx="8763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6"/>
          <p:cNvGraphicFramePr>
            <a:graphicFrameLocks noChangeAspect="1"/>
          </p:cNvGraphicFramePr>
          <p:nvPr/>
        </p:nvGraphicFramePr>
        <p:xfrm>
          <a:off x="3968750" y="4394200"/>
          <a:ext cx="647700" cy="292100"/>
        </p:xfrm>
        <a:graphic>
          <a:graphicData uri="http://schemas.openxmlformats.org/presentationml/2006/ole">
            <mc:AlternateContent xmlns:mc="http://schemas.openxmlformats.org/markup-compatibility/2006">
              <mc:Choice xmlns:v="urn:schemas-microsoft-com:vml" Requires="v">
                <p:oleObj spid="_x0000_s62614" name="Equation" r:id="rId27" imgW="647640" imgH="291960" progId="Equation.DSMT4">
                  <p:embed/>
                </p:oleObj>
              </mc:Choice>
              <mc:Fallback>
                <p:oleObj name="Equation" r:id="rId27" imgW="647640" imgH="291960" progId="Equation.DSMT4">
                  <p:embed/>
                  <p:pic>
                    <p:nvPicPr>
                      <p:cNvPr id="0" name="Object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968750" y="43942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7"/>
          <p:cNvGraphicFramePr>
            <a:graphicFrameLocks noChangeAspect="1"/>
          </p:cNvGraphicFramePr>
          <p:nvPr/>
        </p:nvGraphicFramePr>
        <p:xfrm>
          <a:off x="4064000" y="4699000"/>
          <a:ext cx="584200" cy="406400"/>
        </p:xfrm>
        <a:graphic>
          <a:graphicData uri="http://schemas.openxmlformats.org/presentationml/2006/ole">
            <mc:AlternateContent xmlns:mc="http://schemas.openxmlformats.org/markup-compatibility/2006">
              <mc:Choice xmlns:v="urn:schemas-microsoft-com:vml" Requires="v">
                <p:oleObj spid="_x0000_s62615" name="Equation" r:id="rId29" imgW="583920" imgH="406080" progId="Equation.DSMT4">
                  <p:embed/>
                </p:oleObj>
              </mc:Choice>
              <mc:Fallback>
                <p:oleObj name="Equation" r:id="rId29" imgW="583920" imgH="406080" progId="Equation.DSMT4">
                  <p:embed/>
                  <p:pic>
                    <p:nvPicPr>
                      <p:cNvPr id="0" name="Object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064000" y="46990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6"/>
          <p:cNvGraphicFramePr>
            <a:graphicFrameLocks noChangeAspect="1"/>
          </p:cNvGraphicFramePr>
          <p:nvPr/>
        </p:nvGraphicFramePr>
        <p:xfrm>
          <a:off x="4432300" y="5168900"/>
          <a:ext cx="215900" cy="279400"/>
        </p:xfrm>
        <a:graphic>
          <a:graphicData uri="http://schemas.openxmlformats.org/presentationml/2006/ole">
            <mc:AlternateContent xmlns:mc="http://schemas.openxmlformats.org/markup-compatibility/2006">
              <mc:Choice xmlns:v="urn:schemas-microsoft-com:vml" Requires="v">
                <p:oleObj spid="_x0000_s62616" name="Equation" r:id="rId31" imgW="215640" imgH="279360" progId="Equation.DSMT4">
                  <p:embed/>
                </p:oleObj>
              </mc:Choice>
              <mc:Fallback>
                <p:oleObj name="Equation" r:id="rId31" imgW="215640" imgH="279360" progId="Equation.DSMT4">
                  <p:embed/>
                  <p:pic>
                    <p:nvPicPr>
                      <p:cNvPr id="0" name="Object 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432300" y="51689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066800"/>
            <a:ext cx="8229600" cy="4572000"/>
          </a:xfrm>
          <a:prstGeom prst="rect">
            <a:avLst/>
          </a:prstGeom>
        </p:spPr>
        <p:txBody>
          <a:bodyPr>
            <a:normAutofit/>
          </a:bodyPr>
          <a:lstStyle/>
          <a:p>
            <a:pPr>
              <a:lnSpc>
                <a:spcPct val="90000"/>
              </a:lnSpc>
              <a:tabLst>
                <a:tab pos="1143000" algn="l"/>
              </a:tabLst>
            </a:pPr>
            <a:r>
              <a:rPr lang="en-US" sz="2800" b="1" dirty="0"/>
              <a:t>12 fluid ounces for $3.99</a:t>
            </a: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a:p>
            <a:pPr>
              <a:lnSpc>
                <a:spcPct val="90000"/>
              </a:lnSpc>
              <a:tabLst>
                <a:tab pos="1143000" algn="l"/>
              </a:tabLst>
            </a:pPr>
            <a:endParaRPr lang="en-US" sz="2800" dirty="0"/>
          </a:p>
        </p:txBody>
      </p:sp>
      <p:sp>
        <p:nvSpPr>
          <p:cNvPr id="21506" name="Rectangle 2"/>
          <p:cNvSpPr>
            <a:spLocks noGrp="1"/>
          </p:cNvSpPr>
          <p:nvPr>
            <p:ph type="title"/>
          </p:nvPr>
        </p:nvSpPr>
        <p:spPr>
          <a:prstGeom prst="rect">
            <a:avLst/>
          </a:prstGeom>
        </p:spPr>
        <p:txBody>
          <a:bodyPr/>
          <a:lstStyle/>
          <a:p>
            <a:r>
              <a:rPr lang="en-US" dirty="0">
                <a:solidFill>
                  <a:schemeClr val="accent1"/>
                </a:solidFill>
              </a:rPr>
              <a:t>Example 13: Application: Comparing Unit Prices </a:t>
            </a:r>
            <a:r>
              <a:rPr lang="en-US" sz="3200" dirty="0">
                <a:solidFill>
                  <a:schemeClr val="accent1"/>
                </a:solidFill>
              </a:rPr>
              <a:t>(cont.)</a:t>
            </a:r>
          </a:p>
        </p:txBody>
      </p:sp>
      <p:sp>
        <p:nvSpPr>
          <p:cNvPr id="7" name="Rectangle 6"/>
          <p:cNvSpPr/>
          <p:nvPr/>
        </p:nvSpPr>
        <p:spPr>
          <a:xfrm>
            <a:off x="5029200" y="1539875"/>
            <a:ext cx="2717411" cy="400110"/>
          </a:xfrm>
          <a:prstGeom prst="rect">
            <a:avLst/>
          </a:prstGeom>
        </p:spPr>
        <p:txBody>
          <a:bodyPr wrap="none">
            <a:spAutoFit/>
          </a:bodyPr>
          <a:lstStyle/>
          <a:p>
            <a:r>
              <a:rPr lang="en-US" sz="2000" dirty="0">
                <a:solidFill>
                  <a:srgbClr val="008080"/>
                </a:solidFill>
              </a:rPr>
              <a:t>Or 33.3¢ per fluid ounce</a:t>
            </a:r>
          </a:p>
        </p:txBody>
      </p:sp>
      <p:graphicFrame>
        <p:nvGraphicFramePr>
          <p:cNvPr id="11267" name="Object 4"/>
          <p:cNvGraphicFramePr>
            <a:graphicFrameLocks noChangeAspect="1"/>
          </p:cNvGraphicFramePr>
          <p:nvPr>
            <p:extLst>
              <p:ext uri="{D42A27DB-BD31-4B8C-83A1-F6EECF244321}">
                <p14:modId xmlns:p14="http://schemas.microsoft.com/office/powerpoint/2010/main" val="2330326931"/>
              </p:ext>
            </p:extLst>
          </p:nvPr>
        </p:nvGraphicFramePr>
        <p:xfrm>
          <a:off x="3067050" y="1531938"/>
          <a:ext cx="1574800" cy="946150"/>
        </p:xfrm>
        <a:graphic>
          <a:graphicData uri="http://schemas.openxmlformats.org/presentationml/2006/ole">
            <mc:AlternateContent xmlns:mc="http://schemas.openxmlformats.org/markup-compatibility/2006">
              <mc:Choice xmlns:v="urn:schemas-microsoft-com:vml" Requires="v">
                <p:oleObj spid="_x0000_s63626" name="Equation" r:id="rId3" imgW="1523880" imgH="914400" progId="Equation.DSMT4">
                  <p:embed/>
                </p:oleObj>
              </mc:Choice>
              <mc:Fallback>
                <p:oleObj name="Equation" r:id="rId3" imgW="1523880" imgH="9144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7050" y="1531938"/>
                        <a:ext cx="1574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378200" y="2336800"/>
          <a:ext cx="584200" cy="406400"/>
        </p:xfrm>
        <a:graphic>
          <a:graphicData uri="http://schemas.openxmlformats.org/presentationml/2006/ole">
            <mc:AlternateContent xmlns:mc="http://schemas.openxmlformats.org/markup-compatibility/2006">
              <mc:Choice xmlns:v="urn:schemas-microsoft-com:vml" Requires="v">
                <p:oleObj spid="_x0000_s63627" name="Equation" r:id="rId5" imgW="583920" imgH="406080" progId="Equation.DSMT4">
                  <p:embed/>
                </p:oleObj>
              </mc:Choice>
              <mc:Fallback>
                <p:oleObj name="Equation" r:id="rId5" imgW="583920" imgH="406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2336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740150" y="2819400"/>
          <a:ext cx="381000" cy="292100"/>
        </p:xfrm>
        <a:graphic>
          <a:graphicData uri="http://schemas.openxmlformats.org/presentationml/2006/ole">
            <mc:AlternateContent xmlns:mc="http://schemas.openxmlformats.org/markup-compatibility/2006">
              <mc:Choice xmlns:v="urn:schemas-microsoft-com:vml" Requires="v">
                <p:oleObj spid="_x0000_s63628" name="Equation" r:id="rId7" imgW="380880" imgH="291960" progId="Equation.DSMT4">
                  <p:embed/>
                </p:oleObj>
              </mc:Choice>
              <mc:Fallback>
                <p:oleObj name="Equation" r:id="rId7" imgW="380880" imgH="29196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40150" y="2819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536950" y="3124200"/>
          <a:ext cx="584200" cy="406400"/>
        </p:xfrm>
        <a:graphic>
          <a:graphicData uri="http://schemas.openxmlformats.org/presentationml/2006/ole">
            <mc:AlternateContent xmlns:mc="http://schemas.openxmlformats.org/markup-compatibility/2006">
              <mc:Choice xmlns:v="urn:schemas-microsoft-com:vml" Requires="v">
                <p:oleObj spid="_x0000_s63629" name="Equation" r:id="rId9" imgW="583920" imgH="406080" progId="Equation.DSMT4">
                  <p:embed/>
                </p:oleObj>
              </mc:Choice>
              <mc:Fallback>
                <p:oleObj name="Equation" r:id="rId9" imgW="583920" imgH="406080" progId="Equation.DSMT4">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36950" y="31242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457200" y="5524500"/>
            <a:ext cx="5509842" cy="480131"/>
          </a:xfrm>
          <a:prstGeom prst="rect">
            <a:avLst/>
          </a:prstGeom>
        </p:spPr>
        <p:txBody>
          <a:bodyPr wrap="none">
            <a:spAutoFit/>
          </a:bodyPr>
          <a:lstStyle/>
          <a:p>
            <a:pPr>
              <a:lnSpc>
                <a:spcPct val="90000"/>
              </a:lnSpc>
              <a:tabLst>
                <a:tab pos="1143000" algn="l"/>
              </a:tabLst>
            </a:pPr>
            <a:r>
              <a:rPr lang="en-US" sz="2800" dirty="0"/>
              <a:t>The smallest bottle costs </a:t>
            </a:r>
            <a:r>
              <a:rPr lang="en-US" sz="2800" dirty="0">
                <a:solidFill>
                  <a:srgbClr val="FF0000"/>
                </a:solidFill>
              </a:rPr>
              <a:t>33.3¢/fl oz</a:t>
            </a:r>
            <a:r>
              <a:rPr lang="en-US" sz="2800" dirty="0"/>
              <a:t>.</a:t>
            </a:r>
          </a:p>
        </p:txBody>
      </p:sp>
      <p:graphicFrame>
        <p:nvGraphicFramePr>
          <p:cNvPr id="50185" name="Object 9"/>
          <p:cNvGraphicFramePr>
            <a:graphicFrameLocks noChangeAspect="1"/>
          </p:cNvGraphicFramePr>
          <p:nvPr/>
        </p:nvGraphicFramePr>
        <p:xfrm>
          <a:off x="463550" y="1663700"/>
          <a:ext cx="2489200" cy="838200"/>
        </p:xfrm>
        <a:graphic>
          <a:graphicData uri="http://schemas.openxmlformats.org/presentationml/2006/ole">
            <mc:AlternateContent xmlns:mc="http://schemas.openxmlformats.org/markup-compatibility/2006">
              <mc:Choice xmlns:v="urn:schemas-microsoft-com:vml" Requires="v">
                <p:oleObj spid="_x0000_s63630" name="Equation" r:id="rId11" imgW="2489040" imgH="838080" progId="Equation.DSMT4">
                  <p:embed/>
                </p:oleObj>
              </mc:Choice>
              <mc:Fallback>
                <p:oleObj name="Equation" r:id="rId11" imgW="2489040" imgH="838080" progId="Equation.DSMT4">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3550" y="1663700"/>
                        <a:ext cx="248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4425950" y="1612900"/>
          <a:ext cx="203200" cy="292100"/>
        </p:xfrm>
        <a:graphic>
          <a:graphicData uri="http://schemas.openxmlformats.org/presentationml/2006/ole">
            <mc:AlternateContent xmlns:mc="http://schemas.openxmlformats.org/markup-compatibility/2006">
              <mc:Choice xmlns:v="urn:schemas-microsoft-com:vml" Requires="v">
                <p:oleObj spid="_x0000_s63631" name="Equation" r:id="rId13" imgW="203040" imgH="291960" progId="Equation.DSMT4">
                  <p:embed/>
                </p:oleObj>
              </mc:Choice>
              <mc:Fallback>
                <p:oleObj name="Equation" r:id="rId13" imgW="203040" imgH="291960" progId="Equation.DSMT4">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25950" y="1612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732858030"/>
              </p:ext>
            </p:extLst>
          </p:nvPr>
        </p:nvGraphicFramePr>
        <p:xfrm>
          <a:off x="3787775" y="1627768"/>
          <a:ext cx="190500" cy="292100"/>
        </p:xfrm>
        <a:graphic>
          <a:graphicData uri="http://schemas.openxmlformats.org/presentationml/2006/ole">
            <mc:AlternateContent xmlns:mc="http://schemas.openxmlformats.org/markup-compatibility/2006">
              <mc:Choice xmlns:v="urn:schemas-microsoft-com:vml" Requires="v">
                <p:oleObj spid="_x0000_s63632" name="Equation" r:id="rId15" imgW="190440" imgH="291960" progId="Equation.DSMT4">
                  <p:embed/>
                </p:oleObj>
              </mc:Choice>
              <mc:Fallback>
                <p:oleObj name="Equation" r:id="rId15" imgW="190440" imgH="291960" progId="Equation.DSMT4">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87775" y="1627768"/>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2042963109"/>
              </p:ext>
            </p:extLst>
          </p:nvPr>
        </p:nvGraphicFramePr>
        <p:xfrm>
          <a:off x="3972312" y="1627768"/>
          <a:ext cx="190500" cy="292100"/>
        </p:xfrm>
        <a:graphic>
          <a:graphicData uri="http://schemas.openxmlformats.org/presentationml/2006/ole">
            <mc:AlternateContent xmlns:mc="http://schemas.openxmlformats.org/markup-compatibility/2006">
              <mc:Choice xmlns:v="urn:schemas-microsoft-com:vml" Requires="v">
                <p:oleObj spid="_x0000_s63633" name="Equation" r:id="rId17" imgW="190440" imgH="291960" progId="Equation.DSMT4">
                  <p:embed/>
                </p:oleObj>
              </mc:Choice>
              <mc:Fallback>
                <p:oleObj name="Equation" r:id="rId17" imgW="190440" imgH="291960" progId="Equation.DSMT4">
                  <p:embed/>
                  <p:pic>
                    <p:nvPicPr>
                      <p:cNvPr id="0" name="Object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72312" y="1627768"/>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1315780043"/>
              </p:ext>
            </p:extLst>
          </p:nvPr>
        </p:nvGraphicFramePr>
        <p:xfrm>
          <a:off x="4156075" y="1816874"/>
          <a:ext cx="101600" cy="101600"/>
        </p:xfrm>
        <a:graphic>
          <a:graphicData uri="http://schemas.openxmlformats.org/presentationml/2006/ole">
            <mc:AlternateContent xmlns:mc="http://schemas.openxmlformats.org/markup-compatibility/2006">
              <mc:Choice xmlns:v="urn:schemas-microsoft-com:vml" Requires="v">
                <p:oleObj spid="_x0000_s63634" name="Equation" r:id="rId19" imgW="101520" imgH="101520" progId="Equation.DSMT4">
                  <p:embed/>
                </p:oleObj>
              </mc:Choice>
              <mc:Fallback>
                <p:oleObj name="Equation" r:id="rId19" imgW="101520" imgH="101520" progId="Equation.DSMT4">
                  <p:embed/>
                  <p:pic>
                    <p:nvPicPr>
                      <p:cNvPr id="0" name="Object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56075" y="1816874"/>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5"/>
          <p:cNvGraphicFramePr>
            <a:graphicFrameLocks noChangeAspect="1"/>
          </p:cNvGraphicFramePr>
          <p:nvPr>
            <p:extLst>
              <p:ext uri="{D42A27DB-BD31-4B8C-83A1-F6EECF244321}">
                <p14:modId xmlns:p14="http://schemas.microsoft.com/office/powerpoint/2010/main" val="3601364179"/>
              </p:ext>
            </p:extLst>
          </p:nvPr>
        </p:nvGraphicFramePr>
        <p:xfrm>
          <a:off x="4235450" y="1616985"/>
          <a:ext cx="190500" cy="279400"/>
        </p:xfrm>
        <a:graphic>
          <a:graphicData uri="http://schemas.openxmlformats.org/presentationml/2006/ole">
            <mc:AlternateContent xmlns:mc="http://schemas.openxmlformats.org/markup-compatibility/2006">
              <mc:Choice xmlns:v="urn:schemas-microsoft-com:vml" Requires="v">
                <p:oleObj spid="_x0000_s63635" name="Equation" r:id="rId21" imgW="190440" imgH="279360" progId="Equation.DSMT4">
                  <p:embed/>
                </p:oleObj>
              </mc:Choice>
              <mc:Fallback>
                <p:oleObj name="Equation" r:id="rId21" imgW="190440" imgH="279360" progId="Equation.DSMT4">
                  <p:embed/>
                  <p:pic>
                    <p:nvPicPr>
                      <p:cNvPr id="0" name="Object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35450" y="1616985"/>
                        <a:ext cx="190500" cy="279400"/>
                      </a:xfrm>
                      <a:prstGeom prst="rect">
                        <a:avLst/>
                      </a:prstGeom>
                      <a:noFill/>
                      <a:ln>
                        <a:noFill/>
                      </a:ln>
                      <a:effectLst/>
                    </p:spPr>
                  </p:pic>
                </p:oleObj>
              </mc:Fallback>
            </mc:AlternateContent>
          </a:graphicData>
        </a:graphic>
      </p:graphicFrame>
      <p:graphicFrame>
        <p:nvGraphicFramePr>
          <p:cNvPr id="19" name="Object 6"/>
          <p:cNvGraphicFramePr>
            <a:graphicFrameLocks noChangeAspect="1"/>
          </p:cNvGraphicFramePr>
          <p:nvPr/>
        </p:nvGraphicFramePr>
        <p:xfrm>
          <a:off x="3917950" y="3581400"/>
          <a:ext cx="482600" cy="292100"/>
        </p:xfrm>
        <a:graphic>
          <a:graphicData uri="http://schemas.openxmlformats.org/presentationml/2006/ole">
            <mc:AlternateContent xmlns:mc="http://schemas.openxmlformats.org/markup-compatibility/2006">
              <mc:Choice xmlns:v="urn:schemas-microsoft-com:vml" Requires="v">
                <p:oleObj spid="_x0000_s63636" name="Equation" r:id="rId23" imgW="482400" imgH="291960" progId="Equation.DSMT4">
                  <p:embed/>
                </p:oleObj>
              </mc:Choice>
              <mc:Fallback>
                <p:oleObj name="Equation" r:id="rId23" imgW="482400" imgH="291960" progId="Equation.DSMT4">
                  <p:embed/>
                  <p:pic>
                    <p:nvPicPr>
                      <p:cNvPr id="0" name="Object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917950" y="35814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7"/>
          <p:cNvGraphicFramePr>
            <a:graphicFrameLocks noChangeAspect="1"/>
          </p:cNvGraphicFramePr>
          <p:nvPr/>
        </p:nvGraphicFramePr>
        <p:xfrm>
          <a:off x="3727450" y="3937000"/>
          <a:ext cx="698500" cy="393700"/>
        </p:xfrm>
        <a:graphic>
          <a:graphicData uri="http://schemas.openxmlformats.org/presentationml/2006/ole">
            <mc:AlternateContent xmlns:mc="http://schemas.openxmlformats.org/markup-compatibility/2006">
              <mc:Choice xmlns:v="urn:schemas-microsoft-com:vml" Requires="v">
                <p:oleObj spid="_x0000_s63637" name="Equation" r:id="rId25" imgW="698400" imgH="393480" progId="Equation.DSMT4">
                  <p:embed/>
                </p:oleObj>
              </mc:Choice>
              <mc:Fallback>
                <p:oleObj name="Equation" r:id="rId25" imgW="698400" imgH="393480" progId="Equation.DSMT4">
                  <p:embed/>
                  <p:pic>
                    <p:nvPicPr>
                      <p:cNvPr id="0" name="Object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727450" y="3937000"/>
                        <a:ext cx="698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6"/>
          <p:cNvGraphicFramePr>
            <a:graphicFrameLocks noChangeAspect="1"/>
          </p:cNvGraphicFramePr>
          <p:nvPr/>
        </p:nvGraphicFramePr>
        <p:xfrm>
          <a:off x="4216400" y="4394200"/>
          <a:ext cx="381000" cy="292100"/>
        </p:xfrm>
        <a:graphic>
          <a:graphicData uri="http://schemas.openxmlformats.org/presentationml/2006/ole">
            <mc:AlternateContent xmlns:mc="http://schemas.openxmlformats.org/markup-compatibility/2006">
              <mc:Choice xmlns:v="urn:schemas-microsoft-com:vml" Requires="v">
                <p:oleObj spid="_x0000_s63638" name="Equation" r:id="rId27" imgW="380880" imgH="291960" progId="Equation.DSMT4">
                  <p:embed/>
                </p:oleObj>
              </mc:Choice>
              <mc:Fallback>
                <p:oleObj name="Equation" r:id="rId27" imgW="380880" imgH="291960" progId="Equation.DSMT4">
                  <p:embed/>
                  <p:pic>
                    <p:nvPicPr>
                      <p:cNvPr id="0" name="Object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216400" y="4394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7"/>
          <p:cNvGraphicFramePr>
            <a:graphicFrameLocks noChangeAspect="1"/>
          </p:cNvGraphicFramePr>
          <p:nvPr/>
        </p:nvGraphicFramePr>
        <p:xfrm>
          <a:off x="4013200" y="4699000"/>
          <a:ext cx="584200" cy="406400"/>
        </p:xfrm>
        <a:graphic>
          <a:graphicData uri="http://schemas.openxmlformats.org/presentationml/2006/ole">
            <mc:AlternateContent xmlns:mc="http://schemas.openxmlformats.org/markup-compatibility/2006">
              <mc:Choice xmlns:v="urn:schemas-microsoft-com:vml" Requires="v">
                <p:oleObj spid="_x0000_s63639" name="Equation" r:id="rId29" imgW="583920" imgH="406080" progId="Equation.DSMT4">
                  <p:embed/>
                </p:oleObj>
              </mc:Choice>
              <mc:Fallback>
                <p:oleObj name="Equation" r:id="rId29" imgW="583920" imgH="406080" progId="Equation.DSMT4">
                  <p:embed/>
                  <p:pic>
                    <p:nvPicPr>
                      <p:cNvPr id="0" name="Object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013200" y="46990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6"/>
          <p:cNvGraphicFramePr>
            <a:graphicFrameLocks noChangeAspect="1"/>
          </p:cNvGraphicFramePr>
          <p:nvPr/>
        </p:nvGraphicFramePr>
        <p:xfrm>
          <a:off x="4394200" y="5162550"/>
          <a:ext cx="215900" cy="292100"/>
        </p:xfrm>
        <a:graphic>
          <a:graphicData uri="http://schemas.openxmlformats.org/presentationml/2006/ole">
            <mc:AlternateContent xmlns:mc="http://schemas.openxmlformats.org/markup-compatibility/2006">
              <mc:Choice xmlns:v="urn:schemas-microsoft-com:vml" Requires="v">
                <p:oleObj spid="_x0000_s63640" name="Equation" r:id="rId31" imgW="215640" imgH="291960" progId="Equation.DSMT4">
                  <p:embed/>
                </p:oleObj>
              </mc:Choice>
              <mc:Fallback>
                <p:oleObj name="Equation" r:id="rId31" imgW="215640" imgH="291960" progId="Equation.DSMT4">
                  <p:embed/>
                  <p:pic>
                    <p:nvPicPr>
                      <p:cNvPr id="0" name="Object 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394200" y="516255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13: Application: Comparing Unit Prices (cont.)</a:t>
            </a:r>
            <a:endParaRPr lang="en-US" dirty="0"/>
          </a:p>
        </p:txBody>
      </p:sp>
      <p:sp>
        <p:nvSpPr>
          <p:cNvPr id="3" name="Content Placeholder 2"/>
          <p:cNvSpPr>
            <a:spLocks noGrp="1"/>
          </p:cNvSpPr>
          <p:nvPr>
            <p:ph idx="1"/>
          </p:nvPr>
        </p:nvSpPr>
        <p:spPr/>
        <p:txBody>
          <a:bodyPr/>
          <a:lstStyle/>
          <a:p>
            <a:r>
              <a:rPr lang="en-US" dirty="0"/>
              <a:t>Looking at the price per fluid ounce for each bottle, the largest container (36 fluid ounces) has the lowest price per fluid ounce and is therefore the best buy.</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a:solidFill>
                  <a:schemeClr val="accent1"/>
                </a:solidFill>
              </a:rPr>
              <a:t>Comparing Unit Prices</a:t>
            </a:r>
            <a:endParaRPr lang="en-US" dirty="0">
              <a:solidFill>
                <a:schemeClr val="accent1"/>
              </a:solidFill>
            </a:endParaRPr>
          </a:p>
        </p:txBody>
      </p:sp>
      <p:sp>
        <p:nvSpPr>
          <p:cNvPr id="11267" name="TextBox 3"/>
          <p:cNvSpPr>
            <a:spLocks noGrp="1" noChangeArrowheads="1"/>
          </p:cNvSpPr>
          <p:nvPr>
            <p:ph idx="1"/>
          </p:nvPr>
        </p:nvSpPr>
        <p:spPr>
          <a:xfrm>
            <a:off x="457200" y="1280160"/>
            <a:ext cx="8267700" cy="4013406"/>
          </a:xfrm>
          <a:prstGeom prst="rect">
            <a:avLst/>
          </a:prstGeom>
          <a:solidFill>
            <a:schemeClr val="accent3"/>
          </a:solidFill>
          <a:ln w="28575">
            <a:solidFill>
              <a:srgbClr val="000000"/>
            </a:solidFill>
          </a:ln>
        </p:spPr>
        <p:txBody>
          <a:bodyPr wrap="square">
            <a:spAutoFit/>
          </a:bodyPr>
          <a:lstStyle/>
          <a:p>
            <a:pPr marL="55563" indent="-1588" algn="ctr">
              <a:lnSpc>
                <a:spcPct val="90000"/>
              </a:lnSpc>
              <a:tabLst>
                <a:tab pos="520700" algn="l"/>
              </a:tabLst>
              <a:defRPr/>
            </a:pPr>
            <a:r>
              <a:rPr lang="en-US" b="1" dirty="0">
                <a:solidFill>
                  <a:srgbClr val="000000"/>
                </a:solidFill>
              </a:rPr>
              <a:t>Special Comment on the Term “per”</a:t>
            </a:r>
          </a:p>
          <a:p>
            <a:r>
              <a:rPr lang="en-US" dirty="0">
                <a:solidFill>
                  <a:srgbClr val="000000"/>
                </a:solidFill>
              </a:rPr>
              <a:t>Be aware that the term </a:t>
            </a:r>
            <a:r>
              <a:rPr lang="en-US" b="1" dirty="0">
                <a:solidFill>
                  <a:srgbClr val="C00000"/>
                </a:solidFill>
              </a:rPr>
              <a:t>per</a:t>
            </a:r>
            <a:r>
              <a:rPr lang="en-US" dirty="0">
                <a:solidFill>
                  <a:srgbClr val="000000"/>
                </a:solidFill>
              </a:rPr>
              <a:t> can be interpreted to mean </a:t>
            </a:r>
            <a:r>
              <a:rPr lang="en-US" b="1" dirty="0">
                <a:solidFill>
                  <a:srgbClr val="C00000"/>
                </a:solidFill>
              </a:rPr>
              <a:t>divided by</a:t>
            </a:r>
            <a:r>
              <a:rPr lang="en-US" dirty="0">
                <a:solidFill>
                  <a:srgbClr val="000000"/>
                </a:solidFill>
              </a:rPr>
              <a:t>.</a:t>
            </a:r>
          </a:p>
          <a:p>
            <a:r>
              <a:rPr lang="en-US" dirty="0">
                <a:solidFill>
                  <a:srgbClr val="000000"/>
                </a:solidFill>
              </a:rPr>
              <a:t>For example,</a:t>
            </a:r>
          </a:p>
          <a:p>
            <a:r>
              <a:rPr lang="en-US" dirty="0">
                <a:solidFill>
                  <a:srgbClr val="000000"/>
                </a:solidFill>
              </a:rPr>
              <a:t>cents </a:t>
            </a:r>
            <a:r>
              <a:rPr lang="en-US" b="1" dirty="0">
                <a:solidFill>
                  <a:srgbClr val="C00000"/>
                </a:solidFill>
              </a:rPr>
              <a:t>per</a:t>
            </a:r>
            <a:r>
              <a:rPr lang="en-US" dirty="0">
                <a:solidFill>
                  <a:srgbClr val="000000"/>
                </a:solidFill>
              </a:rPr>
              <a:t> ounce       means     cents </a:t>
            </a:r>
            <a:r>
              <a:rPr lang="en-US" b="1" dirty="0">
                <a:solidFill>
                  <a:srgbClr val="C00000"/>
                </a:solidFill>
              </a:rPr>
              <a:t>divided by</a:t>
            </a:r>
            <a:r>
              <a:rPr lang="en-US" dirty="0">
                <a:solidFill>
                  <a:srgbClr val="C00000"/>
                </a:solidFill>
              </a:rPr>
              <a:t> </a:t>
            </a:r>
            <a:r>
              <a:rPr lang="en-US" dirty="0">
                <a:solidFill>
                  <a:srgbClr val="000000"/>
                </a:solidFill>
              </a:rPr>
              <a:t>ounces</a:t>
            </a:r>
          </a:p>
          <a:p>
            <a:r>
              <a:rPr lang="en-US" dirty="0">
                <a:solidFill>
                  <a:srgbClr val="000000"/>
                </a:solidFill>
              </a:rPr>
              <a:t>dollars </a:t>
            </a:r>
            <a:r>
              <a:rPr lang="en-US" b="1" dirty="0">
                <a:solidFill>
                  <a:srgbClr val="C00000"/>
                </a:solidFill>
              </a:rPr>
              <a:t>per</a:t>
            </a:r>
            <a:r>
              <a:rPr lang="en-US" dirty="0">
                <a:solidFill>
                  <a:srgbClr val="000000"/>
                </a:solidFill>
              </a:rPr>
              <a:t> pound    means     dollars </a:t>
            </a:r>
            <a:r>
              <a:rPr lang="en-US" b="1" dirty="0">
                <a:solidFill>
                  <a:srgbClr val="C00000"/>
                </a:solidFill>
              </a:rPr>
              <a:t>divided by</a:t>
            </a:r>
            <a:r>
              <a:rPr lang="en-US" dirty="0">
                <a:solidFill>
                  <a:srgbClr val="C00000"/>
                </a:solidFill>
              </a:rPr>
              <a:t> </a:t>
            </a:r>
            <a:r>
              <a:rPr lang="en-US" dirty="0">
                <a:solidFill>
                  <a:srgbClr val="000000"/>
                </a:solidFill>
              </a:rPr>
              <a:t>pounds</a:t>
            </a:r>
          </a:p>
          <a:p>
            <a:r>
              <a:rPr lang="en-US" dirty="0">
                <a:solidFill>
                  <a:srgbClr val="000000"/>
                </a:solidFill>
              </a:rPr>
              <a:t>miles </a:t>
            </a:r>
            <a:r>
              <a:rPr lang="en-US" b="1" dirty="0">
                <a:solidFill>
                  <a:srgbClr val="C00000"/>
                </a:solidFill>
              </a:rPr>
              <a:t>per</a:t>
            </a:r>
            <a:r>
              <a:rPr lang="en-US" dirty="0">
                <a:solidFill>
                  <a:srgbClr val="000000"/>
                </a:solidFill>
              </a:rPr>
              <a:t> hour         means      miles </a:t>
            </a:r>
            <a:r>
              <a:rPr lang="en-US" b="1" dirty="0">
                <a:solidFill>
                  <a:srgbClr val="C00000"/>
                </a:solidFill>
              </a:rPr>
              <a:t>divided by</a:t>
            </a:r>
            <a:r>
              <a:rPr lang="en-US" dirty="0">
                <a:solidFill>
                  <a:srgbClr val="C00000"/>
                </a:solidFill>
              </a:rPr>
              <a:t> </a:t>
            </a:r>
            <a:r>
              <a:rPr lang="en-US" dirty="0">
                <a:solidFill>
                  <a:srgbClr val="000000"/>
                </a:solidFill>
              </a:rPr>
              <a:t>hours</a:t>
            </a:r>
          </a:p>
          <a:p>
            <a:r>
              <a:rPr lang="en-US" dirty="0">
                <a:solidFill>
                  <a:srgbClr val="000000"/>
                </a:solidFill>
              </a:rPr>
              <a:t>miles </a:t>
            </a:r>
            <a:r>
              <a:rPr lang="en-US" b="1" dirty="0">
                <a:solidFill>
                  <a:srgbClr val="C00000"/>
                </a:solidFill>
              </a:rPr>
              <a:t>per</a:t>
            </a:r>
            <a:r>
              <a:rPr lang="en-US" dirty="0">
                <a:solidFill>
                  <a:srgbClr val="000000"/>
                </a:solidFill>
              </a:rPr>
              <a:t> gallon       means      miles </a:t>
            </a:r>
            <a:r>
              <a:rPr lang="en-US" b="1" dirty="0">
                <a:solidFill>
                  <a:srgbClr val="C00000"/>
                </a:solidFill>
              </a:rPr>
              <a:t>divided by</a:t>
            </a:r>
            <a:r>
              <a:rPr lang="en-US" dirty="0">
                <a:solidFill>
                  <a:srgbClr val="C00000"/>
                </a:solidFill>
              </a:rPr>
              <a:t> </a:t>
            </a:r>
            <a:r>
              <a:rPr lang="en-US" dirty="0">
                <a:solidFill>
                  <a:srgbClr val="000000"/>
                </a:solidFill>
              </a:rPr>
              <a:t>gallons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normAutofit/>
          </a:bodyPr>
          <a:lstStyle/>
          <a:p>
            <a:r>
              <a:rPr lang="en-US" dirty="0">
                <a:solidFill>
                  <a:schemeClr val="accent1"/>
                </a:solidFill>
              </a:rPr>
              <a:t>Introduction to Ratios</a:t>
            </a:r>
          </a:p>
        </p:txBody>
      </p:sp>
      <p:sp>
        <p:nvSpPr>
          <p:cNvPr id="6147" name="TextBox 3"/>
          <p:cNvSpPr txBox="1">
            <a:spLocks noChangeArrowheads="1"/>
          </p:cNvSpPr>
          <p:nvPr/>
        </p:nvSpPr>
        <p:spPr bwMode="auto">
          <a:xfrm>
            <a:off x="457200" y="1280161"/>
            <a:ext cx="8226425" cy="1990801"/>
          </a:xfrm>
          <a:prstGeom prst="rect">
            <a:avLst/>
          </a:prstGeom>
          <a:solidFill>
            <a:schemeClr val="accent3"/>
          </a:solidFill>
          <a:ln w="28575">
            <a:solidFill>
              <a:srgbClr val="000000"/>
            </a:solidFill>
          </a:ln>
        </p:spPr>
        <p:txBody>
          <a:bodyPr wrap="square">
            <a:spAutoFit/>
          </a:bodyPr>
          <a:lstStyle/>
          <a:p>
            <a:pPr marL="55563" indent="-1588" algn="ctr">
              <a:lnSpc>
                <a:spcPct val="90000"/>
              </a:lnSpc>
              <a:spcBef>
                <a:spcPct val="20000"/>
              </a:spcBef>
              <a:spcAft>
                <a:spcPts val="1700"/>
              </a:spcAft>
              <a:tabLst>
                <a:tab pos="520700" algn="l"/>
              </a:tabLst>
              <a:defRPr/>
            </a:pPr>
            <a:r>
              <a:rPr lang="en-US" sz="2800" b="1" dirty="0">
                <a:solidFill>
                  <a:srgbClr val="000000"/>
                </a:solidFill>
              </a:rPr>
              <a:t>Attention!</a:t>
            </a:r>
          </a:p>
          <a:p>
            <a:r>
              <a:rPr lang="en-US" sz="2800" dirty="0">
                <a:solidFill>
                  <a:srgbClr val="000000"/>
                </a:solidFill>
              </a:rPr>
              <a:t>The most common notation for ratios is fraction notation, and that is the notation we will use in this section.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143000"/>
            <a:ext cx="8229600" cy="2375009"/>
          </a:xfrm>
          <a:prstGeom prst="rect">
            <a:avLst/>
          </a:prstGeom>
        </p:spPr>
        <p:txBody>
          <a:bodyPr wrap="square">
            <a:spAutoFit/>
          </a:bodyPr>
          <a:lstStyle/>
          <a:p>
            <a:pPr marL="0" indent="0">
              <a:buNone/>
            </a:pPr>
            <a:r>
              <a:rPr lang="en-US" sz="2800" dirty="0"/>
              <a:t>The floor of a room measures </a:t>
            </a:r>
            <a:r>
              <a:rPr lang="en-US" sz="2800" dirty="0">
                <a:solidFill>
                  <a:srgbClr val="0000FF"/>
                </a:solidFill>
              </a:rPr>
              <a:t>14 feet long </a:t>
            </a:r>
            <a:r>
              <a:rPr lang="en-US" sz="2800" dirty="0"/>
              <a:t>and </a:t>
            </a:r>
            <a:r>
              <a:rPr lang="en-US" sz="2800" dirty="0">
                <a:solidFill>
                  <a:srgbClr val="0000FF"/>
                </a:solidFill>
              </a:rPr>
              <a:t>10 feet wide</a:t>
            </a:r>
            <a:r>
              <a:rPr lang="en-US" sz="2800" dirty="0"/>
              <a:t>. An architect drawing a scale model of the room needs to determine the ratio of the room’s length to its width. Write this ratio as a fraction in lowest terms.</a:t>
            </a:r>
            <a:endParaRPr lang="en-US" sz="2800" i="0" dirty="0">
              <a:solidFill>
                <a:schemeClr val="tx1"/>
              </a:solidFill>
            </a:endParaRPr>
          </a:p>
          <a:p>
            <a:pPr marL="0" indent="0" eaLnBrk="1" hangingPunct="1">
              <a:spcBef>
                <a:spcPts val="600"/>
              </a:spcBef>
              <a:buFont typeface="Courier New" pitchFamily="49" charset="0"/>
              <a:buNone/>
            </a:pPr>
            <a:r>
              <a:rPr lang="en-US" sz="2800" b="1" i="0" dirty="0">
                <a:solidFill>
                  <a:schemeClr val="tx1"/>
                </a:solidFill>
              </a:rPr>
              <a:t>Solution</a:t>
            </a: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solidFill>
                  <a:schemeClr val="accent1"/>
                </a:solidFill>
              </a:rPr>
              <a:t>Application: Writing Ratios</a:t>
            </a:r>
          </a:p>
        </p:txBody>
      </p:sp>
      <p:graphicFrame>
        <p:nvGraphicFramePr>
          <p:cNvPr id="7172" name="Object 4"/>
          <p:cNvGraphicFramePr>
            <a:graphicFrameLocks noGrp="1" noChangeAspect="1"/>
          </p:cNvGraphicFramePr>
          <p:nvPr>
            <p:ph idx="1"/>
          </p:nvPr>
        </p:nvGraphicFramePr>
        <p:xfrm>
          <a:off x="2609850" y="4114800"/>
          <a:ext cx="977900" cy="838200"/>
        </p:xfrm>
        <a:graphic>
          <a:graphicData uri="http://schemas.openxmlformats.org/presentationml/2006/ole">
            <mc:AlternateContent xmlns:mc="http://schemas.openxmlformats.org/markup-compatibility/2006">
              <mc:Choice xmlns:v="urn:schemas-microsoft-com:vml" Requires="v">
                <p:oleObj spid="_x0000_s2094" name="Equation" r:id="rId3" imgW="977760" imgH="838080" progId="Equation.DSMT4">
                  <p:embed/>
                </p:oleObj>
              </mc:Choice>
              <mc:Fallback>
                <p:oleObj name="Equation" r:id="rId3" imgW="977760" imgH="838080" progId="Equation.DSMT4">
                  <p:embed/>
                  <p:pic>
                    <p:nvPicPr>
                      <p:cNvPr id="0" name="Picture 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9850" y="4114800"/>
                        <a:ext cx="977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p:cNvSpPr>
          <p:nvPr/>
        </p:nvSpPr>
        <p:spPr>
          <a:xfrm>
            <a:off x="457200" y="3352800"/>
            <a:ext cx="8229600" cy="954107"/>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ratio of length to width (in that order) in fraction form is</a:t>
            </a:r>
          </a:p>
        </p:txBody>
      </p:sp>
      <p:sp>
        <p:nvSpPr>
          <p:cNvPr id="7" name="Rectangle 3"/>
          <p:cNvSpPr txBox="1">
            <a:spLocks/>
          </p:cNvSpPr>
          <p:nvPr/>
        </p:nvSpPr>
        <p:spPr>
          <a:xfrm>
            <a:off x="457200" y="5014893"/>
            <a:ext cx="8229600" cy="954107"/>
          </a:xfrm>
          <a:prstGeom prst="rect">
            <a:avLst/>
          </a:prstGeom>
        </p:spPr>
        <p:txBody>
          <a:bodyPr>
            <a:spAutoFit/>
          </a:bodyPr>
          <a:lstStyle/>
          <a:p>
            <a:r>
              <a:rPr lang="en-US" sz="2800" dirty="0"/>
              <a:t>Note that, in addition to reducing the fraction to lowest terms, the common units (feet) were canceled.</a:t>
            </a:r>
          </a:p>
        </p:txBody>
      </p:sp>
      <p:graphicFrame>
        <p:nvGraphicFramePr>
          <p:cNvPr id="2058" name="Object 10"/>
          <p:cNvGraphicFramePr>
            <a:graphicFrameLocks noChangeAspect="1"/>
          </p:cNvGraphicFramePr>
          <p:nvPr/>
        </p:nvGraphicFramePr>
        <p:xfrm>
          <a:off x="3619500" y="4114800"/>
          <a:ext cx="1333500" cy="927100"/>
        </p:xfrm>
        <a:graphic>
          <a:graphicData uri="http://schemas.openxmlformats.org/presentationml/2006/ole">
            <mc:AlternateContent xmlns:mc="http://schemas.openxmlformats.org/markup-compatibility/2006">
              <mc:Choice xmlns:v="urn:schemas-microsoft-com:vml" Requires="v">
                <p:oleObj spid="_x0000_s2095" name="Equation" r:id="rId5" imgW="1333440" imgH="927000" progId="Equation.DSMT4">
                  <p:embed/>
                </p:oleObj>
              </mc:Choice>
              <mc:Fallback>
                <p:oleObj name="Equation" r:id="rId5" imgW="1333440" imgH="9270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9500" y="4114800"/>
                        <a:ext cx="13335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10800000" flipV="1">
            <a:off x="4325620" y="4152899"/>
            <a:ext cx="589280" cy="2920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4300220" y="4635500"/>
            <a:ext cx="589280" cy="2920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9" name="Object 11"/>
          <p:cNvGraphicFramePr>
            <a:graphicFrameLocks noChangeAspect="1"/>
          </p:cNvGraphicFramePr>
          <p:nvPr/>
        </p:nvGraphicFramePr>
        <p:xfrm>
          <a:off x="4978400" y="4108450"/>
          <a:ext cx="1041400" cy="838200"/>
        </p:xfrm>
        <a:graphic>
          <a:graphicData uri="http://schemas.openxmlformats.org/presentationml/2006/ole">
            <mc:AlternateContent xmlns:mc="http://schemas.openxmlformats.org/markup-compatibility/2006">
              <mc:Choice xmlns:v="urn:schemas-microsoft-com:vml" Requires="v">
                <p:oleObj spid="_x0000_s2096" name="Equation" r:id="rId7" imgW="1041120" imgH="838080" progId="Equation.DSMT4">
                  <p:embed/>
                </p:oleObj>
              </mc:Choice>
              <mc:Fallback>
                <p:oleObj name="Equation" r:id="rId7" imgW="1041120" imgH="83808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8400" y="410845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5128261" y="4213859"/>
            <a:ext cx="355599" cy="2082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120641" y="4721860"/>
            <a:ext cx="355599" cy="2082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4" name="Object 13"/>
          <p:cNvGraphicFramePr>
            <a:graphicFrameLocks noChangeAspect="1"/>
          </p:cNvGraphicFramePr>
          <p:nvPr/>
        </p:nvGraphicFramePr>
        <p:xfrm>
          <a:off x="6059540" y="4114800"/>
          <a:ext cx="342900" cy="838200"/>
        </p:xfrm>
        <a:graphic>
          <a:graphicData uri="http://schemas.openxmlformats.org/presentationml/2006/ole">
            <mc:AlternateContent xmlns:mc="http://schemas.openxmlformats.org/markup-compatibility/2006">
              <mc:Choice xmlns:v="urn:schemas-microsoft-com:vml" Requires="v">
                <p:oleObj spid="_x0000_s2097" name="Equation" r:id="rId9" imgW="342720" imgH="838080" progId="Equation.DSMT4">
                  <p:embed/>
                </p:oleObj>
              </mc:Choice>
              <mc:Fallback>
                <p:oleObj name="Equation" r:id="rId9" imgW="342720" imgH="83808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59540" y="411480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Writing Ratios that Compare Mixed Numbers</a:t>
            </a:r>
          </a:p>
        </p:txBody>
      </p:sp>
      <p:sp>
        <p:nvSpPr>
          <p:cNvPr id="12291" name="Rectangle 3"/>
          <p:cNvSpPr>
            <a:spLocks noGrp="1"/>
          </p:cNvSpPr>
          <p:nvPr>
            <p:ph idx="1"/>
          </p:nvPr>
        </p:nvSpPr>
        <p:spPr>
          <a:xfrm>
            <a:off x="457200" y="1280160"/>
            <a:ext cx="8229600" cy="2180597"/>
          </a:xfrm>
          <a:prstGeom prst="rect">
            <a:avLst/>
          </a:prstGeom>
        </p:spPr>
        <p:txBody>
          <a:bodyPr>
            <a:spAutoFit/>
          </a:bodyPr>
          <a:lstStyle/>
          <a:p>
            <a:r>
              <a:rPr lang="en-US" dirty="0">
                <a:solidFill>
                  <a:schemeClr val="tx1"/>
                </a:solidFill>
              </a:rPr>
              <a:t>Write each ratio as a fraction in lowest terms. </a:t>
            </a:r>
          </a:p>
          <a:p>
            <a:pPr eaLnBrk="1" hangingPunct="1">
              <a:buFont typeface="Courier New" pitchFamily="49" charset="0"/>
              <a:buNone/>
            </a:pPr>
            <a:endParaRPr lang="en-US" b="1" dirty="0">
              <a:solidFill>
                <a:schemeClr val="tx1"/>
              </a:solidFill>
            </a:endParaRPr>
          </a:p>
          <a:p>
            <a:pPr eaLnBrk="1" hangingPunct="1">
              <a:buFont typeface="Courier New" pitchFamily="49" charset="0"/>
              <a:buNone/>
            </a:pPr>
            <a:endParaRPr lang="en-US" b="1" dirty="0">
              <a:solidFill>
                <a:schemeClr val="tx1"/>
              </a:solidFill>
            </a:endParaRPr>
          </a:p>
          <a:p>
            <a:pPr eaLnBrk="1" hangingPunct="1">
              <a:spcBef>
                <a:spcPts val="1500"/>
              </a:spcBef>
              <a:buFont typeface="Courier New" pitchFamily="49" charset="0"/>
              <a:buNone/>
            </a:pPr>
            <a:r>
              <a:rPr lang="en-US" b="1" i="0" dirty="0">
                <a:solidFill>
                  <a:schemeClr val="tx1"/>
                </a:solidFill>
              </a:rPr>
              <a:t>Solution</a:t>
            </a:r>
          </a:p>
        </p:txBody>
      </p:sp>
      <p:graphicFrame>
        <p:nvGraphicFramePr>
          <p:cNvPr id="12292" name="Object 4"/>
          <p:cNvGraphicFramePr>
            <a:graphicFrameLocks noChangeAspect="1"/>
          </p:cNvGraphicFramePr>
          <p:nvPr/>
        </p:nvGraphicFramePr>
        <p:xfrm>
          <a:off x="558800" y="1911350"/>
          <a:ext cx="1727200" cy="825500"/>
        </p:xfrm>
        <a:graphic>
          <a:graphicData uri="http://schemas.openxmlformats.org/presentationml/2006/ole">
            <mc:AlternateContent xmlns:mc="http://schemas.openxmlformats.org/markup-compatibility/2006">
              <mc:Choice xmlns:v="urn:schemas-microsoft-com:vml" Requires="v">
                <p:oleObj spid="_x0000_s20511" name="Equation" r:id="rId3" imgW="1726920" imgH="825480" progId="Equation.DSMT4">
                  <p:embed/>
                </p:oleObj>
              </mc:Choice>
              <mc:Fallback>
                <p:oleObj name="Equation" r:id="rId3" imgW="1726920" imgH="825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911350"/>
                        <a:ext cx="1727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2413000" y="3683000"/>
          <a:ext cx="3594100" cy="1651000"/>
        </p:xfrm>
        <a:graphic>
          <a:graphicData uri="http://schemas.openxmlformats.org/presentationml/2006/ole">
            <mc:AlternateContent xmlns:mc="http://schemas.openxmlformats.org/markup-compatibility/2006">
              <mc:Choice xmlns:v="urn:schemas-microsoft-com:vml" Requires="v">
                <p:oleObj spid="_x0000_s20512" name="Equation" r:id="rId5" imgW="3593880" imgH="1650960" progId="Equation.DSMT4">
                  <p:embed/>
                </p:oleObj>
              </mc:Choice>
              <mc:Fallback>
                <p:oleObj name="Equation" r:id="rId5" imgW="3593880" imgH="1650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3000" y="3683000"/>
                        <a:ext cx="3594100" cy="165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Connector 11"/>
          <p:cNvCxnSpPr/>
          <p:nvPr/>
        </p:nvCxnSpPr>
        <p:spPr>
          <a:xfrm rot="5400000">
            <a:off x="5585460" y="4137660"/>
            <a:ext cx="355599" cy="2082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128260" y="4632960"/>
            <a:ext cx="355599" cy="2082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9" name="Object 8"/>
          <p:cNvGraphicFramePr>
            <a:graphicFrameLocks noChangeAspect="1"/>
          </p:cNvGraphicFramePr>
          <p:nvPr/>
        </p:nvGraphicFramePr>
        <p:xfrm>
          <a:off x="6045200" y="4076700"/>
          <a:ext cx="685800" cy="825500"/>
        </p:xfrm>
        <a:graphic>
          <a:graphicData uri="http://schemas.openxmlformats.org/presentationml/2006/ole">
            <mc:AlternateContent xmlns:mc="http://schemas.openxmlformats.org/markup-compatibility/2006">
              <mc:Choice xmlns:v="urn:schemas-microsoft-com:vml" Requires="v">
                <p:oleObj spid="_x0000_s20513" name="Equation" r:id="rId7" imgW="685800" imgH="825480" progId="Equation.DSMT4">
                  <p:embed/>
                </p:oleObj>
              </mc:Choice>
              <mc:Fallback>
                <p:oleObj name="Equation" r:id="rId7" imgW="685800" imgH="825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45200" y="4076700"/>
                        <a:ext cx="6858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Writing Ratios that Compare Mixed Numbers (cont.)</a:t>
            </a:r>
          </a:p>
        </p:txBody>
      </p:sp>
      <p:sp>
        <p:nvSpPr>
          <p:cNvPr id="12291" name="Rectangle 3"/>
          <p:cNvSpPr>
            <a:spLocks noGrp="1"/>
          </p:cNvSpPr>
          <p:nvPr>
            <p:ph idx="1"/>
          </p:nvPr>
        </p:nvSpPr>
        <p:spPr>
          <a:xfrm>
            <a:off x="457200" y="2209800"/>
            <a:ext cx="8229600" cy="523220"/>
          </a:xfrm>
          <a:prstGeom prst="rect">
            <a:avLst/>
          </a:prstGeom>
        </p:spPr>
        <p:txBody>
          <a:bodyPr>
            <a:spAutoFit/>
          </a:bodyPr>
          <a:lstStyle/>
          <a:p>
            <a:pPr eaLnBrk="1" hangingPunct="1">
              <a:spcBef>
                <a:spcPts val="1500"/>
              </a:spcBef>
              <a:buFont typeface="Courier New" pitchFamily="49" charset="0"/>
              <a:buNone/>
            </a:pPr>
            <a:r>
              <a:rPr lang="en-US" b="1" i="0" dirty="0">
                <a:solidFill>
                  <a:schemeClr val="tx1"/>
                </a:solidFill>
              </a:rPr>
              <a:t>Solution</a:t>
            </a:r>
          </a:p>
        </p:txBody>
      </p:sp>
      <p:graphicFrame>
        <p:nvGraphicFramePr>
          <p:cNvPr id="12292" name="Object 4"/>
          <p:cNvGraphicFramePr>
            <a:graphicFrameLocks noChangeAspect="1"/>
          </p:cNvGraphicFramePr>
          <p:nvPr/>
        </p:nvGraphicFramePr>
        <p:xfrm>
          <a:off x="533400" y="1219200"/>
          <a:ext cx="2895600" cy="825500"/>
        </p:xfrm>
        <a:graphic>
          <a:graphicData uri="http://schemas.openxmlformats.org/presentationml/2006/ole">
            <mc:AlternateContent xmlns:mc="http://schemas.openxmlformats.org/markup-compatibility/2006">
              <mc:Choice xmlns:v="urn:schemas-microsoft-com:vml" Requires="v">
                <p:oleObj spid="_x0000_s21543" name="Equation" r:id="rId3" imgW="2895480" imgH="825480" progId="Equation.DSMT4">
                  <p:embed/>
                </p:oleObj>
              </mc:Choice>
              <mc:Fallback>
                <p:oleObj name="Equation" r:id="rId3" imgW="2895480" imgH="8254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19200"/>
                        <a:ext cx="2895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2114550" y="3092450"/>
          <a:ext cx="2552700" cy="1257300"/>
        </p:xfrm>
        <a:graphic>
          <a:graphicData uri="http://schemas.openxmlformats.org/presentationml/2006/ole">
            <mc:AlternateContent xmlns:mc="http://schemas.openxmlformats.org/markup-compatibility/2006">
              <mc:Choice xmlns:v="urn:schemas-microsoft-com:vml" Requires="v">
                <p:oleObj spid="_x0000_s21544" name="Equation" r:id="rId5" imgW="2552400" imgH="1257120" progId="Equation.DSMT4">
                  <p:embed/>
                </p:oleObj>
              </mc:Choice>
              <mc:Fallback>
                <p:oleObj name="Equation" r:id="rId5" imgW="2552400" imgH="125712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14550" y="3092450"/>
                        <a:ext cx="2552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Connector 11"/>
          <p:cNvCxnSpPr/>
          <p:nvPr/>
        </p:nvCxnSpPr>
        <p:spPr>
          <a:xfrm rot="5400000">
            <a:off x="3996691" y="3147060"/>
            <a:ext cx="355599" cy="2082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1365252" y="3809999"/>
            <a:ext cx="596898"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1250951" y="3136900"/>
            <a:ext cx="596898"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372610" y="3655060"/>
            <a:ext cx="355599" cy="20828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372100" y="3022600"/>
            <a:ext cx="3632200" cy="1015663"/>
          </a:xfrm>
          <a:prstGeom prst="rect">
            <a:avLst/>
          </a:prstGeom>
        </p:spPr>
        <p:txBody>
          <a:bodyPr wrap="square">
            <a:spAutoFit/>
          </a:bodyPr>
          <a:lstStyle/>
          <a:p>
            <a:r>
              <a:rPr lang="en-US" sz="2000" dirty="0">
                <a:solidFill>
                  <a:srgbClr val="008080"/>
                </a:solidFill>
              </a:rPr>
              <a:t>Note that in ratios two numbers are being compared, so the ratio is 2 to 1, not just 2.</a:t>
            </a:r>
          </a:p>
        </p:txBody>
      </p:sp>
      <p:graphicFrame>
        <p:nvGraphicFramePr>
          <p:cNvPr id="11" name="Object 10"/>
          <p:cNvGraphicFramePr>
            <a:graphicFrameLocks noChangeAspect="1"/>
          </p:cNvGraphicFramePr>
          <p:nvPr/>
        </p:nvGraphicFramePr>
        <p:xfrm>
          <a:off x="787400" y="3086100"/>
          <a:ext cx="1270000" cy="1257300"/>
        </p:xfrm>
        <a:graphic>
          <a:graphicData uri="http://schemas.openxmlformats.org/presentationml/2006/ole">
            <mc:AlternateContent xmlns:mc="http://schemas.openxmlformats.org/markup-compatibility/2006">
              <mc:Choice xmlns:v="urn:schemas-microsoft-com:vml" Requires="v">
                <p:oleObj spid="_x0000_s21545" name="Equation" r:id="rId7" imgW="1269720" imgH="1257120" progId="Equation.DSMT4">
                  <p:embed/>
                </p:oleObj>
              </mc:Choice>
              <mc:Fallback>
                <p:oleObj name="Equation" r:id="rId7" imgW="1269720" imgH="12571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7400" y="3086100"/>
                        <a:ext cx="12700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4673600" y="3098800"/>
          <a:ext cx="520700" cy="825500"/>
        </p:xfrm>
        <a:graphic>
          <a:graphicData uri="http://schemas.openxmlformats.org/presentationml/2006/ole">
            <mc:AlternateContent xmlns:mc="http://schemas.openxmlformats.org/markup-compatibility/2006">
              <mc:Choice xmlns:v="urn:schemas-microsoft-com:vml" Requires="v">
                <p:oleObj spid="_x0000_s21546" name="Equation" r:id="rId9" imgW="520560" imgH="825480" progId="Equation.DSMT4">
                  <p:embed/>
                </p:oleObj>
              </mc:Choice>
              <mc:Fallback>
                <p:oleObj name="Equation" r:id="rId9" imgW="520560" imgH="8254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73600" y="3098800"/>
                        <a:ext cx="5207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solidFill>
                  <a:schemeClr val="accent1"/>
                </a:solidFill>
              </a:rPr>
              <a:t>Writing Ratios that Compare Decimal Numbers</a:t>
            </a:r>
          </a:p>
        </p:txBody>
      </p:sp>
      <p:sp>
        <p:nvSpPr>
          <p:cNvPr id="12291" name="Rectangle 3"/>
          <p:cNvSpPr>
            <a:spLocks noGrp="1"/>
          </p:cNvSpPr>
          <p:nvPr>
            <p:ph idx="1"/>
          </p:nvPr>
        </p:nvSpPr>
        <p:spPr>
          <a:xfrm>
            <a:off x="457200" y="990600"/>
            <a:ext cx="8229600" cy="4842351"/>
          </a:xfrm>
          <a:prstGeom prst="rect">
            <a:avLst/>
          </a:prstGeom>
        </p:spPr>
        <p:txBody>
          <a:bodyPr wrap="square">
            <a:spAutoFit/>
          </a:bodyPr>
          <a:lstStyle/>
          <a:p>
            <a:r>
              <a:rPr lang="en-US" dirty="0">
                <a:solidFill>
                  <a:schemeClr val="tx1"/>
                </a:solidFill>
              </a:rPr>
              <a:t>Two lengths of pipe are shown. Write the ratio of the length of the longer pipe to the length of the shorter pipe by comparing the lengths in meters.</a:t>
            </a:r>
          </a:p>
          <a:p>
            <a:pPr eaLnBrk="1" hangingPunct="1">
              <a:spcBef>
                <a:spcPts val="800"/>
              </a:spcBef>
              <a:buFont typeface="Courier New" pitchFamily="49" charset="0"/>
              <a:buNone/>
            </a:pPr>
            <a:r>
              <a:rPr lang="en-US" b="1" i="0" dirty="0">
                <a:solidFill>
                  <a:schemeClr val="tx1"/>
                </a:solidFill>
              </a:rPr>
              <a:t>Solution</a:t>
            </a:r>
          </a:p>
          <a:p>
            <a:pPr eaLnBrk="1" hangingPunct="1">
              <a:spcBef>
                <a:spcPts val="1200"/>
              </a:spcBef>
              <a:buFont typeface="Courier New" pitchFamily="49" charset="0"/>
              <a:buNone/>
            </a:pPr>
            <a:endParaRPr lang="en-US" b="1" dirty="0">
              <a:solidFill>
                <a:schemeClr val="tx1"/>
              </a:solidFill>
            </a:endParaRPr>
          </a:p>
          <a:p>
            <a:pPr eaLnBrk="1" hangingPunct="1">
              <a:spcBef>
                <a:spcPts val="1200"/>
              </a:spcBef>
              <a:buFont typeface="Courier New" pitchFamily="49" charset="0"/>
              <a:buNone/>
            </a:pPr>
            <a:endParaRPr lang="en-US" b="1" i="0" dirty="0">
              <a:solidFill>
                <a:schemeClr val="tx1"/>
              </a:solidFill>
            </a:endParaRPr>
          </a:p>
          <a:p>
            <a:pPr eaLnBrk="1" hangingPunct="1">
              <a:spcBef>
                <a:spcPts val="1200"/>
              </a:spcBef>
              <a:buFont typeface="Courier New" pitchFamily="49" charset="0"/>
              <a:buNone/>
            </a:pPr>
            <a:endParaRPr lang="en-US" b="1" dirty="0">
              <a:solidFill>
                <a:schemeClr val="tx1"/>
              </a:solidFill>
            </a:endParaRPr>
          </a:p>
          <a:p>
            <a:pPr eaLnBrk="1" hangingPunct="1">
              <a:spcBef>
                <a:spcPts val="600"/>
              </a:spcBef>
              <a:buFont typeface="Courier New" pitchFamily="49" charset="0"/>
              <a:buNone/>
            </a:pPr>
            <a:endParaRPr lang="en-US" b="1" dirty="0">
              <a:solidFill>
                <a:schemeClr val="tx1"/>
              </a:solidFill>
            </a:endParaRPr>
          </a:p>
          <a:p>
            <a:pPr eaLnBrk="1" hangingPunct="1">
              <a:spcBef>
                <a:spcPts val="1200"/>
              </a:spcBef>
              <a:buFont typeface="Courier New" pitchFamily="49" charset="0"/>
              <a:buNone/>
            </a:pPr>
            <a:r>
              <a:rPr lang="en-US" i="0" dirty="0">
                <a:solidFill>
                  <a:schemeClr val="tx1"/>
                </a:solidFill>
              </a:rPr>
              <a:t>The ratio is </a:t>
            </a:r>
          </a:p>
        </p:txBody>
      </p:sp>
      <p:graphicFrame>
        <p:nvGraphicFramePr>
          <p:cNvPr id="12292" name="Object 4"/>
          <p:cNvGraphicFramePr>
            <a:graphicFrameLocks noChangeAspect="1"/>
          </p:cNvGraphicFramePr>
          <p:nvPr/>
        </p:nvGraphicFramePr>
        <p:xfrm>
          <a:off x="2209800" y="5054600"/>
          <a:ext cx="520700" cy="838200"/>
        </p:xfrm>
        <a:graphic>
          <a:graphicData uri="http://schemas.openxmlformats.org/presentationml/2006/ole">
            <mc:AlternateContent xmlns:mc="http://schemas.openxmlformats.org/markup-compatibility/2006">
              <mc:Choice xmlns:v="urn:schemas-microsoft-com:vml" Requires="v">
                <p:oleObj spid="_x0000_s29737" name="Equation" r:id="rId3" imgW="520560" imgH="838080" progId="Equation.DSMT4">
                  <p:embed/>
                </p:oleObj>
              </mc:Choice>
              <mc:Fallback>
                <p:oleObj name="Equation" r:id="rId3" imgW="52056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5054600"/>
                        <a:ext cx="520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419100" y="3352801"/>
          <a:ext cx="5321300" cy="889000"/>
        </p:xfrm>
        <a:graphic>
          <a:graphicData uri="http://schemas.openxmlformats.org/presentationml/2006/ole">
            <mc:AlternateContent xmlns:mc="http://schemas.openxmlformats.org/markup-compatibility/2006">
              <mc:Choice xmlns:v="urn:schemas-microsoft-com:vml" Requires="v">
                <p:oleObj spid="_x0000_s29738" name="Equation" r:id="rId5" imgW="5321160" imgH="888840" progId="Equation.DSMT4">
                  <p:embed/>
                </p:oleObj>
              </mc:Choice>
              <mc:Fallback>
                <p:oleObj name="Equation" r:id="rId5" imgW="5321160" imgH="88884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100" y="3352801"/>
                        <a:ext cx="53213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Connector 11"/>
          <p:cNvCxnSpPr/>
          <p:nvPr/>
        </p:nvCxnSpPr>
        <p:spPr>
          <a:xfrm rot="5400000">
            <a:off x="6699251" y="4324352"/>
            <a:ext cx="330197"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4648200" y="3352800"/>
            <a:ext cx="9652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4711701" y="3860802"/>
            <a:ext cx="9652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3" name="Object 12"/>
          <p:cNvGraphicFramePr>
            <a:graphicFrameLocks noChangeAspect="1"/>
          </p:cNvGraphicFramePr>
          <p:nvPr/>
        </p:nvGraphicFramePr>
        <p:xfrm>
          <a:off x="3759200" y="4267200"/>
          <a:ext cx="3822700" cy="838200"/>
        </p:xfrm>
        <a:graphic>
          <a:graphicData uri="http://schemas.openxmlformats.org/presentationml/2006/ole">
            <mc:AlternateContent xmlns:mc="http://schemas.openxmlformats.org/markup-compatibility/2006">
              <mc:Choice xmlns:v="urn:schemas-microsoft-com:vml" Requires="v">
                <p:oleObj spid="_x0000_s29739" name="Equation" r:id="rId7" imgW="3822480" imgH="838080" progId="Equation.DSMT4">
                  <p:embed/>
                </p:oleObj>
              </mc:Choice>
              <mc:Fallback>
                <p:oleObj name="Equation" r:id="rId7" imgW="38224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59200" y="4267200"/>
                        <a:ext cx="3822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7620000" y="4305301"/>
          <a:ext cx="698500" cy="838200"/>
        </p:xfrm>
        <a:graphic>
          <a:graphicData uri="http://schemas.openxmlformats.org/presentationml/2006/ole">
            <mc:AlternateContent xmlns:mc="http://schemas.openxmlformats.org/markup-compatibility/2006">
              <mc:Choice xmlns:v="urn:schemas-microsoft-com:vml" Requires="v">
                <p:oleObj spid="_x0000_s29740" name="Equation" r:id="rId9" imgW="698400" imgH="838080" progId="Equation.DSMT4">
                  <p:embed/>
                </p:oleObj>
              </mc:Choice>
              <mc:Fallback>
                <p:oleObj name="Equation" r:id="rId9" imgW="698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20000" y="4305301"/>
                        <a:ext cx="698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9704" name="Picture 8"/>
          <p:cNvPicPr>
            <a:picLocks noChangeAspect="1" noChangeArrowheads="1"/>
          </p:cNvPicPr>
          <p:nvPr/>
        </p:nvPicPr>
        <p:blipFill>
          <a:blip r:embed="rId11" cstate="print"/>
          <a:srcRect/>
          <a:stretch>
            <a:fillRect/>
          </a:stretch>
        </p:blipFill>
        <p:spPr bwMode="auto">
          <a:xfrm>
            <a:off x="5743575" y="2305050"/>
            <a:ext cx="3288329" cy="1014412"/>
          </a:xfrm>
          <a:prstGeom prst="rect">
            <a:avLst/>
          </a:prstGeom>
          <a:noFill/>
          <a:ln w="9525">
            <a:noFill/>
            <a:miter lim="800000"/>
            <a:headEnd/>
            <a:tailEnd/>
          </a:ln>
        </p:spPr>
      </p:pic>
      <p:cxnSp>
        <p:nvCxnSpPr>
          <p:cNvPr id="15" name="Straight Connector 14"/>
          <p:cNvCxnSpPr/>
          <p:nvPr/>
        </p:nvCxnSpPr>
        <p:spPr>
          <a:xfrm rot="5400000">
            <a:off x="6699251" y="4832351"/>
            <a:ext cx="330197" cy="2921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Application: Writing Ratios from Graphs</a:t>
            </a:r>
          </a:p>
        </p:txBody>
      </p:sp>
      <p:sp>
        <p:nvSpPr>
          <p:cNvPr id="12291" name="Rectangle 3"/>
          <p:cNvSpPr>
            <a:spLocks noGrp="1"/>
          </p:cNvSpPr>
          <p:nvPr>
            <p:ph idx="1"/>
          </p:nvPr>
        </p:nvSpPr>
        <p:spPr>
          <a:xfrm>
            <a:off x="457200" y="1066800"/>
            <a:ext cx="8229600" cy="4936223"/>
          </a:xfrm>
          <a:prstGeom prst="rect">
            <a:avLst/>
          </a:prstGeom>
        </p:spPr>
        <p:txBody>
          <a:bodyPr>
            <a:spAutoFit/>
          </a:bodyPr>
          <a:lstStyle/>
          <a:p>
            <a:r>
              <a:rPr lang="en-US" dirty="0"/>
              <a:t>The circle graph shown here illustrates a monthly budget with categories for food, mortgage payment, utilities, taxes, and other.</a:t>
            </a:r>
          </a:p>
          <a:p>
            <a:r>
              <a:rPr lang="en-US" dirty="0"/>
              <a:t>Use the information from the graph to</a:t>
            </a:r>
          </a:p>
          <a:p>
            <a:pPr marL="514350" indent="-514350">
              <a:spcBef>
                <a:spcPts val="400"/>
              </a:spcBef>
              <a:buAutoNum type="alphaLcPeriod"/>
            </a:pPr>
            <a:r>
              <a:rPr lang="en-US" dirty="0"/>
              <a:t>find the ratio of money </a:t>
            </a:r>
          </a:p>
          <a:p>
            <a:pPr marL="514350" indent="-514350">
              <a:spcBef>
                <a:spcPts val="400"/>
              </a:spcBef>
            </a:pPr>
            <a:r>
              <a:rPr lang="en-US" dirty="0"/>
              <a:t>	budgeted for food to money </a:t>
            </a:r>
          </a:p>
          <a:p>
            <a:pPr marL="514350" indent="-514350">
              <a:spcBef>
                <a:spcPts val="400"/>
              </a:spcBef>
            </a:pPr>
            <a:r>
              <a:rPr lang="en-US" dirty="0"/>
              <a:t>	budgeted for taxes and</a:t>
            </a:r>
          </a:p>
          <a:p>
            <a:pPr marL="514350" indent="-514350">
              <a:spcBef>
                <a:spcPts val="400"/>
              </a:spcBef>
              <a:buFont typeface="+mj-lt"/>
              <a:buAutoNum type="alphaLcPeriod" startAt="2"/>
            </a:pPr>
            <a:r>
              <a:rPr lang="en-US" dirty="0"/>
              <a:t>find the ratio of the mortgage </a:t>
            </a:r>
          </a:p>
          <a:p>
            <a:pPr marL="514350" indent="-514350">
              <a:spcBef>
                <a:spcPts val="400"/>
              </a:spcBef>
            </a:pPr>
            <a:r>
              <a:rPr lang="en-US" dirty="0"/>
              <a:t>	payment to the total budget.</a:t>
            </a:r>
            <a:endParaRPr lang="en-US" b="1" dirty="0">
              <a:solidFill>
                <a:schemeClr val="tx1"/>
              </a:solidFill>
            </a:endParaRPr>
          </a:p>
          <a:p>
            <a:pPr eaLnBrk="1" hangingPunct="1">
              <a:spcBef>
                <a:spcPts val="1500"/>
              </a:spcBef>
              <a:buFont typeface="Courier New" pitchFamily="49" charset="0"/>
              <a:buNone/>
            </a:pPr>
            <a:endParaRPr lang="en-US" b="1" i="0" dirty="0">
              <a:solidFill>
                <a:schemeClr val="tx1"/>
              </a:solidFill>
            </a:endParaRPr>
          </a:p>
        </p:txBody>
      </p:sp>
      <p:pic>
        <p:nvPicPr>
          <p:cNvPr id="30724" name="Picture 4"/>
          <p:cNvPicPr>
            <a:picLocks noChangeAspect="1" noChangeArrowheads="1"/>
          </p:cNvPicPr>
          <p:nvPr/>
        </p:nvPicPr>
        <p:blipFill>
          <a:blip r:embed="rId2" cstate="print"/>
          <a:srcRect/>
          <a:stretch>
            <a:fillRect/>
          </a:stretch>
        </p:blipFill>
        <p:spPr bwMode="auto">
          <a:xfrm>
            <a:off x="5486400" y="2971800"/>
            <a:ext cx="3465616" cy="2590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863</TotalTime>
  <Words>1479</Words>
  <Application>Microsoft Office PowerPoint</Application>
  <PresentationFormat>On-screen Show (4:3)</PresentationFormat>
  <Paragraphs>187</Paragraphs>
  <Slides>33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8" baseType="lpstr">
      <vt:lpstr>Arial</vt:lpstr>
      <vt:lpstr>Calibri</vt:lpstr>
      <vt:lpstr>Courier New</vt:lpstr>
      <vt:lpstr>Office Theme</vt:lpstr>
      <vt:lpstr>Equation</vt:lpstr>
      <vt:lpstr>Section 3.10</vt:lpstr>
      <vt:lpstr>Objectives</vt:lpstr>
      <vt:lpstr>Ratios</vt:lpstr>
      <vt:lpstr>Introduction to Ratios</vt:lpstr>
      <vt:lpstr>Example 1: Application: Writing Ratios</vt:lpstr>
      <vt:lpstr>Example 2: Writing Ratios that Compare Mixed Numbers</vt:lpstr>
      <vt:lpstr>Example 2: Writing Ratios that Compare Mixed Numbers (cont.)</vt:lpstr>
      <vt:lpstr>Example 3: Writing Ratios that Compare Decimal Numbers</vt:lpstr>
      <vt:lpstr>Example 4: Application: Writing Ratios from Graphs</vt:lpstr>
      <vt:lpstr>Example 4: Application: Writing Ratios from Graphs (cont.)</vt:lpstr>
      <vt:lpstr>Example 4: Application: Writing Ratios from Graphs (cont.)</vt:lpstr>
      <vt:lpstr>Example 5: Writing Ratios in Geometry</vt:lpstr>
      <vt:lpstr>Example 5: Writing Ratios in Geometry (cont.)</vt:lpstr>
      <vt:lpstr>Introduction to Ratios</vt:lpstr>
      <vt:lpstr>Example 6: Writing Ratios that Compare Measurements</vt:lpstr>
      <vt:lpstr>Example 7: Writing a Rate</vt:lpstr>
      <vt:lpstr>Example 8: Application: Batting Average</vt:lpstr>
      <vt:lpstr>Example 8: Application: Batting Average (cont.)</vt:lpstr>
      <vt:lpstr>Changing Rates to Unit Rates</vt:lpstr>
      <vt:lpstr>Example 9: Application: Writing a Unit Rate</vt:lpstr>
      <vt:lpstr>Example 10: Application: Writing a Unit Rate</vt:lpstr>
      <vt:lpstr>Example 11: Application: Writing a Unit Rate</vt:lpstr>
      <vt:lpstr>Comparing Unit Prices</vt:lpstr>
      <vt:lpstr>Example 12: Application: Comparing Unit Prices</vt:lpstr>
      <vt:lpstr>Example 12: Application: Comparing Unit Prices (cont.)</vt:lpstr>
      <vt:lpstr>Example 12: Application: Comparing Unit Prices (cont.)</vt:lpstr>
      <vt:lpstr>Example 13: Application: Comparing Unit Prices</vt:lpstr>
      <vt:lpstr>Example 13: Application: Comparing Unit Prices (cont.)</vt:lpstr>
      <vt:lpstr>Example 13: Application: Comparing Unit Prices (cont.)</vt:lpstr>
      <vt:lpstr>Example 13: Application: Comparing Unit Prices (cont.)</vt:lpstr>
      <vt:lpstr>Example 13: Application: Comparing Unit Prices (cont.)</vt:lpstr>
      <vt:lpstr>Example 13: Application: Comparing Unit Prices (cont.)</vt:lpstr>
      <vt:lpstr>Comparing Unit Prices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Chad Yates</cp:lastModifiedBy>
  <cp:revision>169</cp:revision>
  <dcterms:created xsi:type="dcterms:W3CDTF">2013-04-26T14:43:13Z</dcterms:created>
  <dcterms:modified xsi:type="dcterms:W3CDTF">2019-07-26T13:11:31Z</dcterms:modified>
</cp:coreProperties>
</file>