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9" r:id="rId3"/>
    <p:sldId id="260" r:id="rId4"/>
    <p:sldId id="273" r:id="rId5"/>
    <p:sldId id="261" r:id="rId6"/>
    <p:sldId id="274" r:id="rId7"/>
    <p:sldId id="263" r:id="rId8"/>
    <p:sldId id="275" r:id="rId9"/>
    <p:sldId id="266" r:id="rId10"/>
    <p:sldId id="276" r:id="rId11"/>
    <p:sldId id="267" r:id="rId12"/>
    <p:sldId id="268" r:id="rId13"/>
    <p:sldId id="269" r:id="rId14"/>
    <p:sldId id="272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000099"/>
    <a:srgbClr val="007F7F"/>
    <a:srgbClr val="996600"/>
    <a:srgbClr val="FF00FF"/>
    <a:srgbClr val="339933"/>
    <a:srgbClr val="A50021"/>
    <a:srgbClr val="FF9900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20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478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2B08EE-9B9D-4E8B-9A72-A4970A486A38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EB8E2B-766E-40D4-ABC8-2EA49EF6F6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549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3395C098-21DD-4C97-BECF-3E12D05DB815}" type="slidenum">
              <a:rPr lang="en-US" sz="1200">
                <a:latin typeface="+mn-lt"/>
              </a:rPr>
              <a:pPr algn="r">
                <a:defRPr/>
              </a:pPr>
              <a:t>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16015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38085-509F-46BC-AD62-34A62E716CFA}" type="datetimeFigureOut">
              <a:rPr lang="en-US"/>
              <a:pPr>
                <a:defRPr/>
              </a:pPr>
              <a:t>8/2/2018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E6D0A-4503-4B45-86D1-E14374F61A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1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7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3.12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Probability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Characteristics of Probabilities.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/>
            <a:r>
              <a:rPr lang="en-US" b="1" dirty="0">
                <a:solidFill>
                  <a:schemeClr val="accent6">
                    <a:lumMod val="10000"/>
                  </a:schemeClr>
                </a:solidFill>
                <a:latin typeface="Calibri" pitchFamily="34" charset="0"/>
              </a:rPr>
              <a:t>Properties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Probabilities are between 0 and 1, inclusive. </a:t>
            </a:r>
          </a:p>
          <a:p>
            <a:pPr marL="514350" indent="-514350"/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	If an event can never occur, its probability is 0.</a:t>
            </a:r>
          </a:p>
          <a:p>
            <a:pPr marL="514350" indent="-514350"/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	If an event will always occur, its probability is 1.</a:t>
            </a:r>
          </a:p>
          <a:p>
            <a:pPr marL="514350" indent="-514350"/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2.	The sum of the probabilities of the outcomes in a sample space is 1.</a:t>
            </a:r>
            <a:endParaRPr lang="en-US" i="1" dirty="0">
              <a:solidFill>
                <a:schemeClr val="accent6">
                  <a:lumMod val="1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Calculating a Probability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68806"/>
          </a:xfrm>
          <a:noFill/>
        </p:spPr>
        <p:txBody>
          <a:bodyPr>
            <a:spAutoFit/>
          </a:bodyPr>
          <a:lstStyle/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coin is tossed twice. Find the probability that both tosses are tails, </a:t>
            </a:r>
            <a:r>
              <a:rPr lang="en-US" i="0" dirty="0">
                <a:solidFill>
                  <a:srgbClr val="0000FF"/>
                </a:solidFill>
              </a:rPr>
              <a:t>TT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There are four outcomes in the sample space: </a:t>
            </a:r>
          </a:p>
          <a:p>
            <a:pPr marL="0" indent="0">
              <a:spcBef>
                <a:spcPct val="120000"/>
              </a:spcBef>
              <a:spcAft>
                <a:spcPts val="12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One of these outcomes is the event </a:t>
            </a:r>
            <a:r>
              <a:rPr lang="en-US" i="0" dirty="0">
                <a:solidFill>
                  <a:srgbClr val="FF0008"/>
                </a:solidFill>
              </a:rPr>
              <a:t>TT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So,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3316" name="Object 5"/>
          <p:cNvGraphicFramePr>
            <a:graphicFrameLocks noChangeAspect="1"/>
          </p:cNvGraphicFramePr>
          <p:nvPr/>
        </p:nvGraphicFramePr>
        <p:xfrm>
          <a:off x="2717800" y="5029200"/>
          <a:ext cx="3073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3" imgW="3073400" imgH="825500" progId="Equation.DSMT4">
                  <p:embed/>
                </p:oleObj>
              </mc:Choice>
              <mc:Fallback>
                <p:oleObj name="Equation" r:id="rId3" imgW="3073400" imgH="8255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5029200"/>
                        <a:ext cx="3073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6"/>
          <p:cNvGraphicFramePr>
            <a:graphicFrameLocks noChangeAspect="1"/>
          </p:cNvGraphicFramePr>
          <p:nvPr/>
        </p:nvGraphicFramePr>
        <p:xfrm>
          <a:off x="2667000" y="3657600"/>
          <a:ext cx="285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5" imgW="2857500" imgH="469900" progId="Equation.DSMT4">
                  <p:embed/>
                </p:oleObj>
              </mc:Choice>
              <mc:Fallback>
                <p:oleObj name="Equation" r:id="rId5" imgW="2857500" imgH="4699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657600"/>
                        <a:ext cx="28575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Calculating a Probability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24151"/>
          </a:xfrm>
          <a:noFill/>
        </p:spPr>
        <p:txBody>
          <a:bodyPr>
            <a:spAutoFit/>
          </a:bodyPr>
          <a:lstStyle/>
          <a:p>
            <a:pPr marL="0" indent="0">
              <a:spcAft>
                <a:spcPts val="6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die is rolled once. Find the probability of rolling an even number. </a:t>
            </a:r>
          </a:p>
          <a:p>
            <a:pPr marL="0" indent="0">
              <a:spcAft>
                <a:spcPts val="600"/>
              </a:spcAft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0" indent="0">
              <a:spcAft>
                <a:spcPts val="6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There are six possible outcomes in rolling a die. </a:t>
            </a:r>
          </a:p>
          <a:p>
            <a:pPr marL="0" indent="0">
              <a:spcAft>
                <a:spcPts val="6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sample space is </a:t>
            </a:r>
          </a:p>
          <a:p>
            <a:pPr marL="0" indent="0">
              <a:spcAft>
                <a:spcPts val="6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Of these six, three are even numbers: </a:t>
            </a:r>
            <a:r>
              <a:rPr lang="en-US" i="0" dirty="0">
                <a:solidFill>
                  <a:srgbClr val="FF0008"/>
                </a:solidFill>
              </a:rPr>
              <a:t>2, 4, 6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0" indent="0">
              <a:spcAft>
                <a:spcPts val="6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So,</a:t>
            </a:r>
          </a:p>
        </p:txBody>
      </p:sp>
      <p:graphicFrame>
        <p:nvGraphicFramePr>
          <p:cNvPr id="14340" name="Object 6"/>
          <p:cNvGraphicFramePr>
            <a:graphicFrameLocks noChangeAspect="1"/>
          </p:cNvGraphicFramePr>
          <p:nvPr/>
        </p:nvGraphicFramePr>
        <p:xfrm>
          <a:off x="1600200" y="4914900"/>
          <a:ext cx="495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3" imgW="4953000" imgH="838200" progId="Equation.DSMT4">
                  <p:embed/>
                </p:oleObj>
              </mc:Choice>
              <mc:Fallback>
                <p:oleObj name="Equation" r:id="rId3" imgW="4953000" imgH="83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914900"/>
                        <a:ext cx="4953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7"/>
          <p:cNvGraphicFramePr>
            <a:graphicFrameLocks noChangeAspect="1"/>
          </p:cNvGraphicFramePr>
          <p:nvPr/>
        </p:nvGraphicFramePr>
        <p:xfrm>
          <a:off x="3505200" y="3522133"/>
          <a:ext cx="257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5" imgW="2578100" imgH="469900" progId="Equation.DSMT4">
                  <p:embed/>
                </p:oleObj>
              </mc:Choice>
              <mc:Fallback>
                <p:oleObj name="Equation" r:id="rId5" imgW="2578100" imgH="4699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522133"/>
                        <a:ext cx="25781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6705600" y="4914900"/>
          <a:ext cx="58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7" imgW="583947" imgH="837836" progId="Equation.DSMT4">
                  <p:embed/>
                </p:oleObj>
              </mc:Choice>
              <mc:Fallback>
                <p:oleObj name="Equation" r:id="rId7" imgW="583947" imgH="837836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4914900"/>
                        <a:ext cx="58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Calculating a Probability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28850"/>
          </a:xfr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A standard deck of cards is </a:t>
            </a:r>
            <a:r>
              <a:rPr lang="en-US" i="0" dirty="0">
                <a:solidFill>
                  <a:srgbClr val="0000FF"/>
                </a:solidFill>
              </a:rPr>
              <a:t>52 cards </a:t>
            </a:r>
            <a:r>
              <a:rPr lang="en-US" i="0" dirty="0">
                <a:solidFill>
                  <a:schemeClr val="tx1"/>
                </a:solidFill>
              </a:rPr>
              <a:t>with four suits (hearts, diamonds, spades, and clubs) and </a:t>
            </a:r>
            <a:r>
              <a:rPr lang="en-US" i="0" dirty="0">
                <a:solidFill>
                  <a:srgbClr val="0000FF"/>
                </a:solidFill>
              </a:rPr>
              <a:t>13 cards </a:t>
            </a:r>
            <a:r>
              <a:rPr lang="en-US" i="0" dirty="0">
                <a:solidFill>
                  <a:schemeClr val="tx1"/>
                </a:solidFill>
              </a:rPr>
              <a:t>in each suit. The cards are ace, king, queen, jack, 10, 9, 8, 7, 6, 5, 4, 3, and 2. If one card is drawn from a deck of cards, find the probability of each of the following events.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card is a 10.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card is a diamond.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card is a 2 or a 3.</a:t>
            </a:r>
            <a:r>
              <a:rPr lang="en-US" i="0" dirty="0">
                <a:solidFill>
                  <a:schemeClr val="tx1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Calculating a Probability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There are four 10s in a deck (one 10 in each suit). So,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1028700" y="3098800"/>
          <a:ext cx="2654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9" name="Equation" r:id="rId3" imgW="2654300" imgH="381000" progId="Equation.DSMT4">
                  <p:embed/>
                </p:oleObj>
              </mc:Choice>
              <mc:Fallback>
                <p:oleObj name="Equation" r:id="rId3" imgW="2654300" imgH="381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3098800"/>
                        <a:ext cx="26543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3784600" y="28194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0" name="Equation" r:id="rId5" imgW="711200" imgH="838200" progId="Equation.DSMT4">
                  <p:embed/>
                </p:oleObj>
              </mc:Choice>
              <mc:Fallback>
                <p:oleObj name="Equation" r:id="rId5" imgW="711200" imgH="838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28194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4622800" y="2819400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1" name="Equation" r:id="rId7" imgW="1041400" imgH="838200" progId="Equation.DSMT4">
                  <p:embed/>
                </p:oleObj>
              </mc:Choice>
              <mc:Fallback>
                <p:oleObj name="Equation" r:id="rId7" imgW="1041400" imgH="838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800" y="2819400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5772150" y="2819400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2" name="Equation" r:id="rId9" imgW="787400" imgH="838200" progId="Equation.DSMT4">
                  <p:embed/>
                </p:oleObj>
              </mc:Choice>
              <mc:Fallback>
                <p:oleObj name="Equation" r:id="rId9" imgW="787400" imgH="838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2150" y="2819400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4980940" y="289941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4892040" y="338709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Calculating a Probability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i="0" dirty="0">
                <a:solidFill>
                  <a:schemeClr val="tx1"/>
                </a:solidFill>
              </a:rPr>
              <a:t>There are 13 diamonds in a deck (diamonds is one of the suits). So,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388" name="Object 5"/>
          <p:cNvGraphicFramePr>
            <a:graphicFrameLocks noChangeAspect="1"/>
          </p:cNvGraphicFramePr>
          <p:nvPr/>
        </p:nvGraphicFramePr>
        <p:xfrm>
          <a:off x="1003300" y="2616200"/>
          <a:ext cx="35798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3" imgW="3581400" imgH="381000" progId="Equation.DSMT4">
                  <p:embed/>
                </p:oleObj>
              </mc:Choice>
              <mc:Fallback>
                <p:oleObj name="Equation" r:id="rId3" imgW="3581400" imgH="381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2616200"/>
                        <a:ext cx="3579812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4648200" y="23622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4" name="Equation" r:id="rId5" imgW="711200" imgH="838200" progId="Equation.DSMT4">
                  <p:embed/>
                </p:oleObj>
              </mc:Choice>
              <mc:Fallback>
                <p:oleObj name="Equation" r:id="rId5" imgW="711200" imgH="838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3622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410200" y="2362200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5" name="Equation" r:id="rId7" imgW="1041400" imgH="838200" progId="Equation.DSMT4">
                  <p:embed/>
                </p:oleObj>
              </mc:Choice>
              <mc:Fallback>
                <p:oleObj name="Equation" r:id="rId7" imgW="1041400" imgH="838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362200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6515100" y="236220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Equation" r:id="rId9" imgW="647700" imgH="838200" progId="Equation.DSMT4">
                  <p:embed/>
                </p:oleObj>
              </mc:Choice>
              <mc:Fallback>
                <p:oleObj name="Equation" r:id="rId9" imgW="647700" imgH="838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5100" y="2362200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rot="5400000">
            <a:off x="5748020" y="2456180"/>
            <a:ext cx="36576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6103620" y="2943860"/>
            <a:ext cx="36576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Calculating a Probability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noFill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i="0" dirty="0">
                <a:solidFill>
                  <a:schemeClr val="tx1"/>
                </a:solidFill>
              </a:rPr>
              <a:t>There are four 2s and four 3s in a deck (one of each in each suit) for a total of 8. So, 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7412" name="Object 5"/>
          <p:cNvGraphicFramePr>
            <a:graphicFrameLocks noChangeAspect="1"/>
          </p:cNvGraphicFramePr>
          <p:nvPr/>
        </p:nvGraphicFramePr>
        <p:xfrm>
          <a:off x="1066800" y="2667000"/>
          <a:ext cx="336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Equation" r:id="rId3" imgW="3365500" imgH="381000" progId="Equation.DSMT4">
                  <p:embed/>
                </p:oleObj>
              </mc:Choice>
              <mc:Fallback>
                <p:oleObj name="Equation" r:id="rId3" imgW="3365500" imgH="381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667000"/>
                        <a:ext cx="33655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4504267" y="24384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name="Equation" r:id="rId5" imgW="711200" imgH="838200" progId="Equation.DSMT4">
                  <p:embed/>
                </p:oleObj>
              </mc:Choice>
              <mc:Fallback>
                <p:oleObj name="Equation" r:id="rId5" imgW="711200" imgH="838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4267" y="24384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287434" y="2438400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Equation" r:id="rId7" imgW="1041400" imgH="838200" progId="Equation.DSMT4">
                  <p:embed/>
                </p:oleObj>
              </mc:Choice>
              <mc:Fallback>
                <p:oleObj name="Equation" r:id="rId7" imgW="1041400" imgH="838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7434" y="2438400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6400800" y="2438400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Equation" r:id="rId9" imgW="787400" imgH="838200" progId="Equation.DSMT4">
                  <p:embed/>
                </p:oleObj>
              </mc:Choice>
              <mc:Fallback>
                <p:oleObj name="Equation" r:id="rId9" imgW="787400" imgH="838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438400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rot="5400000">
            <a:off x="5595620" y="2526030"/>
            <a:ext cx="36576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5510798" y="3022099"/>
            <a:ext cx="36576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kern="1200" dirty="0">
                <a:solidFill>
                  <a:schemeClr val="accent1"/>
                </a:solidFill>
              </a:rPr>
              <a:t>Objectives</a:t>
            </a:r>
            <a:endParaRPr lang="en-US" kern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	Use a tree diagram to determine the sample space 	of an experiment. </a:t>
            </a:r>
          </a:p>
          <a:p>
            <a:pPr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	Calculate the probability of an event.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 Related to Probability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eaLnBrk="0" hangingPunct="0"/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Outcome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 individual result of an experiment. </a:t>
            </a:r>
          </a:p>
          <a:p>
            <a:pPr eaLnBrk="0" hangingPunct="0"/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Sample Space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set of all possible outcomes of an experiment.</a:t>
            </a:r>
          </a:p>
          <a:p>
            <a:pPr eaLnBrk="0" hangingPunct="0"/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Event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Some (or all) of the outcomes from the sample space.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6147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3" imgW="451710" imgH="652471" progId="Equation.DSMT4">
                  <p:embed/>
                </p:oleObj>
              </mc:Choice>
              <mc:Fallback>
                <p:oleObj name="Equation" r:id="rId3" imgW="451710" imgH="652471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Finding All Outcomes Using a Tree Diagram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6-sided die is rolled. Draw a tree diagram illustrating the possible outcomes of</a:t>
            </a:r>
          </a:p>
          <a:p>
            <a:r>
              <a:rPr lang="en-US" dirty="0"/>
              <a:t>this experiment.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Since the die has 6 sides, we will label </a:t>
            </a:r>
            <a:br>
              <a:rPr lang="en-US" dirty="0"/>
            </a:br>
            <a:r>
              <a:rPr lang="en-US" dirty="0"/>
              <a:t>the possible outcomes as 1, 2, 3, 4, 5,</a:t>
            </a:r>
            <a:br>
              <a:rPr lang="en-US" dirty="0"/>
            </a:br>
            <a:r>
              <a:rPr lang="en-US" dirty="0"/>
              <a:t>and 6.</a:t>
            </a:r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53200" y="1905000"/>
            <a:ext cx="135519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the Sample Space Using a Tree Diagram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coin is tossed twice. Draw a tree diagram illustrating this experiment and list the possible outcomes in the sample space.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Following the branches (left to right) shows the four outcomes in the sample space.</a:t>
            </a:r>
            <a:endParaRPr lang="en-US" b="1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the Sample Space Using a Tree Diagram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7650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9030910"/>
              </p:ext>
            </p:extLst>
          </p:nvPr>
        </p:nvGraphicFramePr>
        <p:xfrm>
          <a:off x="4705350" y="4495800"/>
          <a:ext cx="2755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6" name="Equation" r:id="rId3" imgW="2755800" imgH="469800" progId="Equation.DSMT4">
                  <p:embed/>
                </p:oleObj>
              </mc:Choice>
              <mc:Fallback>
                <p:oleObj name="Equation" r:id="rId3" imgW="275580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5350" y="4495800"/>
                        <a:ext cx="27559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1143000"/>
            <a:ext cx="2847975" cy="407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Rectangle 31"/>
          <p:cNvSpPr/>
          <p:nvPr/>
        </p:nvSpPr>
        <p:spPr>
          <a:xfrm>
            <a:off x="4114800" y="2743200"/>
            <a:ext cx="39285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Outcomes: HH, HT, TH, TT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Sample Space Using a Tree Diagram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</p:spPr>
        <p:txBody>
          <a:bodyPr>
            <a:spAutoFit/>
          </a:bodyPr>
          <a:lstStyle/>
          <a:p>
            <a:r>
              <a:rPr lang="en-US" dirty="0"/>
              <a:t>A coin is tossed and then one of the numbers (1, 2, and 3) is chosen at random from a box. Draw a tree diagram illustrating the possible outcomes of the experiment and list the outcomes in the sample space.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six outcomes in the sample space.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Sample Space Using a Tree Diagram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3810000" y="2057400"/>
            <a:ext cx="3505200" cy="9925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lang="en-US" sz="2800" dirty="0"/>
              <a:t>Outcomes:</a:t>
            </a:r>
          </a:p>
          <a:p>
            <a:pPr>
              <a:spcBef>
                <a:spcPts val="300"/>
              </a:spcBef>
            </a:pPr>
            <a:r>
              <a:rPr lang="en-US" sz="2800" dirty="0"/>
              <a:t> H1, H2, H3, T1, T2, T3</a:t>
            </a: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1219199"/>
            <a:ext cx="2286000" cy="3636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86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2631282"/>
              </p:ext>
            </p:extLst>
          </p:nvPr>
        </p:nvGraphicFramePr>
        <p:xfrm>
          <a:off x="4140200" y="3429000"/>
          <a:ext cx="361156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1" name="Equation" r:id="rId4" imgW="3619440" imgH="469800" progId="Equation.DSMT4">
                  <p:embed/>
                </p:oleObj>
              </mc:Choice>
              <mc:Fallback>
                <p:oleObj name="Equation" r:id="rId4" imgW="36194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3429000"/>
                        <a:ext cx="3611563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Probability of an Event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ctr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ctr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ctr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ctr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ctr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2292" name="Object 5"/>
          <p:cNvGraphicFramePr>
            <a:graphicFrameLocks noChangeAspect="1"/>
          </p:cNvGraphicFramePr>
          <p:nvPr/>
        </p:nvGraphicFramePr>
        <p:xfrm>
          <a:off x="1149350" y="2159000"/>
          <a:ext cx="6845300" cy="162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3" imgW="6845300" imgH="1625600" progId="Equation.DSMT4">
                  <p:embed/>
                </p:oleObj>
              </mc:Choice>
              <mc:Fallback>
                <p:oleObj name="Equation" r:id="rId3" imgW="6845300" imgH="1625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9350" y="2159000"/>
                        <a:ext cx="6845300" cy="162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566</Words>
  <Application>Microsoft Office PowerPoint</Application>
  <PresentationFormat>On-screen Show (4:3)</PresentationFormat>
  <Paragraphs>71</Paragraphs>
  <Slides>16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Courier New</vt:lpstr>
      <vt:lpstr>Office Theme</vt:lpstr>
      <vt:lpstr>Equation</vt:lpstr>
      <vt:lpstr>Section 3.12</vt:lpstr>
      <vt:lpstr>Objectives</vt:lpstr>
      <vt:lpstr>Terms Related to Probability</vt:lpstr>
      <vt:lpstr>Example 1: Finding All Outcomes Using a Tree Diagram</vt:lpstr>
      <vt:lpstr>Example 2: Finding the Sample Space Using a Tree Diagram</vt:lpstr>
      <vt:lpstr>Example 2: Finding the Sample Space Using a Tree Diagram (cont.)</vt:lpstr>
      <vt:lpstr>Example 3: Finding the Sample Space Using a Tree Diagram</vt:lpstr>
      <vt:lpstr>Example 3: Finding the Sample Space Using a Tree Diagram (cont.)</vt:lpstr>
      <vt:lpstr>Probability of an Event</vt:lpstr>
      <vt:lpstr>Basic Characteristics of Probabilities.</vt:lpstr>
      <vt:lpstr>Example 4: Calculating a Probability</vt:lpstr>
      <vt:lpstr>Example 5: Calculating a Probability</vt:lpstr>
      <vt:lpstr>Example 6: Calculating a Probability</vt:lpstr>
      <vt:lpstr>Example 6: Calculating a Probability (cont.)</vt:lpstr>
      <vt:lpstr>Example 6: Calculating a Probability (cont.)</vt:lpstr>
      <vt:lpstr>Example 6: Calculating a Probability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57</cp:revision>
  <dcterms:created xsi:type="dcterms:W3CDTF">2013-04-26T14:43:13Z</dcterms:created>
  <dcterms:modified xsi:type="dcterms:W3CDTF">2018-08-02T15:13:10Z</dcterms:modified>
</cp:coreProperties>
</file>