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9" r:id="rId13"/>
    <p:sldId id="269" r:id="rId14"/>
    <p:sldId id="286" r:id="rId15"/>
    <p:sldId id="270" r:id="rId16"/>
    <p:sldId id="272" r:id="rId17"/>
    <p:sldId id="273" r:id="rId18"/>
    <p:sldId id="275" r:id="rId19"/>
    <p:sldId id="276" r:id="rId20"/>
    <p:sldId id="287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8" name="Nicholas Belloit" initials="NB [8]" lastIdx="1" clrIdx="7"/>
  <p:cmAuthor id="2" name="Nicholas Belloit" initials="NB [2]" lastIdx="1" clrIdx="1"/>
  <p:cmAuthor id="9" name="Nicholas Belloit" initials="NB [9]" lastIdx="1" clrIdx="8"/>
  <p:cmAuthor id="3" name="Nicholas Belloit" initials="NB [3]" lastIdx="1" clrIdx="2"/>
  <p:cmAuthor id="10" name="Nicholas Belloit" initials="NB [10]" lastIdx="1" clrIdx="9"/>
  <p:cmAuthor id="4" name="Nicholas Belloit" initials="NB [4]" lastIdx="1" clrIdx="3"/>
  <p:cmAuthor id="11" name="Nicholas Belloit" initials="NB [11]" lastIdx="1" clrIdx="10"/>
  <p:cmAuthor id="5" name="Nicholas Belloit" initials="NB [5]" lastIdx="1" clrIdx="4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1F497C"/>
    <a:srgbClr val="3C86A6"/>
    <a:srgbClr val="FF0000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9" autoAdjust="0"/>
    <p:restoredTop sz="94721" autoAdjust="0"/>
  </p:normalViewPr>
  <p:slideViewPr>
    <p:cSldViewPr>
      <p:cViewPr varScale="1">
        <p:scale>
          <a:sx n="81" d="100"/>
          <a:sy n="81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2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image" Target="../media/image92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5" Type="http://schemas.openxmlformats.org/officeDocument/2006/relationships/image" Target="../media/image9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Relationship Id="rId14" Type="http://schemas.openxmlformats.org/officeDocument/2006/relationships/image" Target="../media/image9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6.wmf"/><Relationship Id="rId1" Type="http://schemas.openxmlformats.org/officeDocument/2006/relationships/image" Target="../media/image9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6" Type="http://schemas.openxmlformats.org/officeDocument/2006/relationships/image" Target="../media/image20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0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20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20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494E8-8D25-FD4D-9132-D8C4F0F1169A}" type="datetimeFigureOut">
              <a:rPr lang="en-US" smtClean="0"/>
              <a:t>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F18CF-1B66-E840-BE35-B32648E9F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1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F18CF-1B66-E840-BE35-B32648E9FA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0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7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57.png"/><Relationship Id="rId4" Type="http://schemas.openxmlformats.org/officeDocument/2006/relationships/image" Target="../media/image5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6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94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89.bin"/><Relationship Id="rId21" Type="http://schemas.openxmlformats.org/officeDocument/2006/relationships/oleObject" Target="../embeddings/oleObject98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5" Type="http://schemas.openxmlformats.org/officeDocument/2006/relationships/oleObject" Target="../embeddings/oleObject95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92.bin"/><Relationship Id="rId14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99.bin"/><Relationship Id="rId21" Type="http://schemas.openxmlformats.org/officeDocument/2006/relationships/oleObject" Target="../embeddings/oleObject108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107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7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87.wmf"/><Relationship Id="rId26" Type="http://schemas.openxmlformats.org/officeDocument/2006/relationships/image" Target="../media/image91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29" Type="http://schemas.openxmlformats.org/officeDocument/2006/relationships/oleObject" Target="../embeddings/oleObject122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113.bin"/><Relationship Id="rId24" Type="http://schemas.openxmlformats.org/officeDocument/2006/relationships/image" Target="../media/image90.wmf"/><Relationship Id="rId32" Type="http://schemas.openxmlformats.org/officeDocument/2006/relationships/image" Target="../media/image94.wmf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19.bin"/><Relationship Id="rId28" Type="http://schemas.openxmlformats.org/officeDocument/2006/relationships/image" Target="../media/image92.wmf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117.bin"/><Relationship Id="rId31" Type="http://schemas.openxmlformats.org/officeDocument/2006/relationships/oleObject" Target="../embeddings/oleObject123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Relationship Id="rId27" Type="http://schemas.openxmlformats.org/officeDocument/2006/relationships/oleObject" Target="../embeddings/oleObject121.bin"/><Relationship Id="rId30" Type="http://schemas.openxmlformats.org/officeDocument/2006/relationships/image" Target="../media/image9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6.wmf"/><Relationship Id="rId5" Type="http://schemas.openxmlformats.org/officeDocument/2006/relationships/oleObject" Target="../embeddings/oleObject125.bin"/><Relationship Id="rId4" Type="http://schemas.openxmlformats.org/officeDocument/2006/relationships/image" Target="../media/image9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101.wmf"/><Relationship Id="rId18" Type="http://schemas.openxmlformats.org/officeDocument/2006/relationships/oleObject" Target="../embeddings/oleObject134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30.bin"/><Relationship Id="rId17" Type="http://schemas.openxmlformats.org/officeDocument/2006/relationships/oleObject" Target="../embeddings/oleObject1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2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27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29.bin"/><Relationship Id="rId19" Type="http://schemas.openxmlformats.org/officeDocument/2006/relationships/oleObject" Target="../embeddings/oleObject135.bin"/><Relationship Id="rId4" Type="http://schemas.openxmlformats.org/officeDocument/2006/relationships/oleObject" Target="../embeddings/oleObject126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3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12.wmf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6.bin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18.bin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22.wmf"/><Relationship Id="rId19" Type="http://schemas.openxmlformats.org/officeDocument/2006/relationships/image" Target="../media/image24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4.bin"/><Relationship Id="rId14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32.wmf"/><Relationship Id="rId26" Type="http://schemas.openxmlformats.org/officeDocument/2006/relationships/oleObject" Target="../embeddings/oleObject54.bin"/><Relationship Id="rId3" Type="http://schemas.openxmlformats.org/officeDocument/2006/relationships/oleObject" Target="../embeddings/oleObject42.bin"/><Relationship Id="rId21" Type="http://schemas.openxmlformats.org/officeDocument/2006/relationships/image" Target="../media/image33.wmf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49.bin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46.bin"/><Relationship Id="rId24" Type="http://schemas.openxmlformats.org/officeDocument/2006/relationships/oleObject" Target="../embeddings/oleObject53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image" Target="../media/image34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30.wmf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Fractional Parts of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14378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sp>
        <p:nvSpPr>
          <p:cNvPr id="26" name="Rectangle 3"/>
          <p:cNvSpPr txBox="1">
            <a:spLocks/>
          </p:cNvSpPr>
          <p:nvPr/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     of </a:t>
            </a:r>
          </a:p>
        </p:txBody>
      </p:sp>
      <p:graphicFrame>
        <p:nvGraphicFramePr>
          <p:cNvPr id="2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2"/>
          <p:cNvGraphicFramePr>
            <a:graphicFrameLocks noGrp="1" noChangeAspect="1"/>
          </p:cNvGraphicFramePr>
          <p:nvPr/>
        </p:nvGraphicFramePr>
        <p:xfrm>
          <a:off x="2095500" y="1143000"/>
          <a:ext cx="57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Equation" r:id="rId5" imgW="571320" imgH="825480" progId="Equation.DSMT4">
                  <p:embed/>
                </p:oleObj>
              </mc:Choice>
              <mc:Fallback>
                <p:oleObj name="Equation" r:id="rId5" imgW="571320" imgH="825480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1143000"/>
                        <a:ext cx="57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2" name="Object 60"/>
          <p:cNvGraphicFramePr>
            <a:graphicFrameLocks noChangeAspect="1"/>
          </p:cNvGraphicFramePr>
          <p:nvPr/>
        </p:nvGraphicFramePr>
        <p:xfrm>
          <a:off x="533400" y="30099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Equation" r:id="rId7" imgW="850680" imgH="838080" progId="Equation.DSMT4">
                  <p:embed/>
                </p:oleObj>
              </mc:Choice>
              <mc:Fallback>
                <p:oleObj name="Equation" r:id="rId7" imgW="850680" imgH="83808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099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3" name="Object 61"/>
          <p:cNvGraphicFramePr>
            <a:graphicFrameLocks noChangeAspect="1"/>
          </p:cNvGraphicFramePr>
          <p:nvPr/>
        </p:nvGraphicFramePr>
        <p:xfrm>
          <a:off x="1524000" y="30099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5" name="Equation" r:id="rId9" imgW="2361960" imgH="838080" progId="Equation.DSMT4">
                  <p:embed/>
                </p:oleObj>
              </mc:Choice>
              <mc:Fallback>
                <p:oleObj name="Equation" r:id="rId9" imgW="2361960" imgH="8380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099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4" name="Object 62"/>
          <p:cNvGraphicFramePr>
            <a:graphicFrameLocks noChangeAspect="1"/>
          </p:cNvGraphicFramePr>
          <p:nvPr/>
        </p:nvGraphicFramePr>
        <p:xfrm>
          <a:off x="4013200" y="3016250"/>
          <a:ext cx="1422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Equation" r:id="rId11" imgW="1422360" imgH="825480" progId="Equation.DSMT4">
                  <p:embed/>
                </p:oleObj>
              </mc:Choice>
              <mc:Fallback>
                <p:oleObj name="Equation" r:id="rId11" imgW="1422360" imgH="8254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016250"/>
                        <a:ext cx="1422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5" name="Object 63"/>
          <p:cNvGraphicFramePr>
            <a:graphicFrameLocks noChangeAspect="1"/>
          </p:cNvGraphicFramePr>
          <p:nvPr/>
        </p:nvGraphicFramePr>
        <p:xfrm>
          <a:off x="3352800" y="2971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6" name="Object 64"/>
          <p:cNvGraphicFramePr>
            <a:graphicFrameLocks noChangeAspect="1"/>
          </p:cNvGraphicFramePr>
          <p:nvPr/>
        </p:nvGraphicFramePr>
        <p:xfrm>
          <a:off x="2971800" y="3517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17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7" name="Object 65"/>
          <p:cNvGraphicFramePr>
            <a:graphicFrameLocks noChangeAspect="1"/>
          </p:cNvGraphicFramePr>
          <p:nvPr/>
        </p:nvGraphicFramePr>
        <p:xfrm>
          <a:off x="3276600" y="3505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8" name="Object 66"/>
          <p:cNvGraphicFramePr>
            <a:graphicFrameLocks noChangeAspect="1"/>
          </p:cNvGraphicFramePr>
          <p:nvPr/>
        </p:nvGraphicFramePr>
        <p:xfrm>
          <a:off x="2971800" y="2984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84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292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Linda is framing a rectangular poster that measures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inches long by        inches wide. What is the area of the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glass needed to cover the poster?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Solution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Find the area of the rectangle by using the formula </a:t>
            </a:r>
            <a:br>
              <a:rPr lang="en-US" sz="2800" dirty="0"/>
            </a:br>
            <a:r>
              <a:rPr lang="en-US" sz="2800" i="1" dirty="0"/>
              <a:t>A </a:t>
            </a:r>
            <a:r>
              <a:rPr lang="en-US" sz="2800" dirty="0"/>
              <a:t>= </a:t>
            </a:r>
            <a:r>
              <a:rPr lang="en-US" sz="2800" i="1" dirty="0" err="1"/>
              <a:t>lw</a:t>
            </a:r>
            <a:r>
              <a:rPr lang="en-US" sz="28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7993476" y="11557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3" imgW="469800" imgH="825480" progId="Equation.DSMT4">
                  <p:embed/>
                </p:oleObj>
              </mc:Choice>
              <mc:Fallback>
                <p:oleObj name="Equation" r:id="rId3" imgW="469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3476" y="11557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2667000" y="17526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5" imgW="469800" imgH="825480" progId="Equation.DSMT4">
                  <p:embed/>
                </p:oleObj>
              </mc:Choice>
              <mc:Fallback>
                <p:oleObj name="Equation" r:id="rId5" imgW="469800" imgH="825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526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Thus, the area of the glass is                (read “square inches”).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1930400" y="1245834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3" imgW="2108160" imgH="825480" progId="Equation.DSMT4">
                  <p:embed/>
                </p:oleObj>
              </mc:Choice>
              <mc:Fallback>
                <p:oleObj name="Equation" r:id="rId3" imgW="2108160" imgH="825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45834"/>
                        <a:ext cx="210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742458"/>
              </p:ext>
            </p:extLst>
          </p:nvPr>
        </p:nvGraphicFramePr>
        <p:xfrm>
          <a:off x="2057400" y="2209800"/>
          <a:ext cx="161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5" imgW="1612800" imgH="825480" progId="Equation.DSMT4">
                  <p:embed/>
                </p:oleObj>
              </mc:Choice>
              <mc:Fallback>
                <p:oleObj name="Equation" r:id="rId5" imgW="1612800" imgH="825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09800"/>
                        <a:ext cx="161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915165"/>
              </p:ext>
            </p:extLst>
          </p:nvPr>
        </p:nvGraphicFramePr>
        <p:xfrm>
          <a:off x="3844278" y="2222500"/>
          <a:ext cx="200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Equation" r:id="rId7" imgW="2006280" imgH="825480" progId="Equation.DSMT4">
                  <p:embed/>
                </p:oleObj>
              </mc:Choice>
              <mc:Fallback>
                <p:oleObj name="Equation" r:id="rId7" imgW="2006280" imgH="825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78" y="2222500"/>
                        <a:ext cx="200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42"/>
          <p:cNvGraphicFramePr>
            <a:graphicFrameLocks noChangeAspect="1"/>
          </p:cNvGraphicFramePr>
          <p:nvPr/>
        </p:nvGraphicFramePr>
        <p:xfrm>
          <a:off x="3844278" y="3276600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Equation" r:id="rId9" imgW="2869920" imgH="838080" progId="Equation.DSMT4">
                  <p:embed/>
                </p:oleObj>
              </mc:Choice>
              <mc:Fallback>
                <p:oleObj name="Equation" r:id="rId9" imgW="286992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78" y="3276600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43"/>
          <p:cNvGraphicFramePr>
            <a:graphicFrameLocks noChangeAspect="1"/>
          </p:cNvGraphicFramePr>
          <p:nvPr/>
        </p:nvGraphicFramePr>
        <p:xfrm>
          <a:off x="4699000" y="4240566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0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240566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829322" y="1376009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A </a:t>
            </a:r>
            <a:r>
              <a:rPr lang="en-US" sz="2800" dirty="0"/>
              <a:t>= </a:t>
            </a:r>
            <a:r>
              <a:rPr lang="en-US" sz="2800" i="1" dirty="0" err="1"/>
              <a:t>lw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066800"/>
            <a:ext cx="822960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/>
              <a:t>Find the area of the triangle with base </a:t>
            </a:r>
            <a:r>
              <a:rPr lang="en-US" sz="2800" dirty="0">
                <a:solidFill>
                  <a:srgbClr val="0000FF"/>
                </a:solidFill>
              </a:rPr>
              <a:t>6 cm </a:t>
            </a:r>
            <a:r>
              <a:rPr lang="en-US" sz="2800" dirty="0"/>
              <a:t>and height</a:t>
            </a:r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4350" y="1689100"/>
          <a:ext cx="1003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3" imgW="1002960" imgH="825480" progId="Equation.DSMT4">
                  <p:embed/>
                </p:oleObj>
              </mc:Choice>
              <mc:Fallback>
                <p:oleObj name="Equation" r:id="rId3" imgW="1002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689100"/>
                        <a:ext cx="1003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26280" y="1905000"/>
            <a:ext cx="3931920" cy="2056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/>
          </p:cNvSpPr>
          <p:nvPr/>
        </p:nvSpPr>
        <p:spPr>
          <a:xfrm>
            <a:off x="457200" y="3786628"/>
            <a:ext cx="82296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area can be found using the formula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6451600" y="4137319"/>
          <a:ext cx="132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6" imgW="1320480" imgH="825480" progId="Equation.DSMT4">
                  <p:embed/>
                </p:oleObj>
              </mc:Choice>
              <mc:Fallback>
                <p:oleObj name="Equation" r:id="rId6" imgW="132048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4137319"/>
                        <a:ext cx="132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73100" y="1308100"/>
          <a:ext cx="2832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5" name="Equation" r:id="rId3" imgW="2831760" imgH="825480" progId="Equation.DSMT4">
                  <p:embed/>
                </p:oleObj>
              </mc:Choice>
              <mc:Fallback>
                <p:oleObj name="Equation" r:id="rId3" imgW="28317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308100"/>
                        <a:ext cx="2832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634668" y="1330912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6" name="Equation" r:id="rId5" imgW="2145960" imgH="825480" progId="Equation.DSMT4">
                  <p:embed/>
                </p:oleObj>
              </mc:Choice>
              <mc:Fallback>
                <p:oleObj name="Equation" r:id="rId5" imgW="2145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668" y="1330912"/>
                        <a:ext cx="2146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3634668" y="2374900"/>
          <a:ext cx="233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7" name="Equation" r:id="rId7" imgW="2336760" imgH="825480" progId="Equation.DSMT4">
                  <p:embed/>
                </p:oleObj>
              </mc:Choice>
              <mc:Fallback>
                <p:oleObj name="Equation" r:id="rId7" imgW="233676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668" y="2374900"/>
                        <a:ext cx="2336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634668" y="3294063"/>
          <a:ext cx="279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8" name="Equation" r:id="rId9" imgW="2793960" imgH="825480" progId="Equation.DSMT4">
                  <p:embed/>
                </p:oleObj>
              </mc:Choice>
              <mc:Fallback>
                <p:oleObj name="Equation" r:id="rId9" imgW="27939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668" y="3294063"/>
                        <a:ext cx="2794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4227493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area of the triangle is        </a:t>
            </a:r>
            <a:r>
              <a:rPr lang="en-US" sz="2800" dirty="0">
                <a:solidFill>
                  <a:srgbClr val="FF0000"/>
                </a:solidFill>
              </a:rPr>
              <a:t>cm. </a:t>
            </a:r>
            <a:r>
              <a:rPr lang="en-US" sz="2800" dirty="0"/>
              <a:t>(read “square centimeters”).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5346700" y="4229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9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229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4318000" y="41148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0" name="Equation" r:id="rId13" imgW="482400" imgH="825480" progId="Equation.DSMT4">
                  <p:embed/>
                </p:oleObj>
              </mc:Choice>
              <mc:Fallback>
                <p:oleObj name="Equation" r:id="rId13" imgW="4824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1148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4259556" y="237107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1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556" y="237107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4182122" y="288154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2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122" y="288154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Divide with Mixed Numbers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>
            <a:spLocks noGrp="1"/>
          </p:cNvSpPr>
          <p:nvPr/>
        </p:nvSpPr>
        <p:spPr>
          <a:xfrm>
            <a:off x="457200" y="1280160"/>
            <a:ext cx="8229600" cy="272331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700"/>
              </a:spcAf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Multiply by the reciprocal of the divisor.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Reduce, if possible.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457200" y="12801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Divide and reduce to lowest terms: </a:t>
            </a:r>
            <a:r>
              <a:rPr lang="en-US" sz="2800" i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5664200" y="1143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1" name="Equation" r:id="rId3" imgW="1269720" imgH="838080" progId="Equation.DSMT4">
                  <p:embed/>
                </p:oleObj>
              </mc:Choice>
              <mc:Fallback>
                <p:oleObj name="Equation" r:id="rId3" imgW="12697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143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/>
          </p:cNvSpPr>
          <p:nvPr/>
        </p:nvSpPr>
        <p:spPr bwMode="auto">
          <a:xfrm>
            <a:off x="457200" y="199138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13341" name="Object 29"/>
          <p:cNvGraphicFramePr>
            <a:graphicFrameLocks noChangeAspect="1"/>
          </p:cNvGraphicFramePr>
          <p:nvPr/>
        </p:nvGraphicFramePr>
        <p:xfrm>
          <a:off x="609600" y="25908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2" name="Equation" r:id="rId5" imgW="1269720" imgH="838080" progId="Equation.DSMT4">
                  <p:embed/>
                </p:oleObj>
              </mc:Choice>
              <mc:Fallback>
                <p:oleObj name="Equation" r:id="rId5" imgW="12697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2120900" y="25908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3" name="Equation" r:id="rId7" imgW="1511280" imgH="838080" progId="Equation.DSMT4">
                  <p:embed/>
                </p:oleObj>
              </mc:Choice>
              <mc:Fallback>
                <p:oleObj name="Equation" r:id="rId7" imgW="15112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5908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/>
        </p:nvGraphicFramePr>
        <p:xfrm>
          <a:off x="2108200" y="35052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" name="Equation" r:id="rId9" imgW="1307880" imgH="838080" progId="Equation.DSMT4">
                  <p:embed/>
                </p:oleObj>
              </mc:Choice>
              <mc:Fallback>
                <p:oleObj name="Equation" r:id="rId9" imgW="13078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052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285935"/>
              </p:ext>
            </p:extLst>
          </p:nvPr>
        </p:nvGraphicFramePr>
        <p:xfrm>
          <a:off x="2108200" y="4495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Equation" r:id="rId11" imgW="1396800" imgH="838080" progId="Equation.DSMT4">
                  <p:embed/>
                </p:oleObj>
              </mc:Choice>
              <mc:Fallback>
                <p:oleObj name="Equation" r:id="rId11" imgW="13968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495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763813"/>
              </p:ext>
            </p:extLst>
          </p:nvPr>
        </p:nvGraphicFramePr>
        <p:xfrm>
          <a:off x="3632200" y="44958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6" name="Equation" r:id="rId13" imgW="749160" imgH="825480" progId="Equation.DSMT4">
                  <p:embed/>
                </p:oleObj>
              </mc:Choice>
              <mc:Fallback>
                <p:oleObj name="Equation" r:id="rId13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4958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038600" y="3378200"/>
            <a:ext cx="4648200" cy="1270000"/>
            <a:chOff x="4038600" y="3175000"/>
            <a:chExt cx="4648200" cy="1270000"/>
          </a:xfrm>
        </p:grpSpPr>
        <p:sp>
          <p:nvSpPr>
            <p:cNvPr id="22" name="Rectangle 21"/>
            <p:cNvSpPr/>
            <p:nvPr/>
          </p:nvSpPr>
          <p:spPr>
            <a:xfrm>
              <a:off x="4038600" y="3276600"/>
              <a:ext cx="46482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7E7E"/>
                  </a:solidFill>
                </a:rPr>
                <a:t>Note that the divisor is         and we </a:t>
              </a:r>
            </a:p>
            <a:p>
              <a:endParaRPr lang="en-US" sz="2000" dirty="0">
                <a:solidFill>
                  <a:srgbClr val="007E7E"/>
                </a:solidFill>
              </a:endParaRPr>
            </a:p>
            <a:p>
              <a:r>
                <a:rPr lang="en-US" sz="2000" dirty="0">
                  <a:solidFill>
                    <a:srgbClr val="007E7E"/>
                  </a:solidFill>
                </a:rPr>
                <a:t>multiply by its reciprocal,</a:t>
              </a:r>
              <a:r>
                <a:rPr lang="en-US" dirty="0">
                  <a:solidFill>
                    <a:srgbClr val="007E7E"/>
                  </a:solidFill>
                </a:rPr>
                <a:t> 	</a:t>
              </a:r>
            </a:p>
          </p:txBody>
        </p:sp>
        <p:graphicFrame>
          <p:nvGraphicFramePr>
            <p:cNvPr id="13346" name="Object 34"/>
            <p:cNvGraphicFramePr>
              <a:graphicFrameLocks noChangeAspect="1"/>
            </p:cNvGraphicFramePr>
            <p:nvPr/>
          </p:nvGraphicFramePr>
          <p:xfrm>
            <a:off x="6553200" y="3175000"/>
            <a:ext cx="3302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7" name="Equation" r:id="rId15" imgW="330120" imgH="634680" progId="Equation.DSMT4">
                    <p:embed/>
                  </p:oleObj>
                </mc:Choice>
                <mc:Fallback>
                  <p:oleObj name="Equation" r:id="rId15" imgW="330120" imgH="634680" progId="Equation.DSMT4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3200" y="3175000"/>
                          <a:ext cx="3302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7" name="Object 35"/>
            <p:cNvGraphicFramePr>
              <a:graphicFrameLocks noChangeAspect="1"/>
            </p:cNvGraphicFramePr>
            <p:nvPr/>
          </p:nvGraphicFramePr>
          <p:xfrm>
            <a:off x="6781800" y="3810000"/>
            <a:ext cx="3937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38" name="Equation" r:id="rId17" imgW="393480" imgH="634680" progId="Equation.DSMT4">
                    <p:embed/>
                  </p:oleObj>
                </mc:Choice>
                <mc:Fallback>
                  <p:oleObj name="Equation" r:id="rId17" imgW="393480" imgH="634680" progId="Equation.DSMT4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1800" y="3810000"/>
                          <a:ext cx="3937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48" name="Object 36"/>
          <p:cNvGraphicFramePr>
            <a:graphicFrameLocks noChangeAspect="1"/>
          </p:cNvGraphicFramePr>
          <p:nvPr/>
        </p:nvGraphicFramePr>
        <p:xfrm>
          <a:off x="2667000" y="4495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9" name="Equation" r:id="rId19" imgW="253890" imgH="368140" progId="Equation.DSMT4">
                  <p:embed/>
                </p:oleObj>
              </mc:Choice>
              <mc:Fallback>
                <p:oleObj name="Equation" r:id="rId19" imgW="253890" imgH="3681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95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/>
        </p:nvGraphicFramePr>
        <p:xfrm>
          <a:off x="2846034" y="500256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0" name="Equation" r:id="rId21" imgW="253890" imgH="368140" progId="Equation.DSMT4">
                  <p:embed/>
                </p:oleObj>
              </mc:Choice>
              <mc:Fallback>
                <p:oleObj name="Equation" r:id="rId21" imgW="253890" imgH="3681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500256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5662966" y="1160463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3" name="Equation" r:id="rId3" imgW="1244520" imgH="838080" progId="Equation.DSMT4">
                  <p:embed/>
                </p:oleObj>
              </mc:Choice>
              <mc:Fallback>
                <p:oleObj name="Equation" r:id="rId3" imgW="124452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966" y="1160463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 txBox="1">
            <a:spLocks/>
          </p:cNvSpPr>
          <p:nvPr/>
        </p:nvSpPr>
        <p:spPr>
          <a:xfrm>
            <a:off x="457200" y="1771233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First, change the mixed number       to the improper fraction       and then multiply by its reciprocal.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14363" name="Object 27"/>
          <p:cNvGraphicFramePr>
            <a:graphicFrameLocks noChangeAspect="1"/>
          </p:cNvGraphicFramePr>
          <p:nvPr/>
        </p:nvGraphicFramePr>
        <p:xfrm>
          <a:off x="5140912" y="224161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4" name="Equation" r:id="rId5" imgW="469800" imgH="838080" progId="Equation.DSMT4">
                  <p:embed/>
                </p:oleObj>
              </mc:Choice>
              <mc:Fallback>
                <p:oleObj name="Equation" r:id="rId5" imgW="4698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912" y="224161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1743722" y="28778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5" name="Equation" r:id="rId7" imgW="431640" imgH="838080" progId="Equation.DSMT4">
                  <p:embed/>
                </p:oleObj>
              </mc:Choice>
              <mc:Fallback>
                <p:oleObj name="Equation" r:id="rId7" imgW="43164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722" y="28778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35018"/>
              </p:ext>
            </p:extLst>
          </p:nvPr>
        </p:nvGraphicFramePr>
        <p:xfrm>
          <a:off x="1219200" y="377448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6" name="Equation" r:id="rId9" imgW="1244520" imgH="838080" progId="Equation.DSMT4">
                  <p:embed/>
                </p:oleObj>
              </mc:Choice>
              <mc:Fallback>
                <p:oleObj name="Equation" r:id="rId9" imgW="1244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74488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582149"/>
              </p:ext>
            </p:extLst>
          </p:nvPr>
        </p:nvGraphicFramePr>
        <p:xfrm>
          <a:off x="2590800" y="3774488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" name="Equation" r:id="rId11" imgW="1600200" imgH="838080" progId="Equation.DSMT4">
                  <p:embed/>
                </p:oleObj>
              </mc:Choice>
              <mc:Fallback>
                <p:oleObj name="Equation" r:id="rId11" imgW="16002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74488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562112"/>
              </p:ext>
            </p:extLst>
          </p:nvPr>
        </p:nvGraphicFramePr>
        <p:xfrm>
          <a:off x="2590800" y="46482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8" name="Equation" r:id="rId13" imgW="1396800" imgH="838080" progId="Equation.DSMT4">
                  <p:embed/>
                </p:oleObj>
              </mc:Choice>
              <mc:Fallback>
                <p:oleObj name="Equation" r:id="rId13" imgW="139680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482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582971"/>
              </p:ext>
            </p:extLst>
          </p:nvPr>
        </p:nvGraphicFramePr>
        <p:xfrm>
          <a:off x="4191000" y="46482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9" name="Equation" r:id="rId15" imgW="1790640" imgH="838080" progId="Equation.DSMT4">
                  <p:embed/>
                </p:oleObj>
              </mc:Choice>
              <mc:Fallback>
                <p:oleObj name="Equation" r:id="rId15" imgW="17906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482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476889"/>
              </p:ext>
            </p:extLst>
          </p:nvPr>
        </p:nvGraphicFramePr>
        <p:xfrm>
          <a:off x="6096000" y="4660900"/>
          <a:ext cx="1016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0" name="Equation" r:id="rId17" imgW="1015920" imgH="825480" progId="Equation.DSMT4">
                  <p:embed/>
                </p:oleObj>
              </mc:Choice>
              <mc:Fallback>
                <p:oleObj name="Equation" r:id="rId17" imgW="101592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660900"/>
                        <a:ext cx="1016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5181600" y="5118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1" name="Equation" r:id="rId19" imgW="253890" imgH="368140" progId="Equation.DSMT4">
                  <p:embed/>
                </p:oleObj>
              </mc:Choice>
              <mc:Fallback>
                <p:oleObj name="Equation" r:id="rId19" imgW="253890" imgH="3681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18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758246"/>
              </p:ext>
            </p:extLst>
          </p:nvPr>
        </p:nvGraphicFramePr>
        <p:xfrm>
          <a:off x="5334000" y="4648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2" name="Equation" r:id="rId21" imgW="253890" imgH="368140" progId="Equation.DSMT4">
                  <p:embed/>
                </p:oleObj>
              </mc:Choice>
              <mc:Fallback>
                <p:oleObj name="Equation" r:id="rId21" imgW="253890" imgH="3681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48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12: 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689600" y="1143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1" name="Equation" r:id="rId3" imgW="1320480" imgH="838080" progId="Equation.DSMT4">
                  <p:embed/>
                </p:oleObj>
              </mc:Choice>
              <mc:Fallback>
                <p:oleObj name="Equation" r:id="rId3" imgW="1320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11430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2057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000"/>
              </a:spcAft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60400" y="2743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2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432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2095500" y="27432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3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7432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3086100" y="273685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4" name="Equation" r:id="rId9" imgW="634680" imgH="901440" progId="Equation.DSMT4">
                  <p:embed/>
                </p:oleObj>
              </mc:Choice>
              <mc:Fallback>
                <p:oleObj name="Equation" r:id="rId9" imgW="63468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273685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2146300" y="3810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5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810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4298950" y="4876800"/>
          <a:ext cx="217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6" name="Equation" r:id="rId13" imgW="2171520" imgH="901440" progId="Equation.DSMT4">
                  <p:embed/>
                </p:oleObj>
              </mc:Choice>
              <mc:Fallback>
                <p:oleObj name="Equation" r:id="rId13" imgW="2171520" imgH="9014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876800"/>
                        <a:ext cx="2171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2311400" y="4800600"/>
          <a:ext cx="167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7" name="Equation" r:id="rId15" imgW="1676160" imgH="1054080" progId="Equation.DSMT4">
                  <p:embed/>
                </p:oleObj>
              </mc:Choice>
              <mc:Fallback>
                <p:oleObj name="Equation" r:id="rId15" imgW="1676160" imgH="1054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800600"/>
                        <a:ext cx="1676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2984500" y="381000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8" name="Equation" r:id="rId17" imgW="634680" imgH="901440" progId="Equation.DSMT4">
                  <p:embed/>
                </p:oleObj>
              </mc:Choice>
              <mc:Fallback>
                <p:oleObj name="Equation" r:id="rId17" imgW="634680" imgH="9014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81000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3294356" y="2743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9" name="Equation" r:id="rId19" imgW="266400" imgH="838080" progId="Equation.DSMT4">
                  <p:embed/>
                </p:oleObj>
              </mc:Choice>
              <mc:Fallback>
                <p:oleObj name="Equation" r:id="rId19" imgW="26640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356" y="2743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4" name="Object 30"/>
          <p:cNvGraphicFramePr>
            <a:graphicFrameLocks noChangeAspect="1"/>
          </p:cNvGraphicFramePr>
          <p:nvPr/>
        </p:nvGraphicFramePr>
        <p:xfrm>
          <a:off x="3200400" y="379594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0" name="Equation" r:id="rId21" imgW="266400" imgH="838080" progId="Equation.DSMT4">
                  <p:embed/>
                </p:oleObj>
              </mc:Choice>
              <mc:Fallback>
                <p:oleObj name="Equation" r:id="rId21" imgW="2664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594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3597922" y="488567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1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922" y="488567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3328754" y="541907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2" name="Equation" r:id="rId25" imgW="190440" imgH="279360" progId="Equation.DSMT4">
                  <p:embed/>
                </p:oleObj>
              </mc:Choice>
              <mc:Fallback>
                <p:oleObj name="Equation" r:id="rId25" imgW="190440" imgH="2793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754" y="541907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7" name="Object 33"/>
          <p:cNvGraphicFramePr>
            <a:graphicFrameLocks noChangeAspect="1"/>
          </p:cNvGraphicFramePr>
          <p:nvPr/>
        </p:nvGraphicFramePr>
        <p:xfrm>
          <a:off x="3716044" y="541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3" name="Equation" r:id="rId27" imgW="190440" imgH="291960" progId="Equation.DSMT4">
                  <p:embed/>
                </p:oleObj>
              </mc:Choice>
              <mc:Fallback>
                <p:oleObj name="Equation" r:id="rId27" imgW="1904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541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4765088" y="48768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4" name="Equation" r:id="rId29" imgW="419040" imgH="838080" progId="Equation.DSMT4">
                  <p:embed/>
                </p:oleObj>
              </mc:Choice>
              <mc:Fallback>
                <p:oleObj name="Equation" r:id="rId29" imgW="419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088" y="48768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5867400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5" name="Equation" r:id="rId31" imgW="457200" imgH="838080" progId="Equation.DSMT4">
                  <p:embed/>
                </p:oleObj>
              </mc:Choice>
              <mc:Fallback>
                <p:oleObj name="Equation" r:id="rId31" imgW="45720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78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A landscaper has          pounds of fertilizer available to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use for fertilizing trees. If he plans to use      pounds of fertilizer on one tree, how many trees can he fertilize? </a:t>
            </a:r>
          </a:p>
          <a:p>
            <a:pPr algn="just" eaLnBrk="0" hangingPunct="0">
              <a:buNone/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  <a:buNone/>
            </a:pPr>
            <a:r>
              <a:rPr lang="en-US" sz="2800" b="1" dirty="0"/>
              <a:t>Step 1</a:t>
            </a:r>
            <a:r>
              <a:rPr lang="en-US" sz="2800" dirty="0"/>
              <a:t>: READ: Read the problem carefully. We know the 	 total amount of fertilizer he has and how much 	 he plans to use on one tree.  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58" name="Object 50"/>
          <p:cNvGraphicFramePr>
            <a:graphicFrameLocks noChangeAspect="1"/>
          </p:cNvGraphicFramePr>
          <p:nvPr/>
        </p:nvGraphicFramePr>
        <p:xfrm>
          <a:off x="3062054" y="1155700"/>
          <a:ext cx="66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3" imgW="660240" imgH="825480" progId="Equation.DSMT4">
                  <p:embed/>
                </p:oleObj>
              </mc:Choice>
              <mc:Fallback>
                <p:oleObj name="Equation" r:id="rId3" imgW="660240" imgH="8254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054" y="1155700"/>
                        <a:ext cx="66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9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9779"/>
              </p:ext>
            </p:extLst>
          </p:nvPr>
        </p:nvGraphicFramePr>
        <p:xfrm>
          <a:off x="6477000" y="1828800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5" imgW="279360" imgH="825480" progId="Equation.DSMT4">
                  <p:embed/>
                </p:oleObj>
              </mc:Choice>
              <mc:Fallback>
                <p:oleObj name="Equation" r:id="rId5" imgW="279360" imgH="8254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828800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mixed numbers.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Find the area of a rectangle and triangle with fractions and mixed numbers.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Divide mixed numbers.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457200" y="1280160"/>
            <a:ext cx="8229600" cy="50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82675" indent="-1082675"/>
            <a:r>
              <a:rPr lang="en-US" sz="2800" b="1" dirty="0"/>
              <a:t>Step 2</a:t>
            </a:r>
            <a:r>
              <a:rPr lang="en-US" sz="2800" dirty="0"/>
              <a:t>: SET UP: To find the number of trees he can fertilize, divide the total amount of fertilizer by the amount to be used on one tree. </a:t>
            </a:r>
          </a:p>
          <a:p>
            <a:pPr>
              <a:spcBef>
                <a:spcPts val="1800"/>
              </a:spcBef>
            </a:pPr>
            <a:endParaRPr lang="en-US" sz="2800" b="1" dirty="0"/>
          </a:p>
          <a:p>
            <a:pPr>
              <a:spcBef>
                <a:spcPts val="1800"/>
              </a:spcBef>
            </a:pPr>
            <a:r>
              <a:rPr lang="en-US" sz="2800" b="1" dirty="0"/>
              <a:t>Step 3</a:t>
            </a:r>
            <a:r>
              <a:rPr lang="en-US" sz="2800" dirty="0"/>
              <a:t>: SOLVE: </a:t>
            </a:r>
          </a:p>
          <a:p>
            <a:endParaRPr lang="en-US" sz="2800" dirty="0"/>
          </a:p>
          <a:p>
            <a:endParaRPr lang="en-US" sz="2800" b="1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	 He can fertilize </a:t>
            </a:r>
            <a:r>
              <a:rPr lang="en-US" sz="2800" dirty="0">
                <a:solidFill>
                  <a:srgbClr val="FF0000"/>
                </a:solidFill>
              </a:rPr>
              <a:t>41 trees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2825750" y="3338866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8" name="Equation" r:id="rId4" imgW="1244520" imgH="825480" progId="Equation.DSMT4">
                  <p:embed/>
                </p:oleObj>
              </mc:Choice>
              <mc:Fallback>
                <p:oleObj name="Equation" r:id="rId4" imgW="1244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3338866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159250" y="3326166"/>
          <a:ext cx="151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29" name="Equation" r:id="rId6" imgW="1511280" imgH="825480" progId="Equation.DSMT4">
                  <p:embed/>
                </p:oleObj>
              </mc:Choice>
              <mc:Fallback>
                <p:oleObj name="Equation" r:id="rId6" imgW="15112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3326166"/>
                        <a:ext cx="151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5670550" y="3326166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0" name="Equation" r:id="rId8" imgW="1320480" imgH="838080" progId="Equation.DSMT4">
                  <p:embed/>
                </p:oleObj>
              </mc:Choice>
              <mc:Fallback>
                <p:oleObj name="Equation" r:id="rId8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3326166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4260850" y="4316766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1" name="Equation" r:id="rId10" imgW="1422360" imgH="838080" progId="Equation.DSMT4">
                  <p:embed/>
                </p:oleObj>
              </mc:Choice>
              <mc:Fallback>
                <p:oleObj name="Equation" r:id="rId10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4316766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689600" y="4570472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2" name="Equation" r:id="rId12" imgW="698400" imgH="279360" progId="Equation.DSMT4">
                  <p:embed/>
                </p:oleObj>
              </mc:Choice>
              <mc:Fallback>
                <p:oleObj name="Equation" r:id="rId12" imgW="6984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4570472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4876800" y="47863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3"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863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410200" y="43164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4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164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5173956" y="480030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5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956" y="480030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4572000" y="43164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6"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3164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1905000" y="2590800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7" name="Equation" r:id="rId19" imgW="1244520" imgH="825480" progId="Equation.DSMT4">
                  <p:embed/>
                </p:oleObj>
              </mc:Choice>
              <mc:Fallback>
                <p:oleObj name="Equation" r:id="rId19" imgW="124452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200400" y="2743200"/>
            <a:ext cx="297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= number of trees.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533400" y="1219200"/>
            <a:ext cx="8229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82675" indent="-1082675"/>
            <a:r>
              <a:rPr lang="en-US" sz="2800" b="1" dirty="0"/>
              <a:t>Step 4</a:t>
            </a:r>
            <a:r>
              <a:rPr lang="en-US" sz="2800" dirty="0"/>
              <a:t>: CHECK: The landscaper is using less than 1 pound of fertilizer for each tree, which means he can fertilize more than 30 trees. So, </a:t>
            </a:r>
            <a:r>
              <a:rPr lang="en-US" sz="2800" dirty="0">
                <a:solidFill>
                  <a:srgbClr val="FF0000"/>
                </a:solidFill>
              </a:rPr>
              <a:t>41</a:t>
            </a:r>
            <a:r>
              <a:rPr lang="en-US" sz="2800" dirty="0"/>
              <a:t> is a reasonable answer. 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Multiply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800" dirty="0"/>
              <a:t>		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b="1" dirty="0"/>
              <a:t> </a:t>
            </a:r>
            <a:endParaRPr lang="en-US" sz="2800" b="1" dirty="0">
              <a:solidFill>
                <a:srgbClr val="000000"/>
              </a:solidFill>
            </a:endParaRP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Factor the numerator and denominator of each fraction, and then reduce and multiply.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the answer to a mixed number or leave it in fraction form. (The choice sometimes depends on what use is to be made of the answer.)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Multiply: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1336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393950" y="4019550"/>
          <a:ext cx="1676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3" imgW="1676160" imgH="927000" progId="Equation.DSMT4">
                  <p:embed/>
                </p:oleObj>
              </mc:Choice>
              <mc:Fallback>
                <p:oleObj name="Equation" r:id="rId3" imgW="1676160" imgH="927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4019550"/>
                        <a:ext cx="1676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7013" y="4038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5" imgW="698400" imgH="838080" progId="Equation.DSMT4">
                  <p:embed/>
                </p:oleObj>
              </mc:Choice>
              <mc:Fallback>
                <p:oleObj name="Equation" r:id="rId5" imgW="698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4038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63060" y="43370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060" y="43370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464300" y="40386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0386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2743200"/>
            <a:ext cx="78163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Change each mixed number to an improper fraction,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then multiply the fractions.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4127500" y="4038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038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1882068" y="1143000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3" imgW="1600200" imgH="927000" progId="Equation.DSMT4">
                  <p:embed/>
                </p:oleObj>
              </mc:Choice>
              <mc:Fallback>
                <p:oleObj name="Equation" r:id="rId13" imgW="1600200" imgH="927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068" y="1143000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62000" y="3980156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15" imgW="1600200" imgH="927000" progId="Equation.DSMT4">
                  <p:embed/>
                </p:oleObj>
              </mc:Choice>
              <mc:Fallback>
                <p:oleObj name="Equation" r:id="rId15" imgW="1600200" imgH="927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80156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and Reducing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938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1917700" y="28956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7" name="Object 35"/>
          <p:cNvGraphicFramePr>
            <a:graphicFrameLocks noChangeAspect="1"/>
          </p:cNvGraphicFramePr>
          <p:nvPr/>
        </p:nvGraphicFramePr>
        <p:xfrm>
          <a:off x="3111500" y="2895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Equation" r:id="rId5" imgW="1536480" imgH="838080" progId="Equation.DSMT4">
                  <p:embed/>
                </p:oleObj>
              </mc:Choice>
              <mc:Fallback>
                <p:oleObj name="Equation" r:id="rId5" imgW="153648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895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34925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" name="Equation" r:id="rId7" imgW="317362" imgH="457002" progId="Equation.DSMT4">
                  <p:embed/>
                </p:oleObj>
              </mc:Choice>
              <mc:Fallback>
                <p:oleObj name="Equation" r:id="rId7" imgW="317362" imgH="45700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/>
        </p:nvGraphicFramePr>
        <p:xfrm>
          <a:off x="4711700" y="2895600"/>
          <a:ext cx="161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1" name="Equation" r:id="rId9" imgW="1612800" imgH="825480" progId="Equation.DSMT4">
                  <p:embed/>
                </p:oleObj>
              </mc:Choice>
              <mc:Fallback>
                <p:oleObj name="Equation" r:id="rId9" imgW="1612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895600"/>
                        <a:ext cx="161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7973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2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1" name="Object 39"/>
          <p:cNvGraphicFramePr>
            <a:graphicFrameLocks noChangeAspect="1"/>
          </p:cNvGraphicFramePr>
          <p:nvPr/>
        </p:nvGraphicFramePr>
        <p:xfrm>
          <a:off x="37211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"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2" name="Object 40"/>
          <p:cNvGraphicFramePr>
            <a:graphicFrameLocks noChangeAspect="1"/>
          </p:cNvGraphicFramePr>
          <p:nvPr/>
        </p:nvGraphicFramePr>
        <p:xfrm>
          <a:off x="43307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838200" y="2895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14" imgW="1028520" imgH="838080" progId="Equation.DSMT4">
                  <p:embed/>
                </p:oleObj>
              </mc:Choice>
              <mc:Fallback>
                <p:oleObj name="Equation" r:id="rId14" imgW="10285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4" name="Object 42"/>
          <p:cNvGraphicFramePr>
            <a:graphicFrameLocks noChangeAspect="1"/>
          </p:cNvGraphicFramePr>
          <p:nvPr/>
        </p:nvGraphicFramePr>
        <p:xfrm>
          <a:off x="6019800" y="1143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16" imgW="1028520" imgH="838080" progId="Equation.DSMT4">
                  <p:embed/>
                </p:oleObj>
              </mc:Choice>
              <mc:Fallback>
                <p:oleObj name="Equation" r:id="rId16" imgW="102852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43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and Reducing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Mixed Numbers 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81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500"/>
              </a:spcBef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9857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7" name="Equation" r:id="rId3" imgW="317362" imgH="457002" progId="Equation.DSMT4">
                  <p:embed/>
                </p:oleObj>
              </mc:Choice>
              <mc:Fallback>
                <p:oleObj name="Equation" r:id="rId3" imgW="317362" imgH="45700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7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1" name="Object 55"/>
          <p:cNvGraphicFramePr>
            <a:graphicFrameLocks noChangeAspect="1"/>
          </p:cNvGraphicFramePr>
          <p:nvPr/>
        </p:nvGraphicFramePr>
        <p:xfrm>
          <a:off x="838200" y="2707688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8" name="Equation" r:id="rId5" imgW="1803240" imgH="838080" progId="Equation.DSMT4">
                  <p:embed/>
                </p:oleObj>
              </mc:Choice>
              <mc:Fallback>
                <p:oleObj name="Equation" r:id="rId5" imgW="1803240" imgH="83808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07688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2" name="Object 56"/>
          <p:cNvGraphicFramePr>
            <a:graphicFrameLocks noChangeAspect="1"/>
          </p:cNvGraphicFramePr>
          <p:nvPr/>
        </p:nvGraphicFramePr>
        <p:xfrm>
          <a:off x="5969000" y="117851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9" name="Equation" r:id="rId7" imgW="1803240" imgH="838080" progId="Equation.DSMT4">
                  <p:embed/>
                </p:oleObj>
              </mc:Choice>
              <mc:Fallback>
                <p:oleObj name="Equation" r:id="rId7" imgW="1803240" imgH="838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1178512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" name="Object 57"/>
          <p:cNvGraphicFramePr>
            <a:graphicFrameLocks noChangeAspect="1"/>
          </p:cNvGraphicFramePr>
          <p:nvPr/>
        </p:nvGraphicFramePr>
        <p:xfrm>
          <a:off x="2667000" y="2707688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0" name="Equation" r:id="rId8" imgW="1663560" imgH="838080" progId="Equation.DSMT4">
                  <p:embed/>
                </p:oleObj>
              </mc:Choice>
              <mc:Fallback>
                <p:oleObj name="Equation" r:id="rId8" imgW="1663560" imgH="8380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707688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" name="Object 58"/>
          <p:cNvGraphicFramePr>
            <a:graphicFrameLocks noChangeAspect="1"/>
          </p:cNvGraphicFramePr>
          <p:nvPr/>
        </p:nvGraphicFramePr>
        <p:xfrm>
          <a:off x="2719034" y="38862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1" name="Equation" r:id="rId10" imgW="2031840" imgH="838080" progId="Equation.DSMT4">
                  <p:embed/>
                </p:oleObj>
              </mc:Choice>
              <mc:Fallback>
                <p:oleObj name="Equation" r:id="rId10" imgW="203184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034" y="38862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5" name="Object 59"/>
          <p:cNvGraphicFramePr>
            <a:graphicFrameLocks noChangeAspect="1"/>
          </p:cNvGraphicFramePr>
          <p:nvPr/>
        </p:nvGraphicFramePr>
        <p:xfrm>
          <a:off x="4827234" y="3898900"/>
          <a:ext cx="73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2" name="Equation" r:id="rId12" imgW="736560" imgH="825480" progId="Equation.DSMT4">
                  <p:embed/>
                </p:oleObj>
              </mc:Choice>
              <mc:Fallback>
                <p:oleObj name="Equation" r:id="rId12" imgW="736560" imgH="8254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234" y="3898900"/>
                        <a:ext cx="73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6" name="Object 60"/>
          <p:cNvGraphicFramePr>
            <a:graphicFrameLocks noChangeAspect="1"/>
          </p:cNvGraphicFramePr>
          <p:nvPr/>
        </p:nvGraphicFramePr>
        <p:xfrm>
          <a:off x="5665434" y="41402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3"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434" y="41402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" name="Object 61"/>
          <p:cNvGraphicFramePr>
            <a:graphicFrameLocks noChangeAspect="1"/>
          </p:cNvGraphicFramePr>
          <p:nvPr/>
        </p:nvGraphicFramePr>
        <p:xfrm>
          <a:off x="33032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4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2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8" name="Object 62"/>
          <p:cNvGraphicFramePr>
            <a:graphicFrameLocks noChangeAspect="1"/>
          </p:cNvGraphicFramePr>
          <p:nvPr/>
        </p:nvGraphicFramePr>
        <p:xfrm>
          <a:off x="36842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5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2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/>
        </p:nvGraphicFramePr>
        <p:xfrm>
          <a:off x="39890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6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0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/>
        </p:nvGraphicFramePr>
        <p:xfrm>
          <a:off x="39001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7" name="Equation" r:id="rId19" imgW="317362" imgH="457002" progId="Equation.DSMT4">
                  <p:embed/>
                </p:oleObj>
              </mc:Choice>
              <mc:Fallback>
                <p:oleObj name="Equation" r:id="rId19" imgW="317362" imgH="45700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1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1" name="Object 65"/>
          <p:cNvGraphicFramePr>
            <a:graphicFrameLocks noChangeAspect="1"/>
          </p:cNvGraphicFramePr>
          <p:nvPr/>
        </p:nvGraphicFramePr>
        <p:xfrm>
          <a:off x="3249846" y="432564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8"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846" y="432564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2" name="Object 66"/>
          <p:cNvGraphicFramePr>
            <a:graphicFrameLocks noChangeAspect="1"/>
          </p:cNvGraphicFramePr>
          <p:nvPr/>
        </p:nvGraphicFramePr>
        <p:xfrm>
          <a:off x="42176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89" name="Equation" r:id="rId21" imgW="317362" imgH="457002" progId="Equation.DSMT4">
                  <p:embed/>
                </p:oleObj>
              </mc:Choice>
              <mc:Fallback>
                <p:oleObj name="Equation" r:id="rId21" imgW="317362" imgH="457002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6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3" name="Object 67"/>
          <p:cNvGraphicFramePr>
            <a:graphicFrameLocks noChangeAspect="1"/>
          </p:cNvGraphicFramePr>
          <p:nvPr/>
        </p:nvGraphicFramePr>
        <p:xfrm>
          <a:off x="35318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0" name="Equation" r:id="rId22" imgW="317362" imgH="457002" progId="Equation.DSMT4">
                  <p:embed/>
                </p:oleObj>
              </mc:Choice>
              <mc:Fallback>
                <p:oleObj name="Equation" r:id="rId22" imgW="317362" imgH="457002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8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85" name="Object 65"/>
          <p:cNvGraphicFramePr>
            <a:graphicFrameLocks noChangeAspect="1"/>
          </p:cNvGraphicFramePr>
          <p:nvPr/>
        </p:nvGraphicFramePr>
        <p:xfrm>
          <a:off x="2574925" y="415925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1" name="Equation" r:id="rId3" imgW="2311200" imgH="838080" progId="Equation.DSMT4">
                  <p:embed/>
                </p:oleObj>
              </mc:Choice>
              <mc:Fallback>
                <p:oleObj name="Equation" r:id="rId3" imgW="231120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415925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Multiplying and Reducing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dirty="0"/>
              <a:t>Mixed Numbers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0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1336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  <a:endParaRPr lang="en-US" sz="28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482268" y="41591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2" name="Equation" r:id="rId5" imgW="253890" imgH="368140" progId="Equation.DSMT4">
                  <p:embed/>
                </p:oleObj>
              </mc:Choice>
              <mc:Fallback>
                <p:oleObj name="Equation" r:id="rId5" imgW="253890" imgH="36814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268" y="41591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1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713792"/>
              </p:ext>
            </p:extLst>
          </p:nvPr>
        </p:nvGraphicFramePr>
        <p:xfrm>
          <a:off x="5900738" y="1270000"/>
          <a:ext cx="2616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3" name="Equation" r:id="rId7" imgW="2616120" imgH="939600" progId="Equation.DSMT4">
                  <p:embed/>
                </p:oleObj>
              </mc:Choice>
              <mc:Fallback>
                <p:oleObj name="Equation" r:id="rId7" imgW="2616120" imgH="9396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738" y="1270000"/>
                        <a:ext cx="2616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3" name="Object 63"/>
          <p:cNvGraphicFramePr>
            <a:graphicFrameLocks noChangeAspect="1"/>
          </p:cNvGraphicFramePr>
          <p:nvPr/>
        </p:nvGraphicFramePr>
        <p:xfrm>
          <a:off x="584200" y="28321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" name="Equation" r:id="rId9" imgW="1854000" imgH="838080" progId="Equation.DSMT4">
                  <p:embed/>
                </p:oleObj>
              </mc:Choice>
              <mc:Fallback>
                <p:oleObj name="Equation" r:id="rId9" imgW="1854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8321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4" name="Object 64"/>
          <p:cNvGraphicFramePr>
            <a:graphicFrameLocks noChangeAspect="1"/>
          </p:cNvGraphicFramePr>
          <p:nvPr/>
        </p:nvGraphicFramePr>
        <p:xfrm>
          <a:off x="2574925" y="28321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5" name="Equation" r:id="rId11" imgW="2133360" imgH="838080" progId="Equation.DSMT4">
                  <p:embed/>
                </p:oleObj>
              </mc:Choice>
              <mc:Fallback>
                <p:oleObj name="Equation" r:id="rId11" imgW="213336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28321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6" name="Object 66"/>
          <p:cNvGraphicFramePr>
            <a:graphicFrameLocks noChangeAspect="1"/>
          </p:cNvGraphicFramePr>
          <p:nvPr/>
        </p:nvGraphicFramePr>
        <p:xfrm>
          <a:off x="4286190" y="413120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6"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190" y="413120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7" name="Object 67"/>
          <p:cNvGraphicFramePr>
            <a:graphicFrameLocks noChangeAspect="1"/>
          </p:cNvGraphicFramePr>
          <p:nvPr/>
        </p:nvGraphicFramePr>
        <p:xfrm>
          <a:off x="3891136" y="41718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7"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136" y="41718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8" name="Object 68"/>
          <p:cNvGraphicFramePr>
            <a:graphicFrameLocks noChangeAspect="1"/>
          </p:cNvGraphicFramePr>
          <p:nvPr/>
        </p:nvGraphicFramePr>
        <p:xfrm>
          <a:off x="3535536" y="4660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536" y="4660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9" name="Object 69"/>
          <p:cNvGraphicFramePr>
            <a:graphicFrameLocks noChangeAspect="1"/>
          </p:cNvGraphicFramePr>
          <p:nvPr/>
        </p:nvGraphicFramePr>
        <p:xfrm>
          <a:off x="3966102" y="46290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6102" y="46290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0" name="Object 70"/>
          <p:cNvGraphicFramePr>
            <a:graphicFrameLocks noChangeAspect="1"/>
          </p:cNvGraphicFramePr>
          <p:nvPr/>
        </p:nvGraphicFramePr>
        <p:xfrm>
          <a:off x="4270902" y="465707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0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902" y="465707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1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425872"/>
              </p:ext>
            </p:extLst>
          </p:nvPr>
        </p:nvGraphicFramePr>
        <p:xfrm>
          <a:off x="5033963" y="4149725"/>
          <a:ext cx="2260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1" name="Equation" r:id="rId18" imgW="2260440" imgH="825480" progId="Equation.DSMT4">
                  <p:embed/>
                </p:oleObj>
              </mc:Choice>
              <mc:Fallback>
                <p:oleObj name="Equation" r:id="rId18" imgW="2260440" imgH="82548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3" y="4149725"/>
                        <a:ext cx="2260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06" name="Object 62"/>
          <p:cNvGraphicFramePr>
            <a:graphicFrameLocks noChangeAspect="1"/>
          </p:cNvGraphicFramePr>
          <p:nvPr/>
        </p:nvGraphicFramePr>
        <p:xfrm>
          <a:off x="2921000" y="39052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1" name="Equation" r:id="rId3" imgW="1473120" imgH="901440" progId="Equation.DSMT4">
                  <p:embed/>
                </p:oleObj>
              </mc:Choice>
              <mc:Fallback>
                <p:oleObj name="Equation" r:id="rId3" imgW="1473120" imgH="90144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9052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Example 5: Multiplying and Reducing </a:t>
            </a:r>
            <a:br>
              <a:rPr lang="en-US" dirty="0"/>
            </a:br>
            <a:r>
              <a:rPr lang="en-US" dirty="0"/>
              <a:t>Mixed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994400" y="1143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2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143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05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202" name="Object 58"/>
          <p:cNvGraphicFramePr>
            <a:graphicFrameLocks noGrp="1" noChangeAspect="1"/>
          </p:cNvGraphicFramePr>
          <p:nvPr/>
        </p:nvGraphicFramePr>
        <p:xfrm>
          <a:off x="1651000" y="2743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3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743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3" name="Object 59"/>
          <p:cNvGraphicFramePr>
            <a:graphicFrameLocks noChangeAspect="1"/>
          </p:cNvGraphicFramePr>
          <p:nvPr/>
        </p:nvGraphicFramePr>
        <p:xfrm>
          <a:off x="2895600" y="2743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4" name="Equation" r:id="rId9" imgW="812520" imgH="838080" progId="Equation.DSMT4">
                  <p:embed/>
                </p:oleObj>
              </mc:Choice>
              <mc:Fallback>
                <p:oleObj name="Equation" r:id="rId9" imgW="812520" imgH="8380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63"/>
          <p:cNvGraphicFramePr>
            <a:graphicFrameLocks noChangeAspect="1"/>
          </p:cNvGraphicFramePr>
          <p:nvPr/>
        </p:nvGraphicFramePr>
        <p:xfrm>
          <a:off x="4521200" y="3905250"/>
          <a:ext cx="187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5" name="Equation" r:id="rId11" imgW="1879560" imgH="901440" progId="Equation.DSMT4">
                  <p:embed/>
                </p:oleObj>
              </mc:Choice>
              <mc:Fallback>
                <p:oleObj name="Equation" r:id="rId11" imgW="1879560" imgH="9014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905250"/>
                        <a:ext cx="1879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8" name="Object 64"/>
          <p:cNvGraphicFramePr>
            <a:graphicFrameLocks noChangeAspect="1"/>
          </p:cNvGraphicFramePr>
          <p:nvPr/>
        </p:nvGraphicFramePr>
        <p:xfrm>
          <a:off x="3859566" y="3962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566" y="3962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9" name="Object 65"/>
          <p:cNvGraphicFramePr>
            <a:graphicFrameLocks noChangeAspect="1"/>
          </p:cNvGraphicFramePr>
          <p:nvPr/>
        </p:nvGraphicFramePr>
        <p:xfrm>
          <a:off x="4159190" y="395352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15" imgW="203040" imgH="279360" progId="Equation.DSMT4">
                  <p:embed/>
                </p:oleObj>
              </mc:Choice>
              <mc:Fallback>
                <p:oleObj name="Equation" r:id="rId15" imgW="203040" imgH="2793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190" y="395352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0" name="Object 66"/>
          <p:cNvGraphicFramePr>
            <a:graphicFrameLocks noChangeAspect="1"/>
          </p:cNvGraphicFramePr>
          <p:nvPr/>
        </p:nvGraphicFramePr>
        <p:xfrm>
          <a:off x="3689410" y="445141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410" y="445141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1" name="Object 67"/>
          <p:cNvGraphicFramePr>
            <a:graphicFrameLocks noChangeAspect="1"/>
          </p:cNvGraphicFramePr>
          <p:nvPr/>
        </p:nvGraphicFramePr>
        <p:xfrm>
          <a:off x="4029722" y="44373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722" y="44373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2" name="Object 68"/>
          <p:cNvGraphicFramePr>
            <a:graphicFrameLocks noChangeAspect="1"/>
          </p:cNvGraphicFramePr>
          <p:nvPr/>
        </p:nvGraphicFramePr>
        <p:xfrm>
          <a:off x="4848812" y="389507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Equation" r:id="rId20" imgW="444240" imgH="838080" progId="Equation.DSMT4">
                  <p:embed/>
                </p:oleObj>
              </mc:Choice>
              <mc:Fallback>
                <p:oleObj name="Equation" r:id="rId20" imgW="444240" imgH="8380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812" y="389507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69"/>
          <p:cNvGraphicFramePr>
            <a:graphicFrameLocks noChangeAspect="1"/>
          </p:cNvGraphicFramePr>
          <p:nvPr/>
        </p:nvGraphicFramePr>
        <p:xfrm>
          <a:off x="5833122" y="393059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name="Equation" r:id="rId22" imgW="634680" imgH="838080" progId="Equation.DSMT4">
                  <p:embed/>
                </p:oleObj>
              </mc:Choice>
              <mc:Fallback>
                <p:oleObj name="Equation" r:id="rId22" imgW="634680" imgH="8380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122" y="393059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70"/>
          <p:cNvGraphicFramePr>
            <a:graphicFrameLocks noChangeAspect="1"/>
          </p:cNvGraphicFramePr>
          <p:nvPr/>
        </p:nvGraphicFramePr>
        <p:xfrm>
          <a:off x="3850688" y="2743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2" name="Equation" r:id="rId24" imgW="431640" imgH="838080" progId="Equation.DSMT4">
                  <p:embed/>
                </p:oleObj>
              </mc:Choice>
              <mc:Fallback>
                <p:oleObj name="Equation" r:id="rId24" imgW="431640" imgH="83808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688" y="2743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71"/>
          <p:cNvGraphicFramePr>
            <a:graphicFrameLocks noChangeAspect="1"/>
          </p:cNvGraphicFramePr>
          <p:nvPr/>
        </p:nvGraphicFramePr>
        <p:xfrm>
          <a:off x="3771900" y="2729266"/>
          <a:ext cx="57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3" name="Equation" r:id="rId26" imgW="571320" imgH="901440" progId="Equation.DSMT4">
                  <p:embed/>
                </p:oleObj>
              </mc:Choice>
              <mc:Fallback>
                <p:oleObj name="Equation" r:id="rId26" imgW="571320" imgH="90144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29266"/>
                        <a:ext cx="57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b="1" dirty="0"/>
              <a:t> </a:t>
            </a:r>
            <a:r>
              <a:rPr lang="en-US" dirty="0"/>
              <a:t>Finding Fractional Parts of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of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1202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</a:t>
            </a:r>
            <a:r>
              <a:rPr lang="en-US" sz="2800" b="1" dirty="0"/>
              <a:t>multiply</a:t>
            </a:r>
            <a:r>
              <a:rPr lang="en-US" sz="2800" dirty="0"/>
              <a:t> the number by the fraction. </a:t>
            </a:r>
          </a:p>
        </p:txBody>
      </p:sp>
      <p:graphicFrame>
        <p:nvGraphicFramePr>
          <p:cNvPr id="717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2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0" name="Object 62"/>
          <p:cNvGraphicFramePr>
            <a:graphicFrameLocks noGrp="1" noChangeAspect="1"/>
          </p:cNvGraphicFramePr>
          <p:nvPr/>
        </p:nvGraphicFramePr>
        <p:xfrm>
          <a:off x="2006600" y="14160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3" name="Equation" r:id="rId5" imgW="469800" imgH="291960" progId="Equation.DSMT4">
                  <p:embed/>
                </p:oleObj>
              </mc:Choice>
              <mc:Fallback>
                <p:oleObj name="Equation" r:id="rId5" imgW="469800" imgH="29196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4160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1" name="Object 63"/>
          <p:cNvGraphicFramePr>
            <a:graphicFrameLocks noChangeAspect="1"/>
          </p:cNvGraphicFramePr>
          <p:nvPr/>
        </p:nvGraphicFramePr>
        <p:xfrm>
          <a:off x="946150" y="37338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4" name="Equation" r:id="rId7" imgW="774360" imgH="838080" progId="Equation.DSMT4">
                  <p:embed/>
                </p:oleObj>
              </mc:Choice>
              <mc:Fallback>
                <p:oleObj name="Equation" r:id="rId7" imgW="77436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7338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2" name="Object 64"/>
          <p:cNvGraphicFramePr>
            <a:graphicFrameLocks noChangeAspect="1"/>
          </p:cNvGraphicFramePr>
          <p:nvPr/>
        </p:nvGraphicFramePr>
        <p:xfrm>
          <a:off x="1860550" y="3733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5" name="Equation" r:id="rId9" imgW="1143000" imgH="838080" progId="Equation.DSMT4">
                  <p:embed/>
                </p:oleObj>
              </mc:Choice>
              <mc:Fallback>
                <p:oleObj name="Equation" r:id="rId9" imgW="11430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733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3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704668"/>
              </p:ext>
            </p:extLst>
          </p:nvPr>
        </p:nvGraphicFramePr>
        <p:xfrm>
          <a:off x="3155950" y="37338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6" name="Equation" r:id="rId11" imgW="1231560" imgH="838080" progId="Equation.DSMT4">
                  <p:embed/>
                </p:oleObj>
              </mc:Choice>
              <mc:Fallback>
                <p:oleObj name="Equation" r:id="rId11" imgW="123156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37338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4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886702"/>
              </p:ext>
            </p:extLst>
          </p:nvPr>
        </p:nvGraphicFramePr>
        <p:xfrm>
          <a:off x="4483100" y="39878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7" name="Equation" r:id="rId13" imgW="698400" imgH="279360" progId="Equation.DSMT4">
                  <p:embed/>
                </p:oleObj>
              </mc:Choice>
              <mc:Fallback>
                <p:oleObj name="Equation" r:id="rId13" imgW="69840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9878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5" name="Object 67"/>
          <p:cNvGraphicFramePr>
            <a:graphicFrameLocks noChangeAspect="1"/>
          </p:cNvGraphicFramePr>
          <p:nvPr/>
        </p:nvGraphicFramePr>
        <p:xfrm>
          <a:off x="3816350" y="3746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8"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746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Object 68"/>
          <p:cNvGraphicFramePr>
            <a:graphicFrameLocks noChangeAspect="1"/>
          </p:cNvGraphicFramePr>
          <p:nvPr/>
        </p:nvGraphicFramePr>
        <p:xfrm>
          <a:off x="3655072" y="42265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9"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072" y="42265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558</Words>
  <Application>Microsoft Office PowerPoint</Application>
  <PresentationFormat>On-screen Show (4:3)</PresentationFormat>
  <Paragraphs>100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MathType 6.0 Equation</vt:lpstr>
      <vt:lpstr>Section 3.4</vt:lpstr>
      <vt:lpstr>Objectives</vt:lpstr>
      <vt:lpstr>To Multiply Mixed Numbers</vt:lpstr>
      <vt:lpstr>Example 1: Multiplying Mixed Numbers</vt:lpstr>
      <vt:lpstr>Example 2: Multiplying and Reducing Mixed Numbers </vt:lpstr>
      <vt:lpstr>Example 3: Multiplying and Reducing  Mixed Numbers </vt:lpstr>
      <vt:lpstr>Example 4: Multiplying and Reducing  Mixed Numbers  </vt:lpstr>
      <vt:lpstr>Completion Example 5: Multiplying and Reducing  Mixed Numbers</vt:lpstr>
      <vt:lpstr>Example 6: Finding Fractional Parts of Mixed Numbers</vt:lpstr>
      <vt:lpstr>Example 7: Finding Fractional Parts of Mixed Numbers </vt:lpstr>
      <vt:lpstr>Example 8: Application: Finding the Area of a Rectangle </vt:lpstr>
      <vt:lpstr>Example 8: Application: Finding the Area of a Rectangle (cont.)</vt:lpstr>
      <vt:lpstr>Example 9: Finding the Area of a Triangle </vt:lpstr>
      <vt:lpstr>Example 9: Finding the Area of a Triangle (cont.) </vt:lpstr>
      <vt:lpstr>To Divide with Mixed Numbers </vt:lpstr>
      <vt:lpstr>Example 10: Dividing and Reducing Mixed Numbers</vt:lpstr>
      <vt:lpstr>Example 11: Dividing and Reducing Mixed Numbers</vt:lpstr>
      <vt:lpstr>Completion Example 12: Dividing and Reducing Mixed Numbers</vt:lpstr>
      <vt:lpstr>Example 13: Application: Dividing Mixed Numbers </vt:lpstr>
      <vt:lpstr>Example 13: Application: Dividing Mixed Numbers (cont.)</vt:lpstr>
      <vt:lpstr>Example 13: Application: Dividing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Chad Yates</cp:lastModifiedBy>
  <cp:revision>287</cp:revision>
  <dcterms:created xsi:type="dcterms:W3CDTF">2013-04-26T14:43:13Z</dcterms:created>
  <dcterms:modified xsi:type="dcterms:W3CDTF">2019-08-12T15:36:03Z</dcterms:modified>
</cp:coreProperties>
</file>