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handoutMasterIdLst>
    <p:handoutMasterId r:id="rId26"/>
  </p:handoutMasterIdLst>
  <p:sldIdLst>
    <p:sldId id="256" r:id="rId2"/>
    <p:sldId id="259" r:id="rId3"/>
    <p:sldId id="325" r:id="rId4"/>
    <p:sldId id="260" r:id="rId5"/>
    <p:sldId id="303" r:id="rId6"/>
    <p:sldId id="304" r:id="rId7"/>
    <p:sldId id="305" r:id="rId8"/>
    <p:sldId id="306" r:id="rId9"/>
    <p:sldId id="307" r:id="rId10"/>
    <p:sldId id="308" r:id="rId11"/>
    <p:sldId id="309" r:id="rId12"/>
    <p:sldId id="310" r:id="rId13"/>
    <p:sldId id="311" r:id="rId14"/>
    <p:sldId id="312" r:id="rId15"/>
    <p:sldId id="313" r:id="rId16"/>
    <p:sldId id="322" r:id="rId17"/>
    <p:sldId id="323" r:id="rId18"/>
    <p:sldId id="324" r:id="rId19"/>
    <p:sldId id="316" r:id="rId20"/>
    <p:sldId id="317" r:id="rId21"/>
    <p:sldId id="319" r:id="rId22"/>
    <p:sldId id="320" r:id="rId23"/>
    <p:sldId id="321"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Nicholas Belloit" initials="NB [6]" lastIdx="1" clrIdx="6">
    <p:extLst/>
  </p:cmAuthor>
  <p:cmAuthor id="1" name="kamesh" initials="k" lastIdx="0" clrIdx="0">
    <p:extLst/>
  </p:cmAuthor>
  <p:cmAuthor id="8" name="Nicholas Belloit" initials="NB [7]" lastIdx="1" clrIdx="7">
    <p:extLst/>
  </p:cmAuthor>
  <p:cmAuthor id="2" name="Nicholas Belloit" initials="NB" lastIdx="1" clrIdx="1">
    <p:extLst/>
  </p:cmAuthor>
  <p:cmAuthor id="9" name="Nicholas Belloit" initials="NB [8]" lastIdx="1" clrIdx="8">
    <p:extLst/>
  </p:cmAuthor>
  <p:cmAuthor id="3" name="Nicholas Belloit" initials="NB [2]" lastIdx="1" clrIdx="2">
    <p:extLst/>
  </p:cmAuthor>
  <p:cmAuthor id="4" name="Nicholas Belloit" initials="NB [3]" lastIdx="1" clrIdx="3">
    <p:extLst/>
  </p:cmAuthor>
  <p:cmAuthor id="5" name="Nicholas Belloit" initials="NB [4]" lastIdx="1" clrIdx="4">
    <p:extLst/>
  </p:cmAuthor>
  <p:cmAuthor id="6" name="Nicholas Belloit" initials="NB [5]" lastIdx="1" clrIdx="5">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366092"/>
    <a:srgbClr val="007E7E"/>
    <a:srgbClr val="00007E"/>
    <a:srgbClr val="33CC33"/>
    <a:srgbClr val="07FF3F"/>
    <a:srgbClr val="0000FF"/>
    <a:srgbClr val="1F497D"/>
    <a:srgbClr val="C00000"/>
    <a:srgbClr val="3C86A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07" autoAdjust="0"/>
    <p:restoredTop sz="94660"/>
  </p:normalViewPr>
  <p:slideViewPr>
    <p:cSldViewPr>
      <p:cViewPr varScale="1">
        <p:scale>
          <a:sx n="105" d="100"/>
          <a:sy n="105" d="100"/>
        </p:scale>
        <p:origin x="570" y="114"/>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commentAuthors" Target="commentAuthors.xml"/><Relationship Id="rId30"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wmf"/><Relationship Id="rId1" Type="http://schemas.openxmlformats.org/officeDocument/2006/relationships/image" Target="../media/image8.wmf"/><Relationship Id="rId6" Type="http://schemas.openxmlformats.org/officeDocument/2006/relationships/image" Target="../media/image13.wmf"/><Relationship Id="rId5" Type="http://schemas.openxmlformats.org/officeDocument/2006/relationships/image" Target="../media/image12.wmf"/><Relationship Id="rId4" Type="http://schemas.openxmlformats.org/officeDocument/2006/relationships/image" Target="../media/image11.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8/6/2018</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2312294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55D3AF4-8657-4697-88E5-0754E066B42A}" type="datetimeFigureOut">
              <a:rPr lang="en-US" smtClean="0"/>
              <a:pPr/>
              <a:t>8/6/2018</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FF5142C-9CEE-4B6D-8B01-83D314DCBE58}" type="slidenum">
              <a:rPr lang="en-US" smtClean="0"/>
              <a:pPr/>
              <a:t>‹#›</a:t>
            </a:fld>
            <a:endParaRPr lang="en-US" dirty="0"/>
          </a:p>
        </p:txBody>
      </p:sp>
    </p:spTree>
    <p:extLst>
      <p:ext uri="{BB962C8B-B14F-4D97-AF65-F5344CB8AC3E}">
        <p14:creationId xmlns:p14="http://schemas.microsoft.com/office/powerpoint/2010/main" val="18875180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p:spPr>
      </p:sp>
      <p:sp>
        <p:nvSpPr>
          <p:cNvPr id="3789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81C9536-8010-417C-93CE-892F0FFC0C2A}" type="slidenum">
              <a:rPr lang="en-US"/>
              <a:pPr fontAlgn="base">
                <a:spcBef>
                  <a:spcPct val="0"/>
                </a:spcBef>
                <a:spcAft>
                  <a:spcPct val="0"/>
                </a:spcAft>
                <a:defRPr/>
              </a:pPr>
              <a:t>2</a:t>
            </a:fld>
            <a:endParaRPr lang="en-US" dirty="0"/>
          </a:p>
        </p:txBody>
      </p:sp>
    </p:spTree>
    <p:extLst>
      <p:ext uri="{BB962C8B-B14F-4D97-AF65-F5344CB8AC3E}">
        <p14:creationId xmlns:p14="http://schemas.microsoft.com/office/powerpoint/2010/main" val="148387672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a:t>
            </a:r>
          </a:p>
          <a:p>
            <a:pPr eaLnBrk="1" hangingPunct="1"/>
            <a:r>
              <a:rPr lang="en-US" baseline="-25000" dirty="0">
                <a:solidFill>
                  <a:srgbClr val="3C86A6"/>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a:t>
            </a:r>
          </a:p>
          <a:p>
            <a:pPr eaLnBrk="1" hangingPunct="1"/>
            <a:r>
              <a:rPr lang="en-US" baseline="-25000" dirty="0">
                <a:solidFill>
                  <a:srgbClr val="3C86A6"/>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8" Type="http://schemas.openxmlformats.org/officeDocument/2006/relationships/image" Target="../media/image10.wmf"/><Relationship Id="rId13" Type="http://schemas.openxmlformats.org/officeDocument/2006/relationships/oleObject" Target="../embeddings/oleObject9.bin"/><Relationship Id="rId3" Type="http://schemas.openxmlformats.org/officeDocument/2006/relationships/oleObject" Target="../embeddings/oleObject3.bin"/><Relationship Id="rId7" Type="http://schemas.openxmlformats.org/officeDocument/2006/relationships/oleObject" Target="../embeddings/oleObject5.bin"/><Relationship Id="rId12" Type="http://schemas.openxmlformats.org/officeDocument/2006/relationships/image" Target="../media/image11.wmf"/><Relationship Id="rId2" Type="http://schemas.openxmlformats.org/officeDocument/2006/relationships/slideLayout" Target="../slideLayouts/slideLayout2.xml"/><Relationship Id="rId16" Type="http://schemas.openxmlformats.org/officeDocument/2006/relationships/image" Target="../media/image13.wmf"/><Relationship Id="rId1" Type="http://schemas.openxmlformats.org/officeDocument/2006/relationships/vmlDrawing" Target="../drawings/vmlDrawing3.vml"/><Relationship Id="rId6" Type="http://schemas.openxmlformats.org/officeDocument/2006/relationships/image" Target="../media/image9.wmf"/><Relationship Id="rId11" Type="http://schemas.openxmlformats.org/officeDocument/2006/relationships/oleObject" Target="../embeddings/oleObject8.bin"/><Relationship Id="rId5" Type="http://schemas.openxmlformats.org/officeDocument/2006/relationships/oleObject" Target="../embeddings/oleObject4.bin"/><Relationship Id="rId15" Type="http://schemas.openxmlformats.org/officeDocument/2006/relationships/oleObject" Target="../embeddings/oleObject10.bin"/><Relationship Id="rId10" Type="http://schemas.openxmlformats.org/officeDocument/2006/relationships/oleObject" Target="../embeddings/oleObject7.bin"/><Relationship Id="rId4" Type="http://schemas.openxmlformats.org/officeDocument/2006/relationships/image" Target="../media/image8.wmf"/><Relationship Id="rId9" Type="http://schemas.openxmlformats.org/officeDocument/2006/relationships/oleObject" Target="../embeddings/oleObject6.bin"/><Relationship Id="rId14" Type="http://schemas.openxmlformats.org/officeDocument/2006/relationships/image" Target="../media/image12.wmf"/></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3.w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4.w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4.1</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Introduction to Decimal Numbers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3: </a:t>
            </a:r>
            <a:r>
              <a:rPr lang="en-US" dirty="0" smtClean="0"/>
              <a:t>Reading </a:t>
            </a:r>
            <a:r>
              <a:rPr lang="en-US" dirty="0"/>
              <a:t>and Writing Decimal Numbers (cont.)</a:t>
            </a:r>
          </a:p>
        </p:txBody>
      </p:sp>
      <p:sp>
        <p:nvSpPr>
          <p:cNvPr id="3" name="Content Placeholder 2"/>
          <p:cNvSpPr>
            <a:spLocks noGrp="1"/>
          </p:cNvSpPr>
          <p:nvPr>
            <p:ph idx="1"/>
          </p:nvPr>
        </p:nvSpPr>
        <p:spPr/>
        <p:txBody>
          <a:bodyPr/>
          <a:lstStyle/>
          <a:p>
            <a:r>
              <a:rPr lang="en-US" dirty="0"/>
              <a:t>b.</a:t>
            </a:r>
            <a:r>
              <a:rPr lang="en-US" b="1" dirty="0"/>
              <a:t> 			</a:t>
            </a:r>
            <a:r>
              <a:rPr lang="en-US" dirty="0"/>
              <a:t>four hundred two thousandths</a:t>
            </a:r>
          </a:p>
          <a:p>
            <a:endParaRPr lang="en-US" dirty="0"/>
          </a:p>
          <a:p>
            <a:r>
              <a:rPr lang="en-US" dirty="0"/>
              <a:t>       </a:t>
            </a:r>
            <a:r>
              <a:rPr lang="en-US" dirty="0">
                <a:solidFill>
                  <a:srgbClr val="FF0000"/>
                </a:solidFill>
              </a:rPr>
              <a:t>0</a:t>
            </a:r>
            <a:r>
              <a:rPr lang="en-US" dirty="0"/>
              <a:t>          	    </a:t>
            </a:r>
            <a:r>
              <a:rPr lang="en-US" dirty="0">
                <a:solidFill>
                  <a:srgbClr val="FF0000"/>
                </a:solidFill>
              </a:rPr>
              <a:t>.</a:t>
            </a:r>
            <a:r>
              <a:rPr lang="en-US" dirty="0"/>
              <a:t>	</a:t>
            </a:r>
          </a:p>
        </p:txBody>
      </p:sp>
      <p:cxnSp>
        <p:nvCxnSpPr>
          <p:cNvPr id="4" name="Straight Arrow Connector 3"/>
          <p:cNvCxnSpPr/>
          <p:nvPr/>
        </p:nvCxnSpPr>
        <p:spPr>
          <a:xfrm>
            <a:off x="4210048" y="1828800"/>
            <a:ext cx="0" cy="458230"/>
          </a:xfrm>
          <a:prstGeom prst="straightConnector1">
            <a:avLst/>
          </a:prstGeom>
          <a:ln>
            <a:tailEnd type="triangle"/>
          </a:ln>
          <a:effectLst/>
        </p:spPr>
        <p:style>
          <a:lnRef idx="3">
            <a:schemeClr val="accent2"/>
          </a:lnRef>
          <a:fillRef idx="0">
            <a:schemeClr val="accent2"/>
          </a:fillRef>
          <a:effectRef idx="2">
            <a:schemeClr val="accent2"/>
          </a:effectRef>
          <a:fontRef idx="minor">
            <a:schemeClr val="tx1"/>
          </a:fontRef>
        </p:style>
      </p:cxnSp>
      <p:sp>
        <p:nvSpPr>
          <p:cNvPr id="5" name="TextBox 4"/>
          <p:cNvSpPr txBox="1"/>
          <p:nvPr/>
        </p:nvSpPr>
        <p:spPr>
          <a:xfrm>
            <a:off x="3853248" y="2328926"/>
            <a:ext cx="838200" cy="523220"/>
          </a:xfrm>
          <a:prstGeom prst="rect">
            <a:avLst/>
          </a:prstGeom>
          <a:noFill/>
        </p:spPr>
        <p:txBody>
          <a:bodyPr wrap="square" rtlCol="0">
            <a:spAutoFit/>
          </a:bodyPr>
          <a:lstStyle/>
          <a:p>
            <a:r>
              <a:rPr lang="en-US" sz="2800" dirty="0">
                <a:solidFill>
                  <a:srgbClr val="FF0000"/>
                </a:solidFill>
              </a:rPr>
              <a:t>402</a:t>
            </a:r>
          </a:p>
        </p:txBody>
      </p:sp>
    </p:spTree>
    <p:extLst>
      <p:ext uri="{BB962C8B-B14F-4D97-AF65-F5344CB8AC3E}">
        <p14:creationId xmlns:p14="http://schemas.microsoft.com/office/powerpoint/2010/main" val="39069650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 Compare Two Decimal Numbers </a:t>
            </a:r>
            <a:r>
              <a:rPr lang="en-US" b="1" dirty="0">
                <a:solidFill>
                  <a:srgbClr val="000000"/>
                </a:solidFill>
              </a:rPr>
              <a:t/>
            </a:r>
            <a:br>
              <a:rPr lang="en-US" b="1" dirty="0">
                <a:solidFill>
                  <a:srgbClr val="000000"/>
                </a:solidFill>
              </a:rPr>
            </a:br>
            <a:endParaRPr lang="en-US" dirty="0"/>
          </a:p>
        </p:txBody>
      </p:sp>
      <p:sp>
        <p:nvSpPr>
          <p:cNvPr id="4" name="Content Placeholder 8"/>
          <p:cNvSpPr>
            <a:spLocks noGrp="1"/>
          </p:cNvSpPr>
          <p:nvPr>
            <p:ph idx="1"/>
          </p:nvPr>
        </p:nvSpPr>
        <p:spPr>
          <a:xfrm>
            <a:off x="451022" y="1295400"/>
            <a:ext cx="8077200" cy="3048000"/>
          </a:xfrm>
          <a:solidFill>
            <a:srgbClr val="FFFFCC"/>
          </a:solidFill>
          <a:ln w="28575">
            <a:solidFill>
              <a:srgbClr val="000000"/>
            </a:solidFill>
          </a:ln>
        </p:spPr>
        <p:txBody>
          <a:bodyPr>
            <a:normAutofit/>
          </a:bodyPr>
          <a:lstStyle/>
          <a:p>
            <a:pPr indent="1588" algn="ctr" eaLnBrk="0" hangingPunct="0"/>
            <a:r>
              <a:rPr lang="en-US" b="1" dirty="0">
                <a:solidFill>
                  <a:srgbClr val="000000"/>
                </a:solidFill>
              </a:rPr>
              <a:t>Procedure </a:t>
            </a:r>
          </a:p>
          <a:p>
            <a:pPr marL="514350" indent="-514350">
              <a:buFont typeface="+mj-lt"/>
              <a:buAutoNum type="arabicPeriod"/>
            </a:pPr>
            <a:r>
              <a:rPr lang="en-US" dirty="0">
                <a:solidFill>
                  <a:srgbClr val="000000"/>
                </a:solidFill>
              </a:rPr>
              <a:t>Moving </a:t>
            </a:r>
            <a:r>
              <a:rPr lang="en-US" b="1" dirty="0">
                <a:solidFill>
                  <a:srgbClr val="C00000"/>
                </a:solidFill>
              </a:rPr>
              <a:t>left to right</a:t>
            </a:r>
            <a:r>
              <a:rPr lang="en-US" dirty="0">
                <a:solidFill>
                  <a:srgbClr val="000000"/>
                </a:solidFill>
              </a:rPr>
              <a:t>, compare digits with the same place value. (Insert 0s to the right to continue comparison if necessary.)</a:t>
            </a:r>
          </a:p>
          <a:p>
            <a:pPr marL="514350" indent="-514350">
              <a:buFont typeface="+mj-lt"/>
              <a:buAutoNum type="arabicPeriod"/>
            </a:pPr>
            <a:r>
              <a:rPr lang="en-US" dirty="0">
                <a:solidFill>
                  <a:srgbClr val="000000"/>
                </a:solidFill>
              </a:rPr>
              <a:t>When one compared digit is larger, then the corresponding number is larger.</a:t>
            </a:r>
            <a:endParaRPr lang="en-US" b="1" dirty="0">
              <a:solidFill>
                <a:srgbClr val="10253F"/>
              </a:solidFill>
              <a:latin typeface="Calibri" pitchFamily="34" charset="0"/>
            </a:endParaRPr>
          </a:p>
        </p:txBody>
      </p:sp>
    </p:spTree>
    <p:extLst>
      <p:ext uri="{BB962C8B-B14F-4D97-AF65-F5344CB8AC3E}">
        <p14:creationId xmlns:p14="http://schemas.microsoft.com/office/powerpoint/2010/main" val="100026958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4: </a:t>
            </a:r>
            <a:r>
              <a:rPr lang="en-US" dirty="0" smtClean="0"/>
              <a:t>Comparing </a:t>
            </a:r>
            <a:r>
              <a:rPr lang="en-US" dirty="0"/>
              <a:t>Decimal Numbers</a:t>
            </a:r>
          </a:p>
        </p:txBody>
      </p:sp>
      <p:sp>
        <p:nvSpPr>
          <p:cNvPr id="3" name="Content Placeholder 2"/>
          <p:cNvSpPr>
            <a:spLocks noGrp="1"/>
          </p:cNvSpPr>
          <p:nvPr>
            <p:ph idx="1"/>
          </p:nvPr>
        </p:nvSpPr>
        <p:spPr/>
        <p:txBody>
          <a:bodyPr/>
          <a:lstStyle/>
          <a:p>
            <a:r>
              <a:rPr lang="en-US" dirty="0"/>
              <a:t>Which number is larger: </a:t>
            </a:r>
            <a:r>
              <a:rPr lang="en-US" dirty="0">
                <a:solidFill>
                  <a:srgbClr val="0000FF"/>
                </a:solidFill>
              </a:rPr>
              <a:t>3.126</a:t>
            </a:r>
            <a:r>
              <a:rPr lang="en-US" dirty="0"/>
              <a:t> or </a:t>
            </a:r>
            <a:r>
              <a:rPr lang="en-US" dirty="0">
                <a:solidFill>
                  <a:srgbClr val="0000FF"/>
                </a:solidFill>
              </a:rPr>
              <a:t>3.14</a:t>
            </a:r>
            <a:r>
              <a:rPr lang="en-US" dirty="0"/>
              <a:t>?</a:t>
            </a:r>
          </a:p>
          <a:p>
            <a:r>
              <a:rPr lang="en-US" b="1" dirty="0"/>
              <a:t>Solution</a:t>
            </a:r>
            <a:endParaRPr lang="en-US" dirty="0"/>
          </a:p>
          <a:p>
            <a:r>
              <a:rPr lang="en-US" dirty="0"/>
              <a:t>Comparing digits with the same place value from left to right (until we find a mismatch) gives the following.</a:t>
            </a:r>
          </a:p>
          <a:p>
            <a:r>
              <a:rPr lang="en-US" dirty="0"/>
              <a:t>                                        3. 1 </a:t>
            </a:r>
            <a:r>
              <a:rPr lang="en-US" dirty="0">
                <a:solidFill>
                  <a:srgbClr val="C00000"/>
                </a:solidFill>
              </a:rPr>
              <a:t>2</a:t>
            </a:r>
            <a:r>
              <a:rPr lang="en-US" dirty="0"/>
              <a:t> </a:t>
            </a:r>
            <a:r>
              <a:rPr lang="en-US" dirty="0">
                <a:solidFill>
                  <a:srgbClr val="33CC33"/>
                </a:solidFill>
              </a:rPr>
              <a:t>6</a:t>
            </a:r>
          </a:p>
          <a:p>
            <a:r>
              <a:rPr lang="en-US" dirty="0"/>
              <a:t>                                                        </a:t>
            </a:r>
            <a:endParaRPr lang="en-US" dirty="0">
              <a:solidFill>
                <a:srgbClr val="C00000"/>
              </a:solidFill>
            </a:endParaRPr>
          </a:p>
          <a:p>
            <a:r>
              <a:rPr lang="en-US" dirty="0">
                <a:solidFill>
                  <a:srgbClr val="C00000"/>
                </a:solidFill>
              </a:rPr>
              <a:t>                                        </a:t>
            </a:r>
            <a:r>
              <a:rPr lang="en-US" dirty="0"/>
              <a:t>3. 1 </a:t>
            </a:r>
            <a:r>
              <a:rPr lang="en-US" dirty="0">
                <a:solidFill>
                  <a:srgbClr val="C00000"/>
                </a:solidFill>
              </a:rPr>
              <a:t>4 </a:t>
            </a:r>
            <a:r>
              <a:rPr lang="en-US" dirty="0">
                <a:solidFill>
                  <a:srgbClr val="33CC33"/>
                </a:solidFill>
              </a:rPr>
              <a:t>0</a:t>
            </a:r>
            <a:r>
              <a:rPr lang="en-US" dirty="0">
                <a:solidFill>
                  <a:srgbClr val="000000"/>
                </a:solidFill>
              </a:rPr>
              <a:t> </a:t>
            </a:r>
          </a:p>
          <a:p>
            <a:r>
              <a:rPr lang="en-US" dirty="0"/>
              <a:t>Because 4 &gt; 2, the number </a:t>
            </a:r>
            <a:r>
              <a:rPr lang="en-US" dirty="0">
                <a:solidFill>
                  <a:srgbClr val="FF0000"/>
                </a:solidFill>
              </a:rPr>
              <a:t>3.14 is greater than 3.126</a:t>
            </a:r>
            <a:r>
              <a:rPr lang="en-US" dirty="0"/>
              <a:t>. That is, </a:t>
            </a:r>
            <a:r>
              <a:rPr lang="en-US" dirty="0">
                <a:solidFill>
                  <a:srgbClr val="0000FF"/>
                </a:solidFill>
              </a:rPr>
              <a:t>3.14</a:t>
            </a:r>
            <a:r>
              <a:rPr lang="en-US" dirty="0"/>
              <a:t> &gt; </a:t>
            </a:r>
            <a:r>
              <a:rPr lang="en-US" dirty="0">
                <a:solidFill>
                  <a:srgbClr val="0000FF"/>
                </a:solidFill>
              </a:rPr>
              <a:t>3.126</a:t>
            </a:r>
            <a:r>
              <a:rPr lang="en-US" dirty="0"/>
              <a:t>.</a:t>
            </a:r>
            <a:endParaRPr lang="en-US" dirty="0">
              <a:solidFill>
                <a:srgbClr val="000000"/>
              </a:solidFill>
            </a:endParaRPr>
          </a:p>
        </p:txBody>
      </p:sp>
      <p:cxnSp>
        <p:nvCxnSpPr>
          <p:cNvPr id="5" name="Straight Arrow Connector 4"/>
          <p:cNvCxnSpPr/>
          <p:nvPr/>
        </p:nvCxnSpPr>
        <p:spPr>
          <a:xfrm>
            <a:off x="4498975" y="3733800"/>
            <a:ext cx="0" cy="533400"/>
          </a:xfrm>
          <a:prstGeom prst="straightConnector1">
            <a:avLst/>
          </a:prstGeom>
          <a:ln w="38100">
            <a:solidFill>
              <a:srgbClr val="C00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6" name="Rectangle 5"/>
          <p:cNvSpPr/>
          <p:nvPr/>
        </p:nvSpPr>
        <p:spPr>
          <a:xfrm>
            <a:off x="5030502" y="3810000"/>
            <a:ext cx="1217898" cy="400110"/>
          </a:xfrm>
          <a:prstGeom prst="rect">
            <a:avLst/>
          </a:prstGeom>
        </p:spPr>
        <p:txBody>
          <a:bodyPr wrap="none">
            <a:spAutoFit/>
          </a:bodyPr>
          <a:lstStyle/>
          <a:p>
            <a:r>
              <a:rPr lang="en-US" sz="2000" dirty="0">
                <a:solidFill>
                  <a:srgbClr val="007E7E"/>
                </a:solidFill>
              </a:rPr>
              <a:t>Mismatch</a:t>
            </a:r>
          </a:p>
        </p:txBody>
      </p:sp>
    </p:spTree>
    <p:extLst>
      <p:ext uri="{BB962C8B-B14F-4D97-AF65-F5344CB8AC3E}">
        <p14:creationId xmlns:p14="http://schemas.microsoft.com/office/powerpoint/2010/main" val="30442564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4: </a:t>
            </a:r>
            <a:r>
              <a:rPr lang="en-US" dirty="0" smtClean="0"/>
              <a:t>Comparing </a:t>
            </a:r>
            <a:r>
              <a:rPr lang="en-US" dirty="0"/>
              <a:t>Decimal </a:t>
            </a:r>
            <a:r>
              <a:rPr lang="en-US" dirty="0" smtClean="0"/>
              <a:t>Numbers (</a:t>
            </a:r>
            <a:r>
              <a:rPr lang="en-US" dirty="0"/>
              <a:t>cont.)</a:t>
            </a:r>
          </a:p>
        </p:txBody>
      </p:sp>
      <p:sp>
        <p:nvSpPr>
          <p:cNvPr id="3" name="Content Placeholder 2"/>
          <p:cNvSpPr>
            <a:spLocks noGrp="1"/>
          </p:cNvSpPr>
          <p:nvPr>
            <p:ph idx="1"/>
          </p:nvPr>
        </p:nvSpPr>
        <p:spPr/>
        <p:txBody>
          <a:bodyPr/>
          <a:lstStyle/>
          <a:p>
            <a:r>
              <a:rPr lang="en-US" dirty="0"/>
              <a:t>Graphing these values on a number line,</a:t>
            </a:r>
          </a:p>
          <a:p>
            <a:r>
              <a:rPr lang="en-US" dirty="0"/>
              <a:t>we have </a:t>
            </a:r>
            <a:r>
              <a:rPr lang="en-US" dirty="0">
                <a:solidFill>
                  <a:srgbClr val="C00000"/>
                </a:solidFill>
              </a:rPr>
              <a:t>3.14</a:t>
            </a:r>
            <a:r>
              <a:rPr lang="en-US" dirty="0">
                <a:solidFill>
                  <a:srgbClr val="0000FF"/>
                </a:solidFill>
              </a:rPr>
              <a:t> </a:t>
            </a:r>
            <a:r>
              <a:rPr lang="en-US" dirty="0"/>
              <a:t>&gt; </a:t>
            </a:r>
            <a:r>
              <a:rPr lang="en-US" dirty="0">
                <a:solidFill>
                  <a:srgbClr val="C00000"/>
                </a:solidFill>
              </a:rPr>
              <a:t>3.126</a:t>
            </a:r>
            <a:r>
              <a:rPr lang="en-US" dirty="0"/>
              <a:t> and </a:t>
            </a:r>
            <a:r>
              <a:rPr lang="en-US" dirty="0">
                <a:solidFill>
                  <a:srgbClr val="C00000"/>
                </a:solidFill>
              </a:rPr>
              <a:t>3.14</a:t>
            </a:r>
            <a:r>
              <a:rPr lang="en-US" dirty="0"/>
              <a:t> lies to the right of </a:t>
            </a:r>
            <a:r>
              <a:rPr lang="en-US" dirty="0">
                <a:solidFill>
                  <a:srgbClr val="C00000"/>
                </a:solidFill>
              </a:rPr>
              <a:t>3.126</a:t>
            </a:r>
            <a:r>
              <a:rPr lang="en-US" dirty="0"/>
              <a:t>.</a:t>
            </a:r>
          </a:p>
        </p:txBody>
      </p:sp>
      <p:pic>
        <p:nvPicPr>
          <p:cNvPr id="4" name="Picture 3"/>
          <p:cNvPicPr>
            <a:picLocks noChangeAspect="1"/>
          </p:cNvPicPr>
          <p:nvPr/>
        </p:nvPicPr>
        <p:blipFill>
          <a:blip r:embed="rId2" cstate="print"/>
          <a:stretch>
            <a:fillRect/>
          </a:stretch>
        </p:blipFill>
        <p:spPr>
          <a:xfrm>
            <a:off x="914400" y="2895600"/>
            <a:ext cx="7620000" cy="1112167"/>
          </a:xfrm>
          <a:prstGeom prst="rect">
            <a:avLst/>
          </a:prstGeom>
        </p:spPr>
      </p:pic>
    </p:spTree>
    <p:extLst>
      <p:ext uri="{BB962C8B-B14F-4D97-AF65-F5344CB8AC3E}">
        <p14:creationId xmlns:p14="http://schemas.microsoft.com/office/powerpoint/2010/main" val="19700522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5: </a:t>
            </a:r>
            <a:r>
              <a:rPr lang="en-US" dirty="0" smtClean="0"/>
              <a:t>Comparing </a:t>
            </a:r>
            <a:r>
              <a:rPr lang="en-US" dirty="0"/>
              <a:t>Decimal Numbers</a:t>
            </a:r>
          </a:p>
        </p:txBody>
      </p:sp>
      <p:sp>
        <p:nvSpPr>
          <p:cNvPr id="3" name="Content Placeholder 2"/>
          <p:cNvSpPr>
            <a:spLocks noGrp="1"/>
          </p:cNvSpPr>
          <p:nvPr>
            <p:ph idx="1"/>
          </p:nvPr>
        </p:nvSpPr>
        <p:spPr/>
        <p:txBody>
          <a:bodyPr/>
          <a:lstStyle/>
          <a:p>
            <a:r>
              <a:rPr lang="en-US" dirty="0"/>
              <a:t>Which number is larger: </a:t>
            </a:r>
            <a:r>
              <a:rPr lang="en-US" dirty="0">
                <a:solidFill>
                  <a:srgbClr val="0000FF"/>
                </a:solidFill>
              </a:rPr>
              <a:t>0.08</a:t>
            </a:r>
            <a:r>
              <a:rPr lang="en-US" dirty="0"/>
              <a:t> or </a:t>
            </a:r>
            <a:r>
              <a:rPr lang="en-US" dirty="0">
                <a:solidFill>
                  <a:srgbClr val="0000FF"/>
                </a:solidFill>
              </a:rPr>
              <a:t>0.085</a:t>
            </a:r>
            <a:r>
              <a:rPr lang="en-US" dirty="0"/>
              <a:t>?</a:t>
            </a:r>
          </a:p>
          <a:p>
            <a:r>
              <a:rPr lang="en-US" b="1" dirty="0"/>
              <a:t>Solution</a:t>
            </a:r>
            <a:endParaRPr lang="en-US" dirty="0"/>
          </a:p>
          <a:p>
            <a:r>
              <a:rPr lang="en-US" dirty="0"/>
              <a:t>Comparing digits with the same place value from left to right (until we find a mismatch) gives the following.</a:t>
            </a:r>
          </a:p>
          <a:p>
            <a:r>
              <a:rPr lang="en-US" dirty="0"/>
              <a:t> 			    0.0 </a:t>
            </a:r>
            <a:r>
              <a:rPr lang="en-US" dirty="0">
                <a:solidFill>
                  <a:srgbClr val="000000"/>
                </a:solidFill>
              </a:rPr>
              <a:t>8</a:t>
            </a:r>
            <a:r>
              <a:rPr lang="en-US" dirty="0"/>
              <a:t> </a:t>
            </a:r>
            <a:r>
              <a:rPr lang="en-US" dirty="0">
                <a:solidFill>
                  <a:srgbClr val="C00000"/>
                </a:solidFill>
              </a:rPr>
              <a:t>0</a:t>
            </a:r>
          </a:p>
          <a:p>
            <a:r>
              <a:rPr lang="en-US" dirty="0"/>
              <a:t> 				       </a:t>
            </a:r>
            <a:r>
              <a:rPr lang="en-US" dirty="0">
                <a:solidFill>
                  <a:srgbClr val="C00000"/>
                </a:solidFill>
              </a:rPr>
              <a:t>Mismatch</a:t>
            </a:r>
          </a:p>
          <a:p>
            <a:r>
              <a:rPr lang="en-US" dirty="0">
                <a:solidFill>
                  <a:srgbClr val="C00000"/>
                </a:solidFill>
              </a:rPr>
              <a:t> 			    </a:t>
            </a:r>
            <a:r>
              <a:rPr lang="en-US" dirty="0"/>
              <a:t>0.0 </a:t>
            </a:r>
            <a:r>
              <a:rPr lang="en-US" dirty="0">
                <a:solidFill>
                  <a:srgbClr val="000000"/>
                </a:solidFill>
              </a:rPr>
              <a:t>8</a:t>
            </a:r>
            <a:r>
              <a:rPr lang="en-US" dirty="0"/>
              <a:t> </a:t>
            </a:r>
            <a:r>
              <a:rPr lang="en-US" dirty="0">
                <a:solidFill>
                  <a:srgbClr val="C00000"/>
                </a:solidFill>
              </a:rPr>
              <a:t>5</a:t>
            </a:r>
          </a:p>
          <a:p>
            <a:endParaRPr lang="en-US" dirty="0">
              <a:solidFill>
                <a:srgbClr val="C00000"/>
              </a:solidFill>
            </a:endParaRPr>
          </a:p>
          <a:p>
            <a:r>
              <a:rPr lang="en-US" dirty="0"/>
              <a:t>Because 5 &gt; 0, we know that </a:t>
            </a:r>
            <a:r>
              <a:rPr lang="en-US" dirty="0">
                <a:solidFill>
                  <a:srgbClr val="FF0000"/>
                </a:solidFill>
              </a:rPr>
              <a:t>0.085 &gt; 0.08</a:t>
            </a:r>
            <a:r>
              <a:rPr lang="en-US" dirty="0"/>
              <a:t>.</a:t>
            </a:r>
            <a:endParaRPr lang="en-US" dirty="0">
              <a:solidFill>
                <a:srgbClr val="C00000"/>
              </a:solidFill>
            </a:endParaRPr>
          </a:p>
        </p:txBody>
      </p:sp>
      <p:cxnSp>
        <p:nvCxnSpPr>
          <p:cNvPr id="4" name="Straight Arrow Connector 3"/>
          <p:cNvCxnSpPr/>
          <p:nvPr/>
        </p:nvCxnSpPr>
        <p:spPr>
          <a:xfrm>
            <a:off x="4498975" y="3733800"/>
            <a:ext cx="0" cy="533400"/>
          </a:xfrm>
          <a:prstGeom prst="straightConnector1">
            <a:avLst/>
          </a:prstGeom>
          <a:ln w="38100">
            <a:solidFill>
              <a:srgbClr val="C00000"/>
            </a:solidFill>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413077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5: </a:t>
            </a:r>
            <a:r>
              <a:rPr lang="en-US" dirty="0" smtClean="0"/>
              <a:t>Comparing </a:t>
            </a:r>
            <a:r>
              <a:rPr lang="en-US" dirty="0"/>
              <a:t>Decimal </a:t>
            </a:r>
            <a:r>
              <a:rPr lang="en-US" dirty="0" smtClean="0"/>
              <a:t>Numbers (</a:t>
            </a:r>
            <a:r>
              <a:rPr lang="en-US" dirty="0"/>
              <a:t>cont.)</a:t>
            </a:r>
          </a:p>
        </p:txBody>
      </p:sp>
      <p:sp>
        <p:nvSpPr>
          <p:cNvPr id="3" name="Content Placeholder 2"/>
          <p:cNvSpPr>
            <a:spLocks noGrp="1"/>
          </p:cNvSpPr>
          <p:nvPr>
            <p:ph idx="1"/>
          </p:nvPr>
        </p:nvSpPr>
        <p:spPr/>
        <p:txBody>
          <a:bodyPr/>
          <a:lstStyle/>
          <a:p>
            <a:r>
              <a:rPr lang="en-US" dirty="0"/>
              <a:t>Graphing these values on a number line, </a:t>
            </a:r>
          </a:p>
          <a:p>
            <a:r>
              <a:rPr lang="en-US" dirty="0"/>
              <a:t>we have </a:t>
            </a:r>
            <a:r>
              <a:rPr lang="en-US" dirty="0">
                <a:solidFill>
                  <a:srgbClr val="C00000"/>
                </a:solidFill>
              </a:rPr>
              <a:t>0.085</a:t>
            </a:r>
            <a:r>
              <a:rPr lang="en-US" dirty="0"/>
              <a:t> &gt; </a:t>
            </a:r>
            <a:r>
              <a:rPr lang="en-US" dirty="0">
                <a:solidFill>
                  <a:srgbClr val="C00000"/>
                </a:solidFill>
              </a:rPr>
              <a:t>0.08 </a:t>
            </a:r>
            <a:r>
              <a:rPr lang="en-US" dirty="0"/>
              <a:t>and </a:t>
            </a:r>
            <a:r>
              <a:rPr lang="en-US" dirty="0">
                <a:solidFill>
                  <a:srgbClr val="C00000"/>
                </a:solidFill>
              </a:rPr>
              <a:t>0.085</a:t>
            </a:r>
            <a:r>
              <a:rPr lang="en-US" dirty="0"/>
              <a:t> lies to the right of </a:t>
            </a:r>
            <a:r>
              <a:rPr lang="en-US" dirty="0">
                <a:solidFill>
                  <a:srgbClr val="C00000"/>
                </a:solidFill>
              </a:rPr>
              <a:t>0.08</a:t>
            </a:r>
            <a:r>
              <a:rPr lang="en-US" dirty="0"/>
              <a:t>.</a:t>
            </a:r>
          </a:p>
        </p:txBody>
      </p:sp>
      <p:pic>
        <p:nvPicPr>
          <p:cNvPr id="4" name="Picture 3"/>
          <p:cNvPicPr>
            <a:picLocks noChangeAspect="1"/>
          </p:cNvPicPr>
          <p:nvPr/>
        </p:nvPicPr>
        <p:blipFill>
          <a:blip r:embed="rId2" cstate="print"/>
          <a:stretch>
            <a:fillRect/>
          </a:stretch>
        </p:blipFill>
        <p:spPr>
          <a:xfrm>
            <a:off x="1219200" y="2743200"/>
            <a:ext cx="6185647" cy="914400"/>
          </a:xfrm>
          <a:prstGeom prst="rect">
            <a:avLst/>
          </a:prstGeom>
        </p:spPr>
      </p:pic>
    </p:spTree>
    <p:extLst>
      <p:ext uri="{BB962C8B-B14F-4D97-AF65-F5344CB8AC3E}">
        <p14:creationId xmlns:p14="http://schemas.microsoft.com/office/powerpoint/2010/main" val="38186155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 Compare Two Negative Decimal Numbers</a:t>
            </a:r>
          </a:p>
        </p:txBody>
      </p:sp>
      <p:sp>
        <p:nvSpPr>
          <p:cNvPr id="4" name="Content Placeholder 8"/>
          <p:cNvSpPr>
            <a:spLocks noGrp="1"/>
          </p:cNvSpPr>
          <p:nvPr>
            <p:ph idx="1"/>
          </p:nvPr>
        </p:nvSpPr>
        <p:spPr>
          <a:xfrm>
            <a:off x="457200" y="1295400"/>
            <a:ext cx="8229600" cy="2971800"/>
          </a:xfrm>
          <a:solidFill>
            <a:srgbClr val="FFFFCC"/>
          </a:solidFill>
          <a:ln w="28575">
            <a:solidFill>
              <a:srgbClr val="000000"/>
            </a:solidFill>
          </a:ln>
        </p:spPr>
        <p:txBody>
          <a:bodyPr>
            <a:normAutofit/>
          </a:bodyPr>
          <a:lstStyle/>
          <a:p>
            <a:pPr algn="ctr"/>
            <a:r>
              <a:rPr lang="en-US" b="1" dirty="0">
                <a:solidFill>
                  <a:srgbClr val="000000"/>
                </a:solidFill>
                <a:latin typeface="Calibri" pitchFamily="34" charset="0"/>
              </a:rPr>
              <a:t>Procedure</a:t>
            </a:r>
          </a:p>
          <a:p>
            <a:pPr marL="514350" indent="-514350">
              <a:buFont typeface="+mj-lt"/>
              <a:buAutoNum type="arabicPeriod"/>
            </a:pPr>
            <a:r>
              <a:rPr lang="en-US" dirty="0">
                <a:solidFill>
                  <a:srgbClr val="000000"/>
                </a:solidFill>
              </a:rPr>
              <a:t>Moving </a:t>
            </a:r>
            <a:r>
              <a:rPr lang="en-US" b="1" dirty="0">
                <a:solidFill>
                  <a:srgbClr val="C00000"/>
                </a:solidFill>
              </a:rPr>
              <a:t>left to right</a:t>
            </a:r>
            <a:r>
              <a:rPr lang="en-US" dirty="0">
                <a:solidFill>
                  <a:srgbClr val="000000"/>
                </a:solidFill>
              </a:rPr>
              <a:t>, compare digits with the same place value. (Insert 0s to the right to continue comparison if necessary.)</a:t>
            </a:r>
          </a:p>
          <a:p>
            <a:pPr marL="514350" indent="-514350">
              <a:buFont typeface="+mj-lt"/>
              <a:buAutoNum type="arabicPeriod"/>
            </a:pPr>
            <a:r>
              <a:rPr lang="en-US" dirty="0">
                <a:solidFill>
                  <a:srgbClr val="000000"/>
                </a:solidFill>
              </a:rPr>
              <a:t>When one compared digit is smaller, then the corresponding number is larger.</a:t>
            </a:r>
            <a:endParaRPr lang="en-US" dirty="0">
              <a:solidFill>
                <a:srgbClr val="000000"/>
              </a:solidFill>
              <a:latin typeface="Calibri"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Comparing Negative Decimal Numbers </a:t>
            </a:r>
          </a:p>
        </p:txBody>
      </p:sp>
      <p:sp>
        <p:nvSpPr>
          <p:cNvPr id="3" name="Content Placeholder 2"/>
          <p:cNvSpPr>
            <a:spLocks noGrp="1"/>
          </p:cNvSpPr>
          <p:nvPr>
            <p:ph idx="1"/>
          </p:nvPr>
        </p:nvSpPr>
        <p:spPr/>
        <p:txBody>
          <a:bodyPr/>
          <a:lstStyle/>
          <a:p>
            <a:r>
              <a:rPr lang="en-US" dirty="0"/>
              <a:t>Which number is larger: </a:t>
            </a:r>
            <a:r>
              <a:rPr lang="en-US" dirty="0">
                <a:solidFill>
                  <a:srgbClr val="0000FF"/>
                </a:solidFill>
              </a:rPr>
              <a:t>−4.7 </a:t>
            </a:r>
            <a:r>
              <a:rPr lang="en-US" dirty="0"/>
              <a:t>or </a:t>
            </a:r>
            <a:r>
              <a:rPr lang="en-US" dirty="0">
                <a:solidFill>
                  <a:srgbClr val="0000FF"/>
                </a:solidFill>
              </a:rPr>
              <a:t>−4.78</a:t>
            </a:r>
            <a:r>
              <a:rPr lang="en-US" dirty="0"/>
              <a:t>? </a:t>
            </a:r>
          </a:p>
          <a:p>
            <a:r>
              <a:rPr lang="en-US" b="1" dirty="0"/>
              <a:t>Solution </a:t>
            </a:r>
          </a:p>
          <a:p>
            <a:r>
              <a:rPr lang="en-US" dirty="0"/>
              <a:t>Comparing digits in </a:t>
            </a:r>
            <a:r>
              <a:rPr lang="en-US" dirty="0">
                <a:solidFill>
                  <a:srgbClr val="0000FF"/>
                </a:solidFill>
              </a:rPr>
              <a:t>−4.7 </a:t>
            </a:r>
            <a:r>
              <a:rPr lang="en-US" dirty="0"/>
              <a:t>and </a:t>
            </a:r>
            <a:r>
              <a:rPr lang="en-US" dirty="0">
                <a:solidFill>
                  <a:srgbClr val="0000FF"/>
                </a:solidFill>
              </a:rPr>
              <a:t>−4.78 </a:t>
            </a:r>
            <a:r>
              <a:rPr lang="en-US" dirty="0"/>
              <a:t>from left to right (until we find a mismatch) gives the following. </a:t>
            </a:r>
          </a:p>
          <a:p>
            <a:r>
              <a:rPr lang="en-US" dirty="0"/>
              <a:t>			    </a:t>
            </a:r>
            <a:r>
              <a:rPr lang="en-US" dirty="0">
                <a:latin typeface="Symbol" pitchFamily="98" charset="2"/>
              </a:rPr>
              <a:t>-</a:t>
            </a:r>
            <a:r>
              <a:rPr lang="en-US" dirty="0"/>
              <a:t>4. </a:t>
            </a:r>
            <a:r>
              <a:rPr lang="en-US" dirty="0">
                <a:solidFill>
                  <a:srgbClr val="0000FF"/>
                </a:solidFill>
              </a:rPr>
              <a:t>7</a:t>
            </a:r>
            <a:r>
              <a:rPr lang="en-US" dirty="0"/>
              <a:t> </a:t>
            </a:r>
            <a:r>
              <a:rPr lang="en-US" dirty="0">
                <a:solidFill>
                  <a:srgbClr val="C00000"/>
                </a:solidFill>
              </a:rPr>
              <a:t>0</a:t>
            </a:r>
          </a:p>
          <a:p>
            <a:r>
              <a:rPr lang="en-US" dirty="0"/>
              <a:t> 				       </a:t>
            </a:r>
            <a:r>
              <a:rPr lang="en-US" dirty="0">
                <a:solidFill>
                  <a:srgbClr val="C00000"/>
                </a:solidFill>
              </a:rPr>
              <a:t>Mismatch</a:t>
            </a:r>
          </a:p>
          <a:p>
            <a:r>
              <a:rPr lang="en-US" dirty="0">
                <a:solidFill>
                  <a:srgbClr val="C00000"/>
                </a:solidFill>
              </a:rPr>
              <a:t> 			    </a:t>
            </a:r>
            <a:r>
              <a:rPr lang="en-US" dirty="0">
                <a:latin typeface="Symbol" pitchFamily="98" charset="2"/>
              </a:rPr>
              <a:t>-</a:t>
            </a:r>
            <a:r>
              <a:rPr lang="en-US" dirty="0"/>
              <a:t>4. </a:t>
            </a:r>
            <a:r>
              <a:rPr lang="en-US" dirty="0">
                <a:solidFill>
                  <a:srgbClr val="0000FF"/>
                </a:solidFill>
              </a:rPr>
              <a:t>7</a:t>
            </a:r>
            <a:r>
              <a:rPr lang="en-US" dirty="0"/>
              <a:t> </a:t>
            </a:r>
            <a:r>
              <a:rPr lang="en-US" dirty="0">
                <a:solidFill>
                  <a:srgbClr val="C00000"/>
                </a:solidFill>
              </a:rPr>
              <a:t>8</a:t>
            </a:r>
          </a:p>
          <a:p>
            <a:r>
              <a:rPr lang="en-US" dirty="0"/>
              <a:t>Because 0 &lt; 8, the number </a:t>
            </a:r>
            <a:r>
              <a:rPr lang="en-US" dirty="0">
                <a:solidFill>
                  <a:srgbClr val="0000FF"/>
                </a:solidFill>
              </a:rPr>
              <a:t>−4.7 </a:t>
            </a:r>
            <a:r>
              <a:rPr lang="en-US" dirty="0"/>
              <a:t>is greater than </a:t>
            </a:r>
            <a:r>
              <a:rPr lang="en-US" dirty="0">
                <a:solidFill>
                  <a:srgbClr val="0000FF"/>
                </a:solidFill>
              </a:rPr>
              <a:t>−4.78</a:t>
            </a:r>
            <a:r>
              <a:rPr lang="en-US" dirty="0"/>
              <a:t>. That is, </a:t>
            </a:r>
            <a:r>
              <a:rPr lang="en-US" dirty="0">
                <a:solidFill>
                  <a:srgbClr val="FF0000"/>
                </a:solidFill>
              </a:rPr>
              <a:t>−4.7 &gt; −4.78</a:t>
            </a:r>
            <a:r>
              <a:rPr lang="en-US" dirty="0"/>
              <a:t>. </a:t>
            </a:r>
            <a:endParaRPr lang="en-US" dirty="0">
              <a:solidFill>
                <a:srgbClr val="C00000"/>
              </a:solidFill>
            </a:endParaRPr>
          </a:p>
          <a:p>
            <a:endParaRPr lang="en-US" dirty="0"/>
          </a:p>
        </p:txBody>
      </p:sp>
      <p:cxnSp>
        <p:nvCxnSpPr>
          <p:cNvPr id="4" name="Straight Arrow Connector 3"/>
          <p:cNvCxnSpPr/>
          <p:nvPr/>
        </p:nvCxnSpPr>
        <p:spPr>
          <a:xfrm>
            <a:off x="4498975" y="3733800"/>
            <a:ext cx="0" cy="533400"/>
          </a:xfrm>
          <a:prstGeom prst="straightConnector1">
            <a:avLst/>
          </a:prstGeom>
          <a:ln w="38100">
            <a:solidFill>
              <a:srgbClr val="C00000"/>
            </a:solidFill>
            <a:headEnd type="triangle"/>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Comparing Negative Decimal Numbers (cont.)</a:t>
            </a:r>
          </a:p>
        </p:txBody>
      </p:sp>
      <p:sp>
        <p:nvSpPr>
          <p:cNvPr id="3" name="Content Placeholder 2"/>
          <p:cNvSpPr>
            <a:spLocks noGrp="1"/>
          </p:cNvSpPr>
          <p:nvPr>
            <p:ph idx="1"/>
          </p:nvPr>
        </p:nvSpPr>
        <p:spPr/>
        <p:txBody>
          <a:bodyPr/>
          <a:lstStyle/>
          <a:p>
            <a:r>
              <a:rPr lang="en-US" dirty="0"/>
              <a:t>Graphing these values on a number line, we have </a:t>
            </a:r>
            <a:br>
              <a:rPr lang="en-US" dirty="0"/>
            </a:br>
            <a:r>
              <a:rPr lang="en-US" dirty="0">
                <a:solidFill>
                  <a:srgbClr val="002060"/>
                </a:solidFill>
              </a:rPr>
              <a:t>−4.7 &gt; −4.78</a:t>
            </a:r>
            <a:r>
              <a:rPr lang="en-US" dirty="0"/>
              <a:t> and </a:t>
            </a:r>
            <a:r>
              <a:rPr lang="en-US" dirty="0">
                <a:solidFill>
                  <a:srgbClr val="FF0000"/>
                </a:solidFill>
              </a:rPr>
              <a:t>−4.7 </a:t>
            </a:r>
            <a:r>
              <a:rPr lang="en-US" dirty="0"/>
              <a:t>lies to the right of </a:t>
            </a:r>
            <a:r>
              <a:rPr lang="en-US" dirty="0">
                <a:solidFill>
                  <a:srgbClr val="FF0000"/>
                </a:solidFill>
              </a:rPr>
              <a:t>−4.78</a:t>
            </a:r>
            <a:r>
              <a:rPr lang="en-US" dirty="0"/>
              <a:t>. (Remember, on a number line larger numbers are always on the right.)</a:t>
            </a:r>
          </a:p>
        </p:txBody>
      </p:sp>
      <p:pic>
        <p:nvPicPr>
          <p:cNvPr id="99330" name="Picture 2"/>
          <p:cNvPicPr>
            <a:picLocks noChangeAspect="1" noChangeArrowheads="1"/>
          </p:cNvPicPr>
          <p:nvPr/>
        </p:nvPicPr>
        <p:blipFill>
          <a:blip r:embed="rId2" cstate="print"/>
          <a:srcRect/>
          <a:stretch>
            <a:fillRect/>
          </a:stretch>
        </p:blipFill>
        <p:spPr bwMode="auto">
          <a:xfrm>
            <a:off x="457200" y="3600450"/>
            <a:ext cx="8362950" cy="5905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864973"/>
          </a:xfrm>
        </p:spPr>
        <p:txBody>
          <a:bodyPr/>
          <a:lstStyle/>
          <a:p>
            <a:r>
              <a:rPr lang="en-US" dirty="0"/>
              <a:t>Rounding Rule for Decimal Numbers</a:t>
            </a:r>
          </a:p>
        </p:txBody>
      </p:sp>
      <p:sp>
        <p:nvSpPr>
          <p:cNvPr id="4" name="Content Placeholder 8"/>
          <p:cNvSpPr>
            <a:spLocks noGrp="1"/>
          </p:cNvSpPr>
          <p:nvPr>
            <p:ph idx="1"/>
          </p:nvPr>
        </p:nvSpPr>
        <p:spPr>
          <a:xfrm>
            <a:off x="457200" y="1219200"/>
            <a:ext cx="8153400" cy="4648200"/>
          </a:xfrm>
          <a:solidFill>
            <a:srgbClr val="FFFFCC"/>
          </a:solidFill>
          <a:ln w="28575">
            <a:solidFill>
              <a:srgbClr val="000000"/>
            </a:solidFill>
          </a:ln>
        </p:spPr>
        <p:txBody>
          <a:bodyPr anchor="ctr">
            <a:normAutofit fontScale="25000" lnSpcReduction="20000"/>
          </a:bodyPr>
          <a:lstStyle/>
          <a:p>
            <a:pPr indent="1588" algn="ctr" eaLnBrk="0" hangingPunct="0"/>
            <a:r>
              <a:rPr lang="en-US" sz="11200" b="1" dirty="0">
                <a:solidFill>
                  <a:srgbClr val="000000"/>
                </a:solidFill>
              </a:rPr>
              <a:t>Procedure</a:t>
            </a:r>
          </a:p>
          <a:p>
            <a:pPr marL="457200" indent="-457200">
              <a:buFont typeface="+mj-lt"/>
              <a:buAutoNum type="arabicPeriod"/>
            </a:pPr>
            <a:r>
              <a:rPr lang="en-US" sz="10400" dirty="0">
                <a:solidFill>
                  <a:srgbClr val="000000"/>
                </a:solidFill>
              </a:rPr>
              <a:t>Look at the single digit one place value to the right of the digit in the place of desired accuracy.</a:t>
            </a:r>
          </a:p>
          <a:p>
            <a:pPr marL="914400" indent="-457200">
              <a:buFont typeface="+mj-lt"/>
              <a:buAutoNum type="alphaLcPeriod"/>
            </a:pPr>
            <a:r>
              <a:rPr lang="en-US" sz="10400" b="1" dirty="0" smtClean="0">
                <a:solidFill>
                  <a:srgbClr val="000000"/>
                </a:solidFill>
                <a:latin typeface="Calibri" panose="020F0502020204030204" pitchFamily="34" charset="0"/>
                <a:cs typeface="Calibri" panose="020F0502020204030204" pitchFamily="34" charset="0"/>
              </a:rPr>
              <a:t>͏</a:t>
            </a:r>
            <a:r>
              <a:rPr lang="en-US" sz="10400" b="1" dirty="0" smtClean="0">
                <a:solidFill>
                  <a:srgbClr val="C00000"/>
                </a:solidFill>
              </a:rPr>
              <a:t>If </a:t>
            </a:r>
            <a:r>
              <a:rPr lang="en-US" sz="10400" b="1" dirty="0">
                <a:solidFill>
                  <a:srgbClr val="C00000"/>
                </a:solidFill>
              </a:rPr>
              <a:t>this digit is less than 5</a:t>
            </a:r>
            <a:r>
              <a:rPr lang="en-US" sz="10400" dirty="0">
                <a:solidFill>
                  <a:srgbClr val="000000"/>
                </a:solidFill>
              </a:rPr>
              <a:t>,</a:t>
            </a:r>
            <a:r>
              <a:rPr lang="en-US" sz="10400" b="1" dirty="0">
                <a:solidFill>
                  <a:srgbClr val="000000"/>
                </a:solidFill>
              </a:rPr>
              <a:t> </a:t>
            </a:r>
            <a:r>
              <a:rPr lang="en-US" sz="10400" dirty="0">
                <a:solidFill>
                  <a:srgbClr val="000000"/>
                </a:solidFill>
              </a:rPr>
              <a:t>leave the digit in the desired place of accuracy as it is and replace all digits to the right with zeros. All digits to the left remain unchanged.</a:t>
            </a:r>
          </a:p>
          <a:p>
            <a:pPr marL="914400" indent="-457200">
              <a:buFont typeface="+mj-lt"/>
              <a:buAutoNum type="alphaLcPeriod"/>
            </a:pPr>
            <a:r>
              <a:rPr lang="en-US" sz="10400" b="1" dirty="0" smtClean="0">
                <a:solidFill>
                  <a:srgbClr val="000000"/>
                </a:solidFill>
                <a:latin typeface="Calibri" panose="020F0502020204030204" pitchFamily="34" charset="0"/>
                <a:cs typeface="Calibri" panose="020F0502020204030204" pitchFamily="34" charset="0"/>
              </a:rPr>
              <a:t>͏</a:t>
            </a:r>
            <a:r>
              <a:rPr lang="en-US" sz="10400" b="1" dirty="0" smtClean="0">
                <a:solidFill>
                  <a:srgbClr val="C00000"/>
                </a:solidFill>
              </a:rPr>
              <a:t>If </a:t>
            </a:r>
            <a:r>
              <a:rPr lang="en-US" sz="10400" b="1" dirty="0">
                <a:solidFill>
                  <a:srgbClr val="C00000"/>
                </a:solidFill>
              </a:rPr>
              <a:t>this digit is 5 or greater</a:t>
            </a:r>
            <a:r>
              <a:rPr lang="en-US" sz="10400" dirty="0">
                <a:solidFill>
                  <a:srgbClr val="000000"/>
                </a:solidFill>
              </a:rPr>
              <a:t>,</a:t>
            </a:r>
            <a:r>
              <a:rPr lang="en-US" sz="10400" b="1" dirty="0">
                <a:solidFill>
                  <a:srgbClr val="000000"/>
                </a:solidFill>
              </a:rPr>
              <a:t> </a:t>
            </a:r>
            <a:r>
              <a:rPr lang="en-US" sz="10400" dirty="0">
                <a:solidFill>
                  <a:srgbClr val="000000"/>
                </a:solidFill>
              </a:rPr>
              <a:t>increase the digit in the desired place of accuracy by one and replace all digits to the right with zeros. All digits to the left remain unchanged unless a 9 is made one larger. Then, the 9 is replaced by 0 and the next digit to the left is increased by 1.</a:t>
            </a:r>
            <a:endParaRPr lang="en-US" sz="10400" b="1" dirty="0">
              <a:solidFill>
                <a:srgbClr val="000000"/>
              </a:solidFill>
              <a:latin typeface="Calibri" pitchFamily="34" charset="0"/>
            </a:endParaRPr>
          </a:p>
        </p:txBody>
      </p:sp>
    </p:spTree>
    <p:extLst>
      <p:ext uri="{BB962C8B-B14F-4D97-AF65-F5344CB8AC3E}">
        <p14:creationId xmlns:p14="http://schemas.microsoft.com/office/powerpoint/2010/main" val="12249123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a:solidFill>
                  <a:schemeClr val="accent1"/>
                </a:solidFill>
              </a:rPr>
              <a:t>Objectives</a:t>
            </a:r>
            <a:endParaRPr lang="en-US" dirty="0">
              <a:solidFill>
                <a:schemeClr val="accent1">
                  <a:lumMod val="50000"/>
                </a:schemeClr>
              </a:solidFill>
            </a:endParaRPr>
          </a:p>
        </p:txBody>
      </p:sp>
      <p:sp>
        <p:nvSpPr>
          <p:cNvPr id="5123" name="Content Placeholder 2"/>
          <p:cNvSpPr>
            <a:spLocks noGrp="1"/>
          </p:cNvSpPr>
          <p:nvPr>
            <p:ph idx="1"/>
          </p:nvPr>
        </p:nvSpPr>
        <p:spPr/>
        <p:txBody>
          <a:bodyPr>
            <a:normAutofit/>
          </a:bodyPr>
          <a:lstStyle/>
          <a:p>
            <a:pPr marL="461963" indent="-461963">
              <a:buFont typeface="Courier New" pitchFamily="49" charset="0"/>
              <a:buChar char="o"/>
              <a:tabLst>
                <a:tab pos="461963" algn="l"/>
              </a:tabLst>
            </a:pPr>
            <a:r>
              <a:rPr lang="en-US" dirty="0"/>
              <a:t>Read and write decimal numbers. </a:t>
            </a:r>
          </a:p>
          <a:p>
            <a:pPr marL="461963" indent="-461963">
              <a:buFont typeface="Courier New" pitchFamily="49" charset="0"/>
              <a:buChar char="o"/>
              <a:tabLst>
                <a:tab pos="461963" algn="l"/>
              </a:tabLst>
            </a:pPr>
            <a:r>
              <a:rPr lang="en-US" dirty="0"/>
              <a:t>Compare decimal numbers. </a:t>
            </a:r>
          </a:p>
          <a:p>
            <a:pPr marL="461963" indent="-461963">
              <a:buFont typeface="Courier New" pitchFamily="49" charset="0"/>
              <a:buChar char="o"/>
              <a:tabLst>
                <a:tab pos="461963" algn="l"/>
              </a:tabLst>
            </a:pPr>
            <a:r>
              <a:rPr lang="en-US" dirty="0"/>
              <a:t>Round decimal numbers.</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2880"/>
            <a:ext cx="8229600" cy="960120"/>
          </a:xfrm>
        </p:spPr>
        <p:txBody>
          <a:bodyPr/>
          <a:lstStyle/>
          <a:p>
            <a:r>
              <a:rPr lang="en-US" dirty="0"/>
              <a:t>Rounding Rule for Decimal Numbers</a:t>
            </a:r>
          </a:p>
        </p:txBody>
      </p:sp>
      <p:sp>
        <p:nvSpPr>
          <p:cNvPr id="4" name="Content Placeholder 8"/>
          <p:cNvSpPr>
            <a:spLocks noGrp="1"/>
          </p:cNvSpPr>
          <p:nvPr>
            <p:ph idx="1"/>
          </p:nvPr>
        </p:nvSpPr>
        <p:spPr>
          <a:xfrm>
            <a:off x="457200" y="1295400"/>
            <a:ext cx="8229600" cy="2763834"/>
          </a:xfrm>
          <a:solidFill>
            <a:srgbClr val="FFFFCC"/>
          </a:solidFill>
          <a:ln w="28575">
            <a:solidFill>
              <a:srgbClr val="000000"/>
            </a:solidFill>
          </a:ln>
        </p:spPr>
        <p:txBody>
          <a:bodyPr>
            <a:spAutoFit/>
          </a:bodyPr>
          <a:lstStyle/>
          <a:p>
            <a:pPr indent="1588" algn="ctr" eaLnBrk="0" hangingPunct="0"/>
            <a:r>
              <a:rPr lang="en-US" b="1" dirty="0">
                <a:solidFill>
                  <a:srgbClr val="000000"/>
                </a:solidFill>
              </a:rPr>
              <a:t>Procedure (cont.)</a:t>
            </a:r>
          </a:p>
          <a:p>
            <a:pPr marL="514350" indent="-514350">
              <a:buFont typeface="+mj-lt"/>
              <a:buAutoNum type="arabicPeriod" startAt="2"/>
            </a:pPr>
            <a:r>
              <a:rPr lang="en-US" dirty="0">
                <a:solidFill>
                  <a:srgbClr val="000000"/>
                </a:solidFill>
              </a:rPr>
              <a:t>Zeros to the right of the place of accuracy that are also to the right of the decimal point must be dropped. In this way, the place of accuracy is clearly understood. If a rounded number has a 0 in the desired place of accuracy, then that 0 remains.</a:t>
            </a:r>
            <a:endParaRPr lang="en-US" b="1" dirty="0">
              <a:solidFill>
                <a:srgbClr val="000000"/>
              </a:solidFill>
            </a:endParaRPr>
          </a:p>
        </p:txBody>
      </p:sp>
    </p:spTree>
    <p:extLst>
      <p:ext uri="{BB962C8B-B14F-4D97-AF65-F5344CB8AC3E}">
        <p14:creationId xmlns:p14="http://schemas.microsoft.com/office/powerpoint/2010/main" val="153955069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7: </a:t>
            </a:r>
            <a:r>
              <a:rPr lang="en-US" dirty="0" smtClean="0"/>
              <a:t>Rounding </a:t>
            </a:r>
            <a:r>
              <a:rPr lang="en-US" dirty="0"/>
              <a:t>Decimal Numbers</a:t>
            </a:r>
          </a:p>
        </p:txBody>
      </p:sp>
      <p:sp>
        <p:nvSpPr>
          <p:cNvPr id="3" name="Content Placeholder 2"/>
          <p:cNvSpPr>
            <a:spLocks noGrp="1"/>
          </p:cNvSpPr>
          <p:nvPr>
            <p:ph idx="1"/>
          </p:nvPr>
        </p:nvSpPr>
        <p:spPr>
          <a:xfrm>
            <a:off x="457200" y="1280160"/>
            <a:ext cx="8229600" cy="4846320"/>
          </a:xfrm>
        </p:spPr>
        <p:txBody>
          <a:bodyPr>
            <a:normAutofit lnSpcReduction="10000"/>
          </a:bodyPr>
          <a:lstStyle/>
          <a:p>
            <a:r>
              <a:rPr lang="en-US" dirty="0"/>
              <a:t>Round </a:t>
            </a:r>
            <a:r>
              <a:rPr lang="en-US" dirty="0">
                <a:solidFill>
                  <a:srgbClr val="0000FF"/>
                </a:solidFill>
              </a:rPr>
              <a:t>18.649</a:t>
            </a:r>
            <a:r>
              <a:rPr lang="en-US" dirty="0"/>
              <a:t> to the nearest tenth.</a:t>
            </a:r>
          </a:p>
          <a:p>
            <a:r>
              <a:rPr lang="en-US" b="1" dirty="0"/>
              <a:t>Solution</a:t>
            </a:r>
            <a:endParaRPr lang="en-US" dirty="0"/>
          </a:p>
          <a:p>
            <a:pPr algn="ctr"/>
            <a:r>
              <a:rPr lang="en-US" sz="2000" dirty="0"/>
              <a:t>	     		    </a:t>
            </a:r>
            <a:r>
              <a:rPr lang="en-US" dirty="0"/>
              <a:t>Since 4 is less than 5, leave the			 6 and replace 4 and 9 with 0s.</a:t>
            </a:r>
          </a:p>
          <a:p>
            <a:r>
              <a:rPr lang="en-US" dirty="0"/>
              <a:t>                            </a:t>
            </a:r>
          </a:p>
          <a:p>
            <a:r>
              <a:rPr lang="en-US" dirty="0"/>
              <a:t>		      	      Now, the 6 is to the right of the 			      decimal point and the 0s to the 			      right of the 6 in 18.600 are 				      dropped so that the place of 			      accuracy is indicated by the 6.</a:t>
            </a:r>
          </a:p>
          <a:p>
            <a:r>
              <a:rPr lang="en-US" dirty="0"/>
              <a:t>Thus, </a:t>
            </a:r>
            <a:r>
              <a:rPr lang="en-US" dirty="0">
                <a:solidFill>
                  <a:srgbClr val="0000FF"/>
                </a:solidFill>
              </a:rPr>
              <a:t>18.649</a:t>
            </a:r>
            <a:r>
              <a:rPr lang="en-US" dirty="0"/>
              <a:t> rounds to </a:t>
            </a:r>
            <a:r>
              <a:rPr lang="en-US" dirty="0">
                <a:solidFill>
                  <a:srgbClr val="FF0000"/>
                </a:solidFill>
              </a:rPr>
              <a:t>18.6</a:t>
            </a:r>
            <a:r>
              <a:rPr lang="en-US" dirty="0"/>
              <a:t> to the nearest tenth.</a:t>
            </a:r>
          </a:p>
          <a:p>
            <a:endParaRPr lang="en-US" dirty="0"/>
          </a:p>
          <a:p>
            <a:endParaRPr lang="en-US" dirty="0"/>
          </a:p>
        </p:txBody>
      </p:sp>
      <p:cxnSp>
        <p:nvCxnSpPr>
          <p:cNvPr id="4" name="Straight Arrow Connector 3"/>
          <p:cNvCxnSpPr/>
          <p:nvPr/>
        </p:nvCxnSpPr>
        <p:spPr>
          <a:xfrm>
            <a:off x="1728790" y="2800290"/>
            <a:ext cx="0" cy="458230"/>
          </a:xfrm>
          <a:prstGeom prst="straightConnector1">
            <a:avLst/>
          </a:prstGeom>
          <a:ln>
            <a:solidFill>
              <a:srgbClr val="C00000"/>
            </a:solidFill>
            <a:tailEnd type="triangle"/>
          </a:ln>
          <a:effectLst/>
        </p:spPr>
        <p:style>
          <a:lnRef idx="3">
            <a:schemeClr val="accent2"/>
          </a:lnRef>
          <a:fillRef idx="0">
            <a:schemeClr val="accent2"/>
          </a:fillRef>
          <a:effectRef idx="2">
            <a:schemeClr val="accent2"/>
          </a:effectRef>
          <a:fontRef idx="minor">
            <a:schemeClr val="tx1"/>
          </a:fontRef>
        </p:style>
      </p:cxnSp>
      <p:cxnSp>
        <p:nvCxnSpPr>
          <p:cNvPr id="14" name="Straight Arrow Connector 13"/>
          <p:cNvCxnSpPr/>
          <p:nvPr/>
        </p:nvCxnSpPr>
        <p:spPr>
          <a:xfrm flipV="1">
            <a:off x="1913047" y="3681349"/>
            <a:ext cx="0" cy="457200"/>
          </a:xfrm>
          <a:prstGeom prst="straightConnector1">
            <a:avLst/>
          </a:prstGeom>
          <a:ln w="38100">
            <a:solidFill>
              <a:srgbClr val="C00000"/>
            </a:solidFill>
            <a:headEnd type="none"/>
            <a:tailEnd type="triangle"/>
          </a:ln>
          <a:effectLst/>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457200" y="2400180"/>
            <a:ext cx="2590800" cy="400110"/>
          </a:xfrm>
          <a:prstGeom prst="rect">
            <a:avLst/>
          </a:prstGeom>
          <a:noFill/>
        </p:spPr>
        <p:txBody>
          <a:bodyPr wrap="square" rtlCol="0">
            <a:spAutoFit/>
          </a:bodyPr>
          <a:lstStyle/>
          <a:p>
            <a:r>
              <a:rPr lang="en-US" sz="2000" dirty="0">
                <a:solidFill>
                  <a:srgbClr val="C00000"/>
                </a:solidFill>
              </a:rPr>
              <a:t>6</a:t>
            </a:r>
            <a:r>
              <a:rPr lang="en-US" sz="2000" dirty="0">
                <a:solidFill>
                  <a:srgbClr val="007E7E"/>
                </a:solidFill>
              </a:rPr>
              <a:t> is in the tenths place.</a:t>
            </a:r>
          </a:p>
        </p:txBody>
      </p:sp>
      <p:sp>
        <p:nvSpPr>
          <p:cNvPr id="7" name="TextBox 6"/>
          <p:cNvSpPr txBox="1"/>
          <p:nvPr/>
        </p:nvSpPr>
        <p:spPr>
          <a:xfrm>
            <a:off x="457200" y="4095690"/>
            <a:ext cx="3352800" cy="400110"/>
          </a:xfrm>
          <a:prstGeom prst="rect">
            <a:avLst/>
          </a:prstGeom>
          <a:noFill/>
        </p:spPr>
        <p:txBody>
          <a:bodyPr wrap="square" rtlCol="0">
            <a:spAutoFit/>
          </a:bodyPr>
          <a:lstStyle/>
          <a:p>
            <a:r>
              <a:rPr lang="en-US" sz="2000" dirty="0">
                <a:solidFill>
                  <a:srgbClr val="007E7E"/>
                </a:solidFill>
              </a:rPr>
              <a:t>The next digit to the right is 4.</a:t>
            </a:r>
          </a:p>
        </p:txBody>
      </p:sp>
      <p:sp>
        <p:nvSpPr>
          <p:cNvPr id="8" name="Rectangle 7"/>
          <p:cNvSpPr/>
          <p:nvPr/>
        </p:nvSpPr>
        <p:spPr>
          <a:xfrm>
            <a:off x="1095375" y="3200400"/>
            <a:ext cx="1189749" cy="523220"/>
          </a:xfrm>
          <a:prstGeom prst="rect">
            <a:avLst/>
          </a:prstGeom>
        </p:spPr>
        <p:txBody>
          <a:bodyPr wrap="none">
            <a:spAutoFit/>
          </a:bodyPr>
          <a:lstStyle/>
          <a:p>
            <a:r>
              <a:rPr lang="en-US" sz="2800" dirty="0"/>
              <a:t>18.</a:t>
            </a:r>
            <a:r>
              <a:rPr lang="en-US" sz="2800" dirty="0">
                <a:solidFill>
                  <a:srgbClr val="C00000"/>
                </a:solidFill>
              </a:rPr>
              <a:t>6</a:t>
            </a:r>
            <a:r>
              <a:rPr lang="en-US" sz="2800" dirty="0">
                <a:solidFill>
                  <a:srgbClr val="007E7E"/>
                </a:solidFill>
              </a:rPr>
              <a:t>4</a:t>
            </a:r>
            <a:r>
              <a:rPr lang="en-US" sz="2800" dirty="0"/>
              <a:t>9</a:t>
            </a:r>
          </a:p>
        </p:txBody>
      </p:sp>
    </p:spTree>
    <p:extLst>
      <p:ext uri="{BB962C8B-B14F-4D97-AF65-F5344CB8AC3E}">
        <p14:creationId xmlns:p14="http://schemas.microsoft.com/office/powerpoint/2010/main" val="38729608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4"/>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8"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8: </a:t>
            </a:r>
            <a:r>
              <a:rPr lang="en-US" dirty="0" smtClean="0"/>
              <a:t>Rounding </a:t>
            </a:r>
            <a:r>
              <a:rPr lang="en-US" dirty="0"/>
              <a:t>Decimal Numbers</a:t>
            </a:r>
          </a:p>
        </p:txBody>
      </p:sp>
      <p:sp>
        <p:nvSpPr>
          <p:cNvPr id="3" name="Content Placeholder 2"/>
          <p:cNvSpPr>
            <a:spLocks noGrp="1"/>
          </p:cNvSpPr>
          <p:nvPr>
            <p:ph idx="1"/>
          </p:nvPr>
        </p:nvSpPr>
        <p:spPr/>
        <p:txBody>
          <a:bodyPr>
            <a:normAutofit lnSpcReduction="10000"/>
          </a:bodyPr>
          <a:lstStyle/>
          <a:p>
            <a:r>
              <a:rPr lang="en-US" dirty="0"/>
              <a:t>Round </a:t>
            </a:r>
            <a:r>
              <a:rPr lang="en-US" dirty="0">
                <a:solidFill>
                  <a:srgbClr val="0000FF"/>
                </a:solidFill>
              </a:rPr>
              <a:t>5.83971</a:t>
            </a:r>
            <a:r>
              <a:rPr lang="en-US" dirty="0"/>
              <a:t> to the nearest thousandth.</a:t>
            </a:r>
          </a:p>
          <a:p>
            <a:r>
              <a:rPr lang="en-US" b="1" dirty="0"/>
              <a:t>Solution</a:t>
            </a:r>
            <a:endParaRPr lang="en-US" dirty="0"/>
          </a:p>
          <a:p>
            <a:pPr algn="just"/>
            <a:r>
              <a:rPr lang="en-US" dirty="0"/>
              <a:t>				 Since 7 is greater than 5, 				 increase 9 by one and replace 			 	 7 and 1 with 0s. (Increasing 9  				 by one gives 10, which affects 				 the digit 3 as well.)</a:t>
            </a:r>
          </a:p>
          <a:p>
            <a:endParaRPr lang="en-US" dirty="0"/>
          </a:p>
          <a:p>
            <a:r>
              <a:rPr lang="en-US" dirty="0"/>
              <a:t>Thus, </a:t>
            </a:r>
            <a:r>
              <a:rPr lang="en-US" dirty="0">
                <a:solidFill>
                  <a:srgbClr val="0000FF"/>
                </a:solidFill>
              </a:rPr>
              <a:t>5.83971</a:t>
            </a:r>
            <a:r>
              <a:rPr lang="en-US" dirty="0"/>
              <a:t> rounds to </a:t>
            </a:r>
            <a:r>
              <a:rPr lang="en-US" dirty="0">
                <a:solidFill>
                  <a:srgbClr val="C00000"/>
                </a:solidFill>
              </a:rPr>
              <a:t>5.840</a:t>
            </a:r>
            <a:r>
              <a:rPr lang="en-US" dirty="0"/>
              <a:t> to the nearest thousandth, and only two 0s are dropped.</a:t>
            </a:r>
          </a:p>
        </p:txBody>
      </p:sp>
      <p:sp>
        <p:nvSpPr>
          <p:cNvPr id="4" name="TextBox 3"/>
          <p:cNvSpPr txBox="1"/>
          <p:nvPr/>
        </p:nvSpPr>
        <p:spPr>
          <a:xfrm>
            <a:off x="448408" y="2200878"/>
            <a:ext cx="3352800" cy="400110"/>
          </a:xfrm>
          <a:prstGeom prst="rect">
            <a:avLst/>
          </a:prstGeom>
          <a:noFill/>
        </p:spPr>
        <p:txBody>
          <a:bodyPr wrap="square" rtlCol="0">
            <a:spAutoFit/>
          </a:bodyPr>
          <a:lstStyle/>
          <a:p>
            <a:r>
              <a:rPr lang="en-US" sz="2000" dirty="0">
                <a:solidFill>
                  <a:srgbClr val="C00000"/>
                </a:solidFill>
              </a:rPr>
              <a:t>9</a:t>
            </a:r>
            <a:r>
              <a:rPr lang="en-US" sz="2000" dirty="0">
                <a:solidFill>
                  <a:srgbClr val="007E7E"/>
                </a:solidFill>
              </a:rPr>
              <a:t> is in the thousandths place.</a:t>
            </a:r>
          </a:p>
        </p:txBody>
      </p:sp>
      <p:sp>
        <p:nvSpPr>
          <p:cNvPr id="5" name="TextBox 4"/>
          <p:cNvSpPr txBox="1"/>
          <p:nvPr/>
        </p:nvSpPr>
        <p:spPr>
          <a:xfrm>
            <a:off x="457200" y="3838941"/>
            <a:ext cx="3352800" cy="400110"/>
          </a:xfrm>
          <a:prstGeom prst="rect">
            <a:avLst/>
          </a:prstGeom>
          <a:noFill/>
        </p:spPr>
        <p:txBody>
          <a:bodyPr wrap="square" rtlCol="0">
            <a:spAutoFit/>
          </a:bodyPr>
          <a:lstStyle/>
          <a:p>
            <a:r>
              <a:rPr lang="en-US" sz="2000" dirty="0">
                <a:solidFill>
                  <a:srgbClr val="007E7E"/>
                </a:solidFill>
              </a:rPr>
              <a:t>The next digit to the right is 7.</a:t>
            </a:r>
          </a:p>
        </p:txBody>
      </p:sp>
      <p:cxnSp>
        <p:nvCxnSpPr>
          <p:cNvPr id="6" name="Straight Arrow Connector 5"/>
          <p:cNvCxnSpPr/>
          <p:nvPr/>
        </p:nvCxnSpPr>
        <p:spPr>
          <a:xfrm>
            <a:off x="2177560" y="2564424"/>
            <a:ext cx="0" cy="458230"/>
          </a:xfrm>
          <a:prstGeom prst="straightConnector1">
            <a:avLst/>
          </a:prstGeom>
          <a:ln>
            <a:solidFill>
              <a:srgbClr val="C00000"/>
            </a:solidFill>
            <a:tailEnd type="triangle"/>
          </a:ln>
          <a:effectLst/>
        </p:spPr>
        <p:style>
          <a:lnRef idx="3">
            <a:schemeClr val="accent2"/>
          </a:lnRef>
          <a:fillRef idx="0">
            <a:schemeClr val="accent2"/>
          </a:fillRef>
          <a:effectRef idx="2">
            <a:schemeClr val="accent2"/>
          </a:effectRef>
          <a:fontRef idx="minor">
            <a:schemeClr val="tx1"/>
          </a:fontRef>
        </p:style>
      </p:cxnSp>
      <p:cxnSp>
        <p:nvCxnSpPr>
          <p:cNvPr id="7" name="Straight Arrow Connector 6"/>
          <p:cNvCxnSpPr/>
          <p:nvPr/>
        </p:nvCxnSpPr>
        <p:spPr>
          <a:xfrm flipV="1">
            <a:off x="2360491" y="3405552"/>
            <a:ext cx="0" cy="457200"/>
          </a:xfrm>
          <a:prstGeom prst="straightConnector1">
            <a:avLst/>
          </a:prstGeom>
          <a:ln w="38100">
            <a:solidFill>
              <a:srgbClr val="C00000"/>
            </a:solidFill>
            <a:headEnd type="none"/>
            <a:tailEnd type="triangle"/>
          </a:ln>
          <a:effectLst/>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1371600" y="2962671"/>
            <a:ext cx="1403840" cy="523220"/>
          </a:xfrm>
          <a:prstGeom prst="rect">
            <a:avLst/>
          </a:prstGeom>
          <a:noFill/>
        </p:spPr>
        <p:txBody>
          <a:bodyPr wrap="square" rtlCol="0">
            <a:spAutoFit/>
          </a:bodyPr>
          <a:lstStyle/>
          <a:p>
            <a:r>
              <a:rPr lang="en-US" sz="2800" dirty="0"/>
              <a:t>5.83</a:t>
            </a:r>
            <a:r>
              <a:rPr lang="en-US" sz="2800" dirty="0">
                <a:solidFill>
                  <a:srgbClr val="C00000"/>
                </a:solidFill>
              </a:rPr>
              <a:t>9</a:t>
            </a:r>
            <a:r>
              <a:rPr lang="en-US" sz="2800" dirty="0">
                <a:solidFill>
                  <a:srgbClr val="007E7E"/>
                </a:solidFill>
              </a:rPr>
              <a:t>7</a:t>
            </a:r>
            <a:r>
              <a:rPr lang="en-US" sz="2800" dirty="0"/>
              <a:t>1</a:t>
            </a:r>
          </a:p>
        </p:txBody>
      </p:sp>
    </p:spTree>
    <p:extLst>
      <p:ext uri="{BB962C8B-B14F-4D97-AF65-F5344CB8AC3E}">
        <p14:creationId xmlns:p14="http://schemas.microsoft.com/office/powerpoint/2010/main" val="2770404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8"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Completion</a:t>
            </a:r>
            <a:r>
              <a:rPr lang="en-US" b="1" dirty="0"/>
              <a:t> </a:t>
            </a:r>
            <a:r>
              <a:rPr lang="en-US" dirty="0">
                <a:solidFill>
                  <a:schemeClr val="accent1"/>
                </a:solidFill>
              </a:rPr>
              <a:t>Example 9: </a:t>
            </a:r>
            <a:r>
              <a:rPr lang="en-US" dirty="0" smtClean="0"/>
              <a:t>Rounding </a:t>
            </a:r>
            <a:r>
              <a:rPr lang="en-US" dirty="0"/>
              <a:t>Decimal Numbers</a:t>
            </a:r>
          </a:p>
        </p:txBody>
      </p:sp>
      <p:sp>
        <p:nvSpPr>
          <p:cNvPr id="3" name="Content Placeholder 2"/>
          <p:cNvSpPr>
            <a:spLocks noGrp="1"/>
          </p:cNvSpPr>
          <p:nvPr>
            <p:ph idx="1"/>
          </p:nvPr>
        </p:nvSpPr>
        <p:spPr/>
        <p:txBody>
          <a:bodyPr/>
          <a:lstStyle/>
          <a:p>
            <a:r>
              <a:rPr lang="en-US" dirty="0"/>
              <a:t>Round </a:t>
            </a:r>
            <a:r>
              <a:rPr lang="en-US" dirty="0">
                <a:solidFill>
                  <a:srgbClr val="0000FF"/>
                </a:solidFill>
              </a:rPr>
              <a:t>0.6753</a:t>
            </a:r>
            <a:r>
              <a:rPr lang="en-US" dirty="0"/>
              <a:t> to the nearest hundredth.</a:t>
            </a:r>
          </a:p>
          <a:p>
            <a:r>
              <a:rPr lang="en-US" b="1" dirty="0"/>
              <a:t>Solution</a:t>
            </a:r>
            <a:endParaRPr lang="en-US" dirty="0"/>
          </a:p>
          <a:p>
            <a:r>
              <a:rPr lang="en-US" dirty="0"/>
              <a:t>The digit in the hundredths position is ____.</a:t>
            </a:r>
          </a:p>
          <a:p>
            <a:r>
              <a:rPr lang="en-US" dirty="0"/>
              <a:t>The next digit to the right is ____.</a:t>
            </a:r>
          </a:p>
          <a:p>
            <a:r>
              <a:rPr lang="en-US" dirty="0"/>
              <a:t>Since ____ is equal to 5, change the ____ to ____ and replace ____ and ____ with 0s.</a:t>
            </a:r>
          </a:p>
          <a:p>
            <a:pPr>
              <a:spcBef>
                <a:spcPts val="1800"/>
              </a:spcBef>
            </a:pPr>
            <a:r>
              <a:rPr lang="en-US" dirty="0"/>
              <a:t>So, </a:t>
            </a:r>
            <a:r>
              <a:rPr lang="en-US" dirty="0">
                <a:solidFill>
                  <a:srgbClr val="0000FF"/>
                </a:solidFill>
              </a:rPr>
              <a:t>0.6753</a:t>
            </a:r>
            <a:r>
              <a:rPr lang="en-US" dirty="0"/>
              <a:t> rounds to ______ to the nearest hundredth (with two 0s dropped).</a:t>
            </a:r>
          </a:p>
        </p:txBody>
      </p:sp>
      <p:graphicFrame>
        <p:nvGraphicFramePr>
          <p:cNvPr id="5" name="Object 4"/>
          <p:cNvGraphicFramePr>
            <a:graphicFrameLocks noChangeAspect="1"/>
          </p:cNvGraphicFramePr>
          <p:nvPr>
            <p:extLst>
              <p:ext uri="{D42A27DB-BD31-4B8C-83A1-F6EECF244321}">
                <p14:modId xmlns:p14="http://schemas.microsoft.com/office/powerpoint/2010/main" val="1177280995"/>
              </p:ext>
            </p:extLst>
          </p:nvPr>
        </p:nvGraphicFramePr>
        <p:xfrm>
          <a:off x="6400800" y="2438400"/>
          <a:ext cx="203200" cy="279400"/>
        </p:xfrm>
        <a:graphic>
          <a:graphicData uri="http://schemas.openxmlformats.org/presentationml/2006/ole">
            <mc:AlternateContent xmlns:mc="http://schemas.openxmlformats.org/markup-compatibility/2006">
              <mc:Choice xmlns:v="urn:schemas-microsoft-com:vml" Requires="v">
                <p:oleObj spid="_x0000_s73939" name="Equation" r:id="rId3" imgW="203112" imgH="279279" progId="Equation.DSMT4">
                  <p:embed/>
                </p:oleObj>
              </mc:Choice>
              <mc:Fallback>
                <p:oleObj name="Equation" r:id="rId3" imgW="203112" imgH="279279" progId="Equation.DSMT4">
                  <p:embed/>
                  <p:pic>
                    <p:nvPicPr>
                      <p:cNvPr id="0" name="Picture 14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00800" y="2438400"/>
                        <a:ext cx="2032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92312988"/>
              </p:ext>
            </p:extLst>
          </p:nvPr>
        </p:nvGraphicFramePr>
        <p:xfrm>
          <a:off x="6019800" y="3442335"/>
          <a:ext cx="203200" cy="288290"/>
        </p:xfrm>
        <a:graphic>
          <a:graphicData uri="http://schemas.openxmlformats.org/presentationml/2006/ole">
            <mc:AlternateContent xmlns:mc="http://schemas.openxmlformats.org/markup-compatibility/2006">
              <mc:Choice xmlns:v="urn:schemas-microsoft-com:vml" Requires="v">
                <p:oleObj spid="_x0000_s73940" name="Equation" r:id="rId5" imgW="203112" imgH="279279" progId="Equation.DSMT4">
                  <p:embed/>
                </p:oleObj>
              </mc:Choice>
              <mc:Fallback>
                <p:oleObj name="Equation" r:id="rId5" imgW="203112" imgH="279279" progId="Equation.DSMT4">
                  <p:embed/>
                  <p:pic>
                    <p:nvPicPr>
                      <p:cNvPr id="0" name="Picture 14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19800" y="3442335"/>
                        <a:ext cx="203200" cy="28829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3861848366"/>
              </p:ext>
            </p:extLst>
          </p:nvPr>
        </p:nvGraphicFramePr>
        <p:xfrm>
          <a:off x="4876800" y="2971800"/>
          <a:ext cx="203200" cy="269875"/>
        </p:xfrm>
        <a:graphic>
          <a:graphicData uri="http://schemas.openxmlformats.org/presentationml/2006/ole">
            <mc:AlternateContent xmlns:mc="http://schemas.openxmlformats.org/markup-compatibility/2006">
              <mc:Choice xmlns:v="urn:schemas-microsoft-com:vml" Requires="v">
                <p:oleObj spid="_x0000_s73941" name="Equation" r:id="rId7" imgW="203112" imgH="291973" progId="Equation.DSMT4">
                  <p:embed/>
                </p:oleObj>
              </mc:Choice>
              <mc:Fallback>
                <p:oleObj name="Equation" r:id="rId7" imgW="203112" imgH="291973" progId="Equation.DSMT4">
                  <p:embed/>
                  <p:pic>
                    <p:nvPicPr>
                      <p:cNvPr id="0" name="Picture 14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876800" y="2971800"/>
                        <a:ext cx="203200" cy="2698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7"/>
          <p:cNvGraphicFramePr>
            <a:graphicFrameLocks noChangeAspect="1"/>
          </p:cNvGraphicFramePr>
          <p:nvPr>
            <p:extLst>
              <p:ext uri="{D42A27DB-BD31-4B8C-83A1-F6EECF244321}">
                <p14:modId xmlns:p14="http://schemas.microsoft.com/office/powerpoint/2010/main" val="950165005"/>
              </p:ext>
            </p:extLst>
          </p:nvPr>
        </p:nvGraphicFramePr>
        <p:xfrm>
          <a:off x="1600200" y="3461385"/>
          <a:ext cx="203200" cy="292100"/>
        </p:xfrm>
        <a:graphic>
          <a:graphicData uri="http://schemas.openxmlformats.org/presentationml/2006/ole">
            <mc:AlternateContent xmlns:mc="http://schemas.openxmlformats.org/markup-compatibility/2006">
              <mc:Choice xmlns:v="urn:schemas-microsoft-com:vml" Requires="v">
                <p:oleObj spid="_x0000_s73942" name="Equation" r:id="rId9" imgW="203112" imgH="291973" progId="Equation.DSMT4">
                  <p:embed/>
                </p:oleObj>
              </mc:Choice>
              <mc:Fallback>
                <p:oleObj name="Equation" r:id="rId9" imgW="203112" imgH="291973" progId="Equation.DSMT4">
                  <p:embed/>
                  <p:pic>
                    <p:nvPicPr>
                      <p:cNvPr id="0" name="Picture 14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600200" y="3461385"/>
                        <a:ext cx="203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ct 8"/>
          <p:cNvGraphicFramePr>
            <a:graphicFrameLocks noChangeAspect="1"/>
          </p:cNvGraphicFramePr>
          <p:nvPr>
            <p:extLst>
              <p:ext uri="{D42A27DB-BD31-4B8C-83A1-F6EECF244321}">
                <p14:modId xmlns:p14="http://schemas.microsoft.com/office/powerpoint/2010/main" val="3504633611"/>
              </p:ext>
            </p:extLst>
          </p:nvPr>
        </p:nvGraphicFramePr>
        <p:xfrm>
          <a:off x="1962150" y="3886200"/>
          <a:ext cx="203200" cy="292100"/>
        </p:xfrm>
        <a:graphic>
          <a:graphicData uri="http://schemas.openxmlformats.org/presentationml/2006/ole">
            <mc:AlternateContent xmlns:mc="http://schemas.openxmlformats.org/markup-compatibility/2006">
              <mc:Choice xmlns:v="urn:schemas-microsoft-com:vml" Requires="v">
                <p:oleObj spid="_x0000_s73943" name="Equation" r:id="rId10" imgW="203112" imgH="291973" progId="Equation.DSMT4">
                  <p:embed/>
                </p:oleObj>
              </mc:Choice>
              <mc:Fallback>
                <p:oleObj name="Equation" r:id="rId10" imgW="203112" imgH="291973" progId="Equation.DSMT4">
                  <p:embed/>
                  <p:pic>
                    <p:nvPicPr>
                      <p:cNvPr id="0" name="Picture 15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62150" y="3886200"/>
                        <a:ext cx="203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ct 9"/>
          <p:cNvGraphicFramePr>
            <a:graphicFrameLocks noChangeAspect="1"/>
          </p:cNvGraphicFramePr>
          <p:nvPr>
            <p:extLst>
              <p:ext uri="{D42A27DB-BD31-4B8C-83A1-F6EECF244321}">
                <p14:modId xmlns:p14="http://schemas.microsoft.com/office/powerpoint/2010/main" val="1704680048"/>
              </p:ext>
            </p:extLst>
          </p:nvPr>
        </p:nvGraphicFramePr>
        <p:xfrm>
          <a:off x="7181850" y="3461385"/>
          <a:ext cx="203200" cy="292100"/>
        </p:xfrm>
        <a:graphic>
          <a:graphicData uri="http://schemas.openxmlformats.org/presentationml/2006/ole">
            <mc:AlternateContent xmlns:mc="http://schemas.openxmlformats.org/markup-compatibility/2006">
              <mc:Choice xmlns:v="urn:schemas-microsoft-com:vml" Requires="v">
                <p:oleObj spid="_x0000_s73944" name="Equation" r:id="rId11" imgW="203112" imgH="291973" progId="Equation.DSMT4">
                  <p:embed/>
                </p:oleObj>
              </mc:Choice>
              <mc:Fallback>
                <p:oleObj name="Equation" r:id="rId11" imgW="203112" imgH="291973" progId="Equation.DSMT4">
                  <p:embed/>
                  <p:pic>
                    <p:nvPicPr>
                      <p:cNvPr id="0" name="Picture 15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7181850" y="3461385"/>
                        <a:ext cx="203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 name="Object 10"/>
          <p:cNvGraphicFramePr>
            <a:graphicFrameLocks noChangeAspect="1"/>
          </p:cNvGraphicFramePr>
          <p:nvPr>
            <p:extLst>
              <p:ext uri="{D42A27DB-BD31-4B8C-83A1-F6EECF244321}">
                <p14:modId xmlns:p14="http://schemas.microsoft.com/office/powerpoint/2010/main" val="3611459696"/>
              </p:ext>
            </p:extLst>
          </p:nvPr>
        </p:nvGraphicFramePr>
        <p:xfrm>
          <a:off x="3352800" y="3886200"/>
          <a:ext cx="190500" cy="292100"/>
        </p:xfrm>
        <a:graphic>
          <a:graphicData uri="http://schemas.openxmlformats.org/presentationml/2006/ole">
            <mc:AlternateContent xmlns:mc="http://schemas.openxmlformats.org/markup-compatibility/2006">
              <mc:Choice xmlns:v="urn:schemas-microsoft-com:vml" Requires="v">
                <p:oleObj spid="_x0000_s73945" name="Equation" r:id="rId13" imgW="190417" imgH="291973" progId="Equation.DSMT4">
                  <p:embed/>
                </p:oleObj>
              </mc:Choice>
              <mc:Fallback>
                <p:oleObj name="Equation" r:id="rId13" imgW="190417" imgH="291973" progId="Equation.DSMT4">
                  <p:embed/>
                  <p:pic>
                    <p:nvPicPr>
                      <p:cNvPr id="0" name="Picture 15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352800" y="3886200"/>
                        <a:ext cx="1905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 name="Object 11"/>
          <p:cNvGraphicFramePr>
            <a:graphicFrameLocks noChangeAspect="1"/>
          </p:cNvGraphicFramePr>
          <p:nvPr>
            <p:extLst>
              <p:ext uri="{D42A27DB-BD31-4B8C-83A1-F6EECF244321}">
                <p14:modId xmlns:p14="http://schemas.microsoft.com/office/powerpoint/2010/main" val="572414230"/>
              </p:ext>
            </p:extLst>
          </p:nvPr>
        </p:nvGraphicFramePr>
        <p:xfrm>
          <a:off x="3810000" y="4514850"/>
          <a:ext cx="660400" cy="292100"/>
        </p:xfrm>
        <a:graphic>
          <a:graphicData uri="http://schemas.openxmlformats.org/presentationml/2006/ole">
            <mc:AlternateContent xmlns:mc="http://schemas.openxmlformats.org/markup-compatibility/2006">
              <mc:Choice xmlns:v="urn:schemas-microsoft-com:vml" Requires="v">
                <p:oleObj spid="_x0000_s73946" name="Equation" r:id="rId15" imgW="660113" imgH="291973" progId="Equation.DSMT4">
                  <p:embed/>
                </p:oleObj>
              </mc:Choice>
              <mc:Fallback>
                <p:oleObj name="Equation" r:id="rId15" imgW="660113" imgH="291973" progId="Equation.DSMT4">
                  <p:embed/>
                  <p:pic>
                    <p:nvPicPr>
                      <p:cNvPr id="0" name="Picture 153"/>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810000" y="4514850"/>
                        <a:ext cx="6604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537013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9"/>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Reading and Writing Decimal Numbers</a:t>
            </a:r>
          </a:p>
        </p:txBody>
      </p:sp>
      <p:pic>
        <p:nvPicPr>
          <p:cNvPr id="100354" name="Picture 2"/>
          <p:cNvPicPr>
            <a:picLocks noChangeAspect="1" noChangeArrowheads="1"/>
          </p:cNvPicPr>
          <p:nvPr/>
        </p:nvPicPr>
        <p:blipFill>
          <a:blip r:embed="rId2" cstate="print">
            <a:clrChange>
              <a:clrFrom>
                <a:srgbClr val="FFFFFF"/>
              </a:clrFrom>
              <a:clrTo>
                <a:srgbClr val="FFFFFF">
                  <a:alpha val="0"/>
                </a:srgbClr>
              </a:clrTo>
            </a:clrChange>
            <a:lum bright="-20000"/>
          </a:blip>
          <a:srcRect/>
          <a:stretch>
            <a:fillRect/>
          </a:stretch>
        </p:blipFill>
        <p:spPr bwMode="auto">
          <a:xfrm>
            <a:off x="381000" y="1295400"/>
            <a:ext cx="8229600" cy="390890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solidFill>
                  <a:srgbClr val="366092"/>
                </a:solidFill>
                <a:latin typeface="Calibri" pitchFamily="34" charset="0"/>
              </a:rPr>
              <a:t>To Read or Write a Decimal Number</a:t>
            </a:r>
            <a:endParaRPr lang="en-US" dirty="0">
              <a:solidFill>
                <a:srgbClr val="366092"/>
              </a:solidFill>
            </a:endParaRPr>
          </a:p>
        </p:txBody>
      </p:sp>
      <p:sp>
        <p:nvSpPr>
          <p:cNvPr id="8" name="Content Placeholder 8"/>
          <p:cNvSpPr>
            <a:spLocks noGrp="1"/>
          </p:cNvSpPr>
          <p:nvPr>
            <p:ph idx="1"/>
          </p:nvPr>
        </p:nvSpPr>
        <p:spPr>
          <a:xfrm>
            <a:off x="457200" y="1295400"/>
            <a:ext cx="8229600" cy="3505200"/>
          </a:xfrm>
          <a:solidFill>
            <a:srgbClr val="FFFFCC"/>
          </a:solidFill>
          <a:ln w="28575">
            <a:solidFill>
              <a:srgbClr val="000000"/>
            </a:solidFill>
          </a:ln>
        </p:spPr>
        <p:txBody>
          <a:bodyPr>
            <a:normAutofit/>
          </a:bodyPr>
          <a:lstStyle/>
          <a:p>
            <a:pPr algn="ctr"/>
            <a:r>
              <a:rPr lang="en-US" b="1" dirty="0">
                <a:solidFill>
                  <a:srgbClr val="000000"/>
                </a:solidFill>
                <a:latin typeface="Calibri" pitchFamily="34" charset="0"/>
              </a:rPr>
              <a:t>Procedure</a:t>
            </a:r>
          </a:p>
          <a:p>
            <a:pPr marL="514350" indent="-514350">
              <a:buFont typeface="+mj-lt"/>
              <a:buAutoNum type="arabicPeriod"/>
            </a:pPr>
            <a:r>
              <a:rPr lang="en-US" dirty="0">
                <a:solidFill>
                  <a:srgbClr val="000000"/>
                </a:solidFill>
              </a:rPr>
              <a:t>Read (or write) the whole number.</a:t>
            </a:r>
          </a:p>
          <a:p>
            <a:pPr marL="514350" indent="-514350">
              <a:buFont typeface="+mj-lt"/>
              <a:buAutoNum type="arabicPeriod"/>
            </a:pPr>
            <a:r>
              <a:rPr lang="en-US" dirty="0">
                <a:solidFill>
                  <a:srgbClr val="000000"/>
                </a:solidFill>
              </a:rPr>
              <a:t>Read (or write) the word “</a:t>
            </a:r>
            <a:r>
              <a:rPr lang="en-US" b="1" dirty="0">
                <a:solidFill>
                  <a:srgbClr val="C00000"/>
                </a:solidFill>
              </a:rPr>
              <a:t>and</a:t>
            </a:r>
            <a:r>
              <a:rPr lang="en-US" dirty="0">
                <a:solidFill>
                  <a:srgbClr val="000000"/>
                </a:solidFill>
              </a:rPr>
              <a:t>” in place of the decimal point.</a:t>
            </a:r>
          </a:p>
          <a:p>
            <a:pPr marL="514350" indent="-514350">
              <a:buFont typeface="+mj-lt"/>
              <a:buAutoNum type="arabicPeriod"/>
            </a:pPr>
            <a:r>
              <a:rPr lang="en-US" dirty="0">
                <a:solidFill>
                  <a:srgbClr val="000000"/>
                </a:solidFill>
              </a:rPr>
              <a:t>Read (or write) the fraction part as a whole number. Then, name the fraction part with the name of the place of the last digit on the right. </a:t>
            </a:r>
            <a:r>
              <a:rPr lang="en-US" i="1" dirty="0">
                <a:solidFill>
                  <a:srgbClr val="000000"/>
                </a:solidFill>
              </a:rPr>
              <a:t>	</a:t>
            </a:r>
            <a:r>
              <a:rPr lang="en-US" i="1" dirty="0">
                <a:solidFill>
                  <a:srgbClr val="000000"/>
                </a:solidFill>
                <a:latin typeface="Calibri" pitchFamily="34" charset="0"/>
              </a:rPr>
              <a:t>		</a:t>
            </a:r>
            <a:endParaRPr lang="en-US" b="1" dirty="0">
              <a:solidFill>
                <a:srgbClr val="10253F"/>
              </a:solidFill>
              <a:latin typeface="Calibri"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366092"/>
                </a:solidFill>
                <a:latin typeface="Calibri" pitchFamily="34" charset="0"/>
              </a:rPr>
              <a:t>To Read or Write a Decimal Number</a:t>
            </a:r>
            <a:endParaRPr lang="en-US" dirty="0"/>
          </a:p>
        </p:txBody>
      </p:sp>
      <p:sp>
        <p:nvSpPr>
          <p:cNvPr id="5" name="Content Placeholder 3"/>
          <p:cNvSpPr txBox="1">
            <a:spLocks/>
          </p:cNvSpPr>
          <p:nvPr/>
        </p:nvSpPr>
        <p:spPr>
          <a:xfrm>
            <a:off x="457200" y="1280160"/>
            <a:ext cx="8229600" cy="2246769"/>
          </a:xfrm>
          <a:prstGeom prst="rect">
            <a:avLst/>
          </a:prstGeom>
          <a:ln w="28575">
            <a:solidFill>
              <a:srgbClr val="FF0000"/>
            </a:solidFill>
          </a:ln>
        </p:spPr>
        <p:txBody>
          <a:bodyPr>
            <a:spAutoFit/>
          </a:bodyPr>
          <a:lstStyle/>
          <a:p>
            <a:pPr marL="1588" marR="0" lvl="0" indent="-1588" algn="ctr" defTabSz="914400" rtl="0" eaLnBrk="1" fontAlgn="auto" latinLnBrk="0" hangingPunct="1">
              <a:lnSpc>
                <a:spcPct val="10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rgbClr val="000000"/>
                </a:solidFill>
                <a:effectLst/>
                <a:uLnTx/>
                <a:uFillTx/>
                <a:latin typeface="Calibri" pitchFamily="34" charset="0"/>
                <a:ea typeface="+mn-ea"/>
                <a:cs typeface="+mn-cs"/>
              </a:rPr>
              <a:t>	</a:t>
            </a:r>
            <a:r>
              <a:rPr kumimoji="0" lang="en-US" sz="2800" b="1" i="0" u="none" strike="noStrike" kern="1200" cap="none" spc="0" normalizeH="0" baseline="0" noProof="0" dirty="0">
                <a:ln>
                  <a:noFill/>
                </a:ln>
                <a:solidFill>
                  <a:srgbClr val="000000"/>
                </a:solidFill>
                <a:effectLst/>
                <a:uLnTx/>
                <a:uFillTx/>
                <a:latin typeface="Calibri" pitchFamily="34" charset="0"/>
                <a:ea typeface="+mn-ea"/>
                <a:cs typeface="+mn-cs"/>
              </a:rPr>
              <a:t>Note</a:t>
            </a:r>
          </a:p>
          <a:p>
            <a:r>
              <a:rPr lang="en-US" sz="2800" dirty="0">
                <a:solidFill>
                  <a:srgbClr val="000000"/>
                </a:solidFill>
              </a:rPr>
              <a:t>If there is no whole number part, then 0 can be written to the left of the decimal point.</a:t>
            </a:r>
          </a:p>
          <a:p>
            <a:r>
              <a:rPr lang="en-US" sz="2800" dirty="0">
                <a:solidFill>
                  <a:srgbClr val="000000"/>
                </a:solidFill>
              </a:rPr>
              <a:t>For example, .6 can be written as 0.6 and in most cases 0.6 is preferred.</a:t>
            </a:r>
            <a:endParaRPr lang="en-US" sz="2800" b="1" dirty="0">
              <a:solidFill>
                <a:srgbClr val="000000"/>
              </a:solidFill>
              <a:latin typeface="Calibri" pitchFamily="34" charset="0"/>
            </a:endParaRPr>
          </a:p>
        </p:txBody>
      </p:sp>
    </p:spTree>
    <p:extLst>
      <p:ext uri="{BB962C8B-B14F-4D97-AF65-F5344CB8AC3E}">
        <p14:creationId xmlns:p14="http://schemas.microsoft.com/office/powerpoint/2010/main" val="166523035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1: </a:t>
            </a:r>
            <a:r>
              <a:rPr lang="en-US" dirty="0" smtClean="0"/>
              <a:t>Reading </a:t>
            </a:r>
            <a:r>
              <a:rPr lang="en-US" dirty="0"/>
              <a:t>and Writing Decimal Numbers</a:t>
            </a:r>
          </a:p>
        </p:txBody>
      </p:sp>
      <p:sp>
        <p:nvSpPr>
          <p:cNvPr id="3" name="Content Placeholder 2"/>
          <p:cNvSpPr>
            <a:spLocks noGrp="1"/>
          </p:cNvSpPr>
          <p:nvPr>
            <p:ph idx="1"/>
          </p:nvPr>
        </p:nvSpPr>
        <p:spPr>
          <a:xfrm>
            <a:off x="457200" y="1295400"/>
            <a:ext cx="8229600" cy="4572000"/>
          </a:xfrm>
        </p:spPr>
        <p:txBody>
          <a:bodyPr/>
          <a:lstStyle/>
          <a:p>
            <a:r>
              <a:rPr lang="en-US" dirty="0"/>
              <a:t>Write the mixed number           in decimal notation and in words.</a:t>
            </a:r>
          </a:p>
          <a:p>
            <a:r>
              <a:rPr lang="en-US" b="1" dirty="0"/>
              <a:t>Solution</a:t>
            </a:r>
            <a:endParaRPr lang="en-US" dirty="0"/>
          </a:p>
          <a:p>
            <a:r>
              <a:rPr lang="en-US" dirty="0"/>
              <a:t>			</a:t>
            </a:r>
            <a:endParaRPr lang="en-US" sz="2000" dirty="0">
              <a:solidFill>
                <a:srgbClr val="007E7E"/>
              </a:solidFill>
            </a:endParaRPr>
          </a:p>
          <a:p>
            <a:r>
              <a:rPr lang="en-US" sz="2000" b="1" dirty="0"/>
              <a:t>                                                                                               </a:t>
            </a:r>
          </a:p>
          <a:p>
            <a:r>
              <a:rPr lang="en-US" dirty="0"/>
              <a:t>		 	</a:t>
            </a:r>
            <a:endParaRPr lang="en-US" sz="2000" dirty="0">
              <a:solidFill>
                <a:srgbClr val="007E7E"/>
              </a:solidFill>
            </a:endParaRPr>
          </a:p>
          <a:p>
            <a:endParaRPr lang="en-US" sz="2000" dirty="0"/>
          </a:p>
          <a:p>
            <a:r>
              <a:rPr lang="en-US" b="1" dirty="0"/>
              <a:t>And </a:t>
            </a:r>
            <a:r>
              <a:rPr lang="en-US" dirty="0"/>
              <a:t>indicates the decimal point; the digit 6 is in the tenths position.</a:t>
            </a:r>
            <a:endParaRPr lang="en-US" b="1" dirty="0"/>
          </a:p>
        </p:txBody>
      </p:sp>
      <p:graphicFrame>
        <p:nvGraphicFramePr>
          <p:cNvPr id="4" name="Object 3"/>
          <p:cNvGraphicFramePr>
            <a:graphicFrameLocks noChangeAspect="1"/>
          </p:cNvGraphicFramePr>
          <p:nvPr>
            <p:extLst>
              <p:ext uri="{D42A27DB-BD31-4B8C-83A1-F6EECF244321}">
                <p14:modId xmlns:p14="http://schemas.microsoft.com/office/powerpoint/2010/main" val="880946535"/>
              </p:ext>
            </p:extLst>
          </p:nvPr>
        </p:nvGraphicFramePr>
        <p:xfrm>
          <a:off x="4140200" y="1143000"/>
          <a:ext cx="787400" cy="838200"/>
        </p:xfrm>
        <a:graphic>
          <a:graphicData uri="http://schemas.openxmlformats.org/presentationml/2006/ole">
            <mc:AlternateContent xmlns:mc="http://schemas.openxmlformats.org/markup-compatibility/2006">
              <mc:Choice xmlns:v="urn:schemas-microsoft-com:vml" Requires="v">
                <p:oleObj spid="_x0000_s71743" name="Equation" r:id="rId3" imgW="787400" imgH="838200" progId="Equation.DSMT4">
                  <p:embed/>
                </p:oleObj>
              </mc:Choice>
              <mc:Fallback>
                <p:oleObj name="Equation" r:id="rId3" imgW="787400" imgH="838200" progId="Equation.DSMT4">
                  <p:embed/>
                  <p:pic>
                    <p:nvPicPr>
                      <p:cNvPr id="0" name="Picture 5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40200" y="1143000"/>
                        <a:ext cx="7874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12" name="Straight Arrow Connector 11"/>
          <p:cNvCxnSpPr/>
          <p:nvPr/>
        </p:nvCxnSpPr>
        <p:spPr>
          <a:xfrm>
            <a:off x="1295400" y="3198340"/>
            <a:ext cx="0" cy="458230"/>
          </a:xfrm>
          <a:prstGeom prst="straightConnector1">
            <a:avLst/>
          </a:prstGeom>
          <a:ln>
            <a:solidFill>
              <a:srgbClr val="C00000"/>
            </a:solidFill>
            <a:tailEnd type="triangle"/>
          </a:ln>
          <a:effectLst/>
        </p:spPr>
        <p:style>
          <a:lnRef idx="3">
            <a:schemeClr val="accent2"/>
          </a:lnRef>
          <a:fillRef idx="0">
            <a:schemeClr val="accent2"/>
          </a:fillRef>
          <a:effectRef idx="2">
            <a:schemeClr val="accent2"/>
          </a:effectRef>
          <a:fontRef idx="minor">
            <a:schemeClr val="tx1"/>
          </a:fontRef>
        </p:style>
      </p:cxnSp>
      <p:cxnSp>
        <p:nvCxnSpPr>
          <p:cNvPr id="13" name="Straight Arrow Connector 12"/>
          <p:cNvCxnSpPr/>
          <p:nvPr/>
        </p:nvCxnSpPr>
        <p:spPr>
          <a:xfrm>
            <a:off x="2733675" y="3198340"/>
            <a:ext cx="0" cy="458230"/>
          </a:xfrm>
          <a:prstGeom prst="straightConnector1">
            <a:avLst/>
          </a:prstGeom>
          <a:ln>
            <a:solidFill>
              <a:srgbClr val="C00000"/>
            </a:solidFill>
            <a:tailEnd type="triangle"/>
          </a:ln>
          <a:effectLst/>
        </p:spPr>
        <p:style>
          <a:lnRef idx="3">
            <a:schemeClr val="accent2"/>
          </a:lnRef>
          <a:fillRef idx="0">
            <a:schemeClr val="accent2"/>
          </a:fillRef>
          <a:effectRef idx="2">
            <a:schemeClr val="accent2"/>
          </a:effectRef>
          <a:fontRef idx="minor">
            <a:schemeClr val="tx1"/>
          </a:fontRef>
        </p:style>
      </p:cxnSp>
      <p:cxnSp>
        <p:nvCxnSpPr>
          <p:cNvPr id="14" name="Straight Arrow Connector 13"/>
          <p:cNvCxnSpPr/>
          <p:nvPr/>
        </p:nvCxnSpPr>
        <p:spPr>
          <a:xfrm>
            <a:off x="3759199" y="3200400"/>
            <a:ext cx="0" cy="458230"/>
          </a:xfrm>
          <a:prstGeom prst="straightConnector1">
            <a:avLst/>
          </a:prstGeom>
          <a:ln>
            <a:solidFill>
              <a:srgbClr val="C00000"/>
            </a:solidFill>
            <a:tailEnd type="triangle"/>
          </a:ln>
          <a:effectLst/>
        </p:spPr>
        <p:style>
          <a:lnRef idx="3">
            <a:schemeClr val="accent2"/>
          </a:lnRef>
          <a:fillRef idx="0">
            <a:schemeClr val="accent2"/>
          </a:fillRef>
          <a:effectRef idx="2">
            <a:schemeClr val="accent2"/>
          </a:effectRef>
          <a:fontRef idx="minor">
            <a:schemeClr val="tx1"/>
          </a:fontRef>
        </p:style>
      </p:cxnSp>
      <p:sp>
        <p:nvSpPr>
          <p:cNvPr id="5" name="TextBox 4"/>
          <p:cNvSpPr txBox="1"/>
          <p:nvPr/>
        </p:nvSpPr>
        <p:spPr>
          <a:xfrm>
            <a:off x="4883150" y="1828800"/>
            <a:ext cx="184731" cy="369332"/>
          </a:xfrm>
          <a:prstGeom prst="rect">
            <a:avLst/>
          </a:prstGeom>
          <a:noFill/>
        </p:spPr>
        <p:txBody>
          <a:bodyPr wrap="none" rtlCol="0">
            <a:spAutoFit/>
          </a:bodyPr>
          <a:lstStyle/>
          <a:p>
            <a:endParaRPr lang="en-US" dirty="0"/>
          </a:p>
        </p:txBody>
      </p:sp>
      <p:sp>
        <p:nvSpPr>
          <p:cNvPr id="7" name="TextBox 6"/>
          <p:cNvSpPr txBox="1"/>
          <p:nvPr/>
        </p:nvSpPr>
        <p:spPr>
          <a:xfrm>
            <a:off x="5092595" y="2829008"/>
            <a:ext cx="2222605" cy="400110"/>
          </a:xfrm>
          <a:prstGeom prst="rect">
            <a:avLst/>
          </a:prstGeom>
          <a:noFill/>
        </p:spPr>
        <p:txBody>
          <a:bodyPr wrap="square" rtlCol="0">
            <a:spAutoFit/>
          </a:bodyPr>
          <a:lstStyle/>
          <a:p>
            <a:r>
              <a:rPr lang="en-US" sz="2000" dirty="0">
                <a:solidFill>
                  <a:srgbClr val="007E7E"/>
                </a:solidFill>
              </a:rPr>
              <a:t>In decimal notation</a:t>
            </a:r>
            <a:endParaRPr lang="en-US" sz="2000" dirty="0"/>
          </a:p>
        </p:txBody>
      </p:sp>
      <p:sp>
        <p:nvSpPr>
          <p:cNvPr id="8" name="TextBox 7"/>
          <p:cNvSpPr txBox="1"/>
          <p:nvPr/>
        </p:nvSpPr>
        <p:spPr>
          <a:xfrm>
            <a:off x="5092595" y="3733127"/>
            <a:ext cx="1068731" cy="400110"/>
          </a:xfrm>
          <a:prstGeom prst="rect">
            <a:avLst/>
          </a:prstGeom>
          <a:noFill/>
        </p:spPr>
        <p:txBody>
          <a:bodyPr wrap="square" rtlCol="0">
            <a:spAutoFit/>
          </a:bodyPr>
          <a:lstStyle/>
          <a:p>
            <a:r>
              <a:rPr lang="en-US" sz="2000" dirty="0">
                <a:solidFill>
                  <a:srgbClr val="007E7E"/>
                </a:solidFill>
              </a:rPr>
              <a:t>In words</a:t>
            </a:r>
            <a:endParaRPr lang="en-US" sz="2000" dirty="0"/>
          </a:p>
        </p:txBody>
      </p:sp>
      <p:sp>
        <p:nvSpPr>
          <p:cNvPr id="9" name="TextBox 8"/>
          <p:cNvSpPr txBox="1"/>
          <p:nvPr/>
        </p:nvSpPr>
        <p:spPr>
          <a:xfrm>
            <a:off x="1067448" y="2732678"/>
            <a:ext cx="550151" cy="523220"/>
          </a:xfrm>
          <a:prstGeom prst="rect">
            <a:avLst/>
          </a:prstGeom>
          <a:noFill/>
        </p:spPr>
        <p:txBody>
          <a:bodyPr wrap="none" rtlCol="0">
            <a:spAutoFit/>
          </a:bodyPr>
          <a:lstStyle/>
          <a:p>
            <a:r>
              <a:rPr lang="en-US" sz="2800" dirty="0">
                <a:solidFill>
                  <a:srgbClr val="0000FF"/>
                </a:solidFill>
              </a:rPr>
              <a:t>48</a:t>
            </a:r>
          </a:p>
        </p:txBody>
      </p:sp>
      <p:sp>
        <p:nvSpPr>
          <p:cNvPr id="10" name="TextBox 9"/>
          <p:cNvSpPr txBox="1"/>
          <p:nvPr/>
        </p:nvSpPr>
        <p:spPr>
          <a:xfrm>
            <a:off x="2611226" y="2680475"/>
            <a:ext cx="381000" cy="523220"/>
          </a:xfrm>
          <a:prstGeom prst="rect">
            <a:avLst/>
          </a:prstGeom>
          <a:noFill/>
        </p:spPr>
        <p:txBody>
          <a:bodyPr wrap="square" rtlCol="0">
            <a:spAutoFit/>
          </a:bodyPr>
          <a:lstStyle/>
          <a:p>
            <a:r>
              <a:rPr lang="en-US" sz="2800" dirty="0">
                <a:solidFill>
                  <a:srgbClr val="0000FF"/>
                </a:solidFill>
              </a:rPr>
              <a:t>.</a:t>
            </a:r>
          </a:p>
        </p:txBody>
      </p:sp>
      <p:sp>
        <p:nvSpPr>
          <p:cNvPr id="11" name="TextBox 10"/>
          <p:cNvSpPr txBox="1"/>
          <p:nvPr/>
        </p:nvSpPr>
        <p:spPr>
          <a:xfrm>
            <a:off x="3581400" y="2732678"/>
            <a:ext cx="1066800" cy="523220"/>
          </a:xfrm>
          <a:prstGeom prst="rect">
            <a:avLst/>
          </a:prstGeom>
          <a:noFill/>
        </p:spPr>
        <p:txBody>
          <a:bodyPr wrap="square" rtlCol="0">
            <a:spAutoFit/>
          </a:bodyPr>
          <a:lstStyle/>
          <a:p>
            <a:r>
              <a:rPr lang="en-US" sz="2800" dirty="0">
                <a:solidFill>
                  <a:srgbClr val="0000FF"/>
                </a:solidFill>
              </a:rPr>
              <a:t>6</a:t>
            </a:r>
          </a:p>
        </p:txBody>
      </p:sp>
      <p:sp>
        <p:nvSpPr>
          <p:cNvPr id="15" name="TextBox 14"/>
          <p:cNvSpPr txBox="1"/>
          <p:nvPr/>
        </p:nvSpPr>
        <p:spPr>
          <a:xfrm>
            <a:off x="593170" y="3656570"/>
            <a:ext cx="1888681" cy="523220"/>
          </a:xfrm>
          <a:prstGeom prst="rect">
            <a:avLst/>
          </a:prstGeom>
          <a:noFill/>
        </p:spPr>
        <p:txBody>
          <a:bodyPr wrap="square" rtlCol="0">
            <a:spAutoFit/>
          </a:bodyPr>
          <a:lstStyle/>
          <a:p>
            <a:r>
              <a:rPr lang="en-US" sz="2800" dirty="0"/>
              <a:t>forty- eight</a:t>
            </a:r>
          </a:p>
        </p:txBody>
      </p:sp>
      <p:sp>
        <p:nvSpPr>
          <p:cNvPr id="16" name="TextBox 15"/>
          <p:cNvSpPr txBox="1"/>
          <p:nvPr/>
        </p:nvSpPr>
        <p:spPr>
          <a:xfrm>
            <a:off x="2382626" y="3656570"/>
            <a:ext cx="838200" cy="523220"/>
          </a:xfrm>
          <a:prstGeom prst="rect">
            <a:avLst/>
          </a:prstGeom>
          <a:noFill/>
        </p:spPr>
        <p:txBody>
          <a:bodyPr wrap="square" rtlCol="0">
            <a:spAutoFit/>
          </a:bodyPr>
          <a:lstStyle/>
          <a:p>
            <a:r>
              <a:rPr lang="en-US" sz="2800" dirty="0"/>
              <a:t>and</a:t>
            </a:r>
          </a:p>
        </p:txBody>
      </p:sp>
      <p:sp>
        <p:nvSpPr>
          <p:cNvPr id="17" name="TextBox 16"/>
          <p:cNvSpPr txBox="1"/>
          <p:nvPr/>
        </p:nvSpPr>
        <p:spPr>
          <a:xfrm>
            <a:off x="3085995" y="3656183"/>
            <a:ext cx="1569930" cy="523220"/>
          </a:xfrm>
          <a:prstGeom prst="rect">
            <a:avLst/>
          </a:prstGeom>
          <a:noFill/>
        </p:spPr>
        <p:txBody>
          <a:bodyPr wrap="square" rtlCol="0">
            <a:spAutoFit/>
          </a:bodyPr>
          <a:lstStyle/>
          <a:p>
            <a:r>
              <a:rPr lang="en-US" sz="2800" dirty="0"/>
              <a:t>six tenths</a:t>
            </a:r>
          </a:p>
        </p:txBody>
      </p:sp>
    </p:spTree>
    <p:extLst>
      <p:ext uri="{BB962C8B-B14F-4D97-AF65-F5344CB8AC3E}">
        <p14:creationId xmlns:p14="http://schemas.microsoft.com/office/powerpoint/2010/main" val="30689447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4"/>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7"/>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8"/>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p:bldP spid="11" grpId="0"/>
      <p:bldP spid="15" grpId="0"/>
      <p:bldP spid="16" grpId="0"/>
      <p:bldP spid="1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2: </a:t>
            </a:r>
            <a:r>
              <a:rPr lang="en-US" dirty="0" smtClean="0"/>
              <a:t>Reading </a:t>
            </a:r>
            <a:r>
              <a:rPr lang="en-US" dirty="0"/>
              <a:t>and Writing Decimal Numbers</a:t>
            </a:r>
          </a:p>
        </p:txBody>
      </p:sp>
      <p:sp>
        <p:nvSpPr>
          <p:cNvPr id="3" name="Content Placeholder 2"/>
          <p:cNvSpPr>
            <a:spLocks noGrp="1"/>
          </p:cNvSpPr>
          <p:nvPr>
            <p:ph idx="1"/>
          </p:nvPr>
        </p:nvSpPr>
        <p:spPr/>
        <p:txBody>
          <a:bodyPr>
            <a:normAutofit lnSpcReduction="10000"/>
          </a:bodyPr>
          <a:lstStyle/>
          <a:p>
            <a:r>
              <a:rPr lang="en-US" dirty="0"/>
              <a:t>Write the mixed number                     in decimal notation and in words.</a:t>
            </a:r>
          </a:p>
          <a:p>
            <a:r>
              <a:rPr lang="en-US" b="1" dirty="0"/>
              <a:t>Solution</a:t>
            </a:r>
            <a:endParaRPr lang="en-US" dirty="0"/>
          </a:p>
          <a:p>
            <a:endParaRPr lang="en-US" dirty="0"/>
          </a:p>
          <a:p>
            <a:r>
              <a:rPr lang="en-US" dirty="0"/>
              <a:t>	</a:t>
            </a:r>
            <a:endParaRPr lang="en-US" sz="2000" dirty="0"/>
          </a:p>
          <a:p>
            <a:r>
              <a:rPr lang="en-US" sz="2000" dirty="0"/>
              <a:t>   </a:t>
            </a:r>
          </a:p>
          <a:p>
            <a:r>
              <a:rPr lang="en-US" dirty="0"/>
              <a:t>		</a:t>
            </a:r>
            <a:endParaRPr lang="en-US" sz="2000" dirty="0">
              <a:solidFill>
                <a:srgbClr val="007E7E"/>
              </a:solidFill>
            </a:endParaRPr>
          </a:p>
          <a:p>
            <a:endParaRPr lang="en-US" sz="2000" dirty="0"/>
          </a:p>
          <a:p>
            <a:r>
              <a:rPr lang="en-US" b="1" dirty="0"/>
              <a:t>And </a:t>
            </a:r>
            <a:r>
              <a:rPr lang="en-US" dirty="0"/>
              <a:t>indicates the decimal point; the digit 5 is in the ten-thousandths position.</a:t>
            </a:r>
          </a:p>
        </p:txBody>
      </p:sp>
      <p:graphicFrame>
        <p:nvGraphicFramePr>
          <p:cNvPr id="4" name="Object 3"/>
          <p:cNvGraphicFramePr>
            <a:graphicFrameLocks noChangeAspect="1"/>
          </p:cNvGraphicFramePr>
          <p:nvPr>
            <p:extLst>
              <p:ext uri="{D42A27DB-BD31-4B8C-83A1-F6EECF244321}">
                <p14:modId xmlns:p14="http://schemas.microsoft.com/office/powerpoint/2010/main" val="3352127816"/>
              </p:ext>
            </p:extLst>
          </p:nvPr>
        </p:nvGraphicFramePr>
        <p:xfrm>
          <a:off x="4219575" y="1085850"/>
          <a:ext cx="1409700" cy="876300"/>
        </p:xfrm>
        <a:graphic>
          <a:graphicData uri="http://schemas.openxmlformats.org/presentationml/2006/ole">
            <mc:AlternateContent xmlns:mc="http://schemas.openxmlformats.org/markup-compatibility/2006">
              <mc:Choice xmlns:v="urn:schemas-microsoft-com:vml" Requires="v">
                <p:oleObj spid="_x0000_s72749" name="Equation" r:id="rId3" imgW="1409700" imgH="876300" progId="Equation.DSMT4">
                  <p:embed/>
                </p:oleObj>
              </mc:Choice>
              <mc:Fallback>
                <p:oleObj name="Equation" r:id="rId3" imgW="1409700" imgH="876300" progId="Equation.DSMT4">
                  <p:embed/>
                  <p:pic>
                    <p:nvPicPr>
                      <p:cNvPr id="0" name="Picture 3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19575" y="1085850"/>
                        <a:ext cx="14097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12" name="Group 11"/>
          <p:cNvGrpSpPr/>
          <p:nvPr/>
        </p:nvGrpSpPr>
        <p:grpSpPr>
          <a:xfrm>
            <a:off x="3027628" y="2702640"/>
            <a:ext cx="768086" cy="368701"/>
            <a:chOff x="2362196" y="2563420"/>
            <a:chExt cx="1066799" cy="460770"/>
          </a:xfrm>
        </p:grpSpPr>
        <p:cxnSp>
          <p:nvCxnSpPr>
            <p:cNvPr id="6" name="Straight Connector 5"/>
            <p:cNvCxnSpPr/>
            <p:nvPr/>
          </p:nvCxnSpPr>
          <p:spPr>
            <a:xfrm>
              <a:off x="2362196" y="2590800"/>
              <a:ext cx="1066799" cy="0"/>
            </a:xfrm>
            <a:prstGeom prst="line">
              <a:avLst/>
            </a:prstGeom>
            <a:ln w="38100" cap="flat">
              <a:solidFill>
                <a:srgbClr val="C00000"/>
              </a:solidFill>
              <a:headEnd type="none"/>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a:off x="2364581" y="2563420"/>
              <a:ext cx="0" cy="457200"/>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2640333" y="2566989"/>
              <a:ext cx="0" cy="457201"/>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grpSp>
      <p:cxnSp>
        <p:nvCxnSpPr>
          <p:cNvPr id="13" name="Straight Arrow Connector 12"/>
          <p:cNvCxnSpPr/>
          <p:nvPr/>
        </p:nvCxnSpPr>
        <p:spPr>
          <a:xfrm>
            <a:off x="990600" y="3518048"/>
            <a:ext cx="0" cy="350577"/>
          </a:xfrm>
          <a:prstGeom prst="straightConnector1">
            <a:avLst/>
          </a:prstGeom>
          <a:ln>
            <a:solidFill>
              <a:srgbClr val="C00000"/>
            </a:solidFill>
            <a:tailEnd type="triangle"/>
          </a:ln>
          <a:effectLst/>
        </p:spPr>
        <p:style>
          <a:lnRef idx="3">
            <a:schemeClr val="accent2"/>
          </a:lnRef>
          <a:fillRef idx="0">
            <a:schemeClr val="accent2"/>
          </a:fillRef>
          <a:effectRef idx="2">
            <a:schemeClr val="accent2"/>
          </a:effectRef>
          <a:fontRef idx="minor">
            <a:schemeClr val="tx1"/>
          </a:fontRef>
        </p:style>
      </p:cxnSp>
      <p:cxnSp>
        <p:nvCxnSpPr>
          <p:cNvPr id="14" name="Straight Arrow Connector 13"/>
          <p:cNvCxnSpPr/>
          <p:nvPr/>
        </p:nvCxnSpPr>
        <p:spPr>
          <a:xfrm>
            <a:off x="2057400" y="3507123"/>
            <a:ext cx="0" cy="350577"/>
          </a:xfrm>
          <a:prstGeom prst="straightConnector1">
            <a:avLst/>
          </a:prstGeom>
          <a:ln>
            <a:solidFill>
              <a:srgbClr val="C00000"/>
            </a:solidFill>
            <a:tailEnd type="triangle"/>
          </a:ln>
          <a:effectLst/>
        </p:spPr>
        <p:style>
          <a:lnRef idx="3">
            <a:schemeClr val="accent2"/>
          </a:lnRef>
          <a:fillRef idx="0">
            <a:schemeClr val="accent2"/>
          </a:fillRef>
          <a:effectRef idx="2">
            <a:schemeClr val="accent2"/>
          </a:effectRef>
          <a:fontRef idx="minor">
            <a:schemeClr val="tx1"/>
          </a:fontRef>
        </p:style>
      </p:cxnSp>
      <p:cxnSp>
        <p:nvCxnSpPr>
          <p:cNvPr id="15" name="Straight Arrow Connector 14"/>
          <p:cNvCxnSpPr/>
          <p:nvPr/>
        </p:nvCxnSpPr>
        <p:spPr>
          <a:xfrm>
            <a:off x="3352800" y="3507121"/>
            <a:ext cx="0" cy="350577"/>
          </a:xfrm>
          <a:prstGeom prst="straightConnector1">
            <a:avLst/>
          </a:prstGeom>
          <a:ln>
            <a:solidFill>
              <a:srgbClr val="C00000"/>
            </a:solidFill>
            <a:tailEnd type="triangle"/>
          </a:ln>
          <a:effectLst/>
        </p:spPr>
        <p:style>
          <a:lnRef idx="3">
            <a:schemeClr val="accent2"/>
          </a:lnRef>
          <a:fillRef idx="0">
            <a:schemeClr val="accent2"/>
          </a:fillRef>
          <a:effectRef idx="2">
            <a:schemeClr val="accent2"/>
          </a:effectRef>
          <a:fontRef idx="minor">
            <a:schemeClr val="tx1"/>
          </a:fontRef>
        </p:style>
      </p:cxnSp>
      <p:sp>
        <p:nvSpPr>
          <p:cNvPr id="5" name="TextBox 4"/>
          <p:cNvSpPr txBox="1"/>
          <p:nvPr/>
        </p:nvSpPr>
        <p:spPr>
          <a:xfrm>
            <a:off x="3980097" y="2327683"/>
            <a:ext cx="4706703" cy="707886"/>
          </a:xfrm>
          <a:prstGeom prst="rect">
            <a:avLst/>
          </a:prstGeom>
          <a:noFill/>
        </p:spPr>
        <p:txBody>
          <a:bodyPr wrap="square" rtlCol="0">
            <a:spAutoFit/>
          </a:bodyPr>
          <a:lstStyle/>
          <a:p>
            <a:pPr algn="just"/>
            <a:r>
              <a:rPr lang="en-US" sz="2000" dirty="0">
                <a:solidFill>
                  <a:srgbClr val="007E7E"/>
                </a:solidFill>
              </a:rPr>
              <a:t>Two 0s must be inserted as placeholders so the digits 7 and 5 will be in the right places.</a:t>
            </a:r>
            <a:endParaRPr lang="en-US" sz="2000" dirty="0"/>
          </a:p>
        </p:txBody>
      </p:sp>
      <p:sp>
        <p:nvSpPr>
          <p:cNvPr id="7" name="TextBox 6"/>
          <p:cNvSpPr txBox="1"/>
          <p:nvPr/>
        </p:nvSpPr>
        <p:spPr>
          <a:xfrm>
            <a:off x="3983793" y="3073945"/>
            <a:ext cx="2424630" cy="400110"/>
          </a:xfrm>
          <a:prstGeom prst="rect">
            <a:avLst/>
          </a:prstGeom>
          <a:noFill/>
        </p:spPr>
        <p:txBody>
          <a:bodyPr wrap="square" rtlCol="0">
            <a:spAutoFit/>
          </a:bodyPr>
          <a:lstStyle/>
          <a:p>
            <a:r>
              <a:rPr lang="en-US" sz="2000" dirty="0">
                <a:solidFill>
                  <a:srgbClr val="007E7E"/>
                </a:solidFill>
              </a:rPr>
              <a:t>In decimal notation</a:t>
            </a:r>
            <a:endParaRPr lang="en-US" sz="2000" dirty="0"/>
          </a:p>
        </p:txBody>
      </p:sp>
      <p:sp>
        <p:nvSpPr>
          <p:cNvPr id="8" name="TextBox 7"/>
          <p:cNvSpPr txBox="1"/>
          <p:nvPr/>
        </p:nvSpPr>
        <p:spPr>
          <a:xfrm>
            <a:off x="697645" y="2983899"/>
            <a:ext cx="685800" cy="523220"/>
          </a:xfrm>
          <a:prstGeom prst="rect">
            <a:avLst/>
          </a:prstGeom>
          <a:noFill/>
        </p:spPr>
        <p:txBody>
          <a:bodyPr wrap="square" rtlCol="0">
            <a:spAutoFit/>
          </a:bodyPr>
          <a:lstStyle/>
          <a:p>
            <a:r>
              <a:rPr lang="en-US" sz="2800" dirty="0">
                <a:solidFill>
                  <a:srgbClr val="0000FF"/>
                </a:solidFill>
              </a:rPr>
              <a:t>12</a:t>
            </a:r>
          </a:p>
        </p:txBody>
      </p:sp>
      <p:sp>
        <p:nvSpPr>
          <p:cNvPr id="16" name="TextBox 15"/>
          <p:cNvSpPr txBox="1"/>
          <p:nvPr/>
        </p:nvSpPr>
        <p:spPr>
          <a:xfrm>
            <a:off x="1919822" y="2978012"/>
            <a:ext cx="681303" cy="523220"/>
          </a:xfrm>
          <a:prstGeom prst="rect">
            <a:avLst/>
          </a:prstGeom>
          <a:noFill/>
        </p:spPr>
        <p:txBody>
          <a:bodyPr wrap="square" rtlCol="0">
            <a:spAutoFit/>
          </a:bodyPr>
          <a:lstStyle/>
          <a:p>
            <a:r>
              <a:rPr lang="en-US" sz="2800" dirty="0">
                <a:solidFill>
                  <a:srgbClr val="0000FF"/>
                </a:solidFill>
              </a:rPr>
              <a:t>.</a:t>
            </a:r>
          </a:p>
        </p:txBody>
      </p:sp>
      <p:sp>
        <p:nvSpPr>
          <p:cNvPr id="17" name="TextBox 16"/>
          <p:cNvSpPr txBox="1"/>
          <p:nvPr/>
        </p:nvSpPr>
        <p:spPr>
          <a:xfrm>
            <a:off x="2861772" y="2994442"/>
            <a:ext cx="1044489" cy="523220"/>
          </a:xfrm>
          <a:prstGeom prst="rect">
            <a:avLst/>
          </a:prstGeom>
          <a:noFill/>
        </p:spPr>
        <p:txBody>
          <a:bodyPr wrap="square" rtlCol="0">
            <a:spAutoFit/>
          </a:bodyPr>
          <a:lstStyle/>
          <a:p>
            <a:r>
              <a:rPr lang="en-US" sz="2800" dirty="0">
                <a:solidFill>
                  <a:srgbClr val="0000FF"/>
                </a:solidFill>
              </a:rPr>
              <a:t>0075</a:t>
            </a:r>
          </a:p>
        </p:txBody>
      </p:sp>
      <p:sp>
        <p:nvSpPr>
          <p:cNvPr id="19" name="TextBox 18"/>
          <p:cNvSpPr txBox="1"/>
          <p:nvPr/>
        </p:nvSpPr>
        <p:spPr>
          <a:xfrm>
            <a:off x="7315200" y="3928544"/>
            <a:ext cx="1143000" cy="400110"/>
          </a:xfrm>
          <a:prstGeom prst="rect">
            <a:avLst/>
          </a:prstGeom>
          <a:noFill/>
        </p:spPr>
        <p:txBody>
          <a:bodyPr wrap="square" rtlCol="0">
            <a:spAutoFit/>
          </a:bodyPr>
          <a:lstStyle/>
          <a:p>
            <a:r>
              <a:rPr lang="en-US" sz="2000" dirty="0">
                <a:solidFill>
                  <a:srgbClr val="007E7E"/>
                </a:solidFill>
              </a:rPr>
              <a:t>In words</a:t>
            </a:r>
            <a:endParaRPr lang="en-US" sz="2000" dirty="0"/>
          </a:p>
        </p:txBody>
      </p:sp>
      <p:sp>
        <p:nvSpPr>
          <p:cNvPr id="20" name="TextBox 19"/>
          <p:cNvSpPr txBox="1"/>
          <p:nvPr/>
        </p:nvSpPr>
        <p:spPr>
          <a:xfrm>
            <a:off x="450850" y="3883342"/>
            <a:ext cx="1524000" cy="523220"/>
          </a:xfrm>
          <a:prstGeom prst="rect">
            <a:avLst/>
          </a:prstGeom>
          <a:noFill/>
        </p:spPr>
        <p:txBody>
          <a:bodyPr wrap="square" rtlCol="0">
            <a:spAutoFit/>
          </a:bodyPr>
          <a:lstStyle/>
          <a:p>
            <a:r>
              <a:rPr lang="en-US" sz="2800" dirty="0"/>
              <a:t> twelve </a:t>
            </a:r>
          </a:p>
        </p:txBody>
      </p:sp>
      <p:sp>
        <p:nvSpPr>
          <p:cNvPr id="21" name="TextBox 20"/>
          <p:cNvSpPr txBox="1"/>
          <p:nvPr/>
        </p:nvSpPr>
        <p:spPr>
          <a:xfrm>
            <a:off x="1752890" y="3883419"/>
            <a:ext cx="934469" cy="523220"/>
          </a:xfrm>
          <a:prstGeom prst="rect">
            <a:avLst/>
          </a:prstGeom>
          <a:noFill/>
        </p:spPr>
        <p:txBody>
          <a:bodyPr wrap="square" rtlCol="0">
            <a:spAutoFit/>
          </a:bodyPr>
          <a:lstStyle/>
          <a:p>
            <a:r>
              <a:rPr lang="en-US" sz="2800" dirty="0"/>
              <a:t>and</a:t>
            </a:r>
          </a:p>
        </p:txBody>
      </p:sp>
      <p:sp>
        <p:nvSpPr>
          <p:cNvPr id="22" name="TextBox 21"/>
          <p:cNvSpPr txBox="1"/>
          <p:nvPr/>
        </p:nvSpPr>
        <p:spPr>
          <a:xfrm>
            <a:off x="2514600" y="3883682"/>
            <a:ext cx="4530809" cy="523220"/>
          </a:xfrm>
          <a:prstGeom prst="rect">
            <a:avLst/>
          </a:prstGeom>
          <a:noFill/>
        </p:spPr>
        <p:txBody>
          <a:bodyPr wrap="square" rtlCol="0">
            <a:spAutoFit/>
          </a:bodyPr>
          <a:lstStyle/>
          <a:p>
            <a:r>
              <a:rPr lang="en-US" sz="2800" dirty="0"/>
              <a:t>seventy‑five ten thousandths</a:t>
            </a:r>
          </a:p>
        </p:txBody>
      </p:sp>
    </p:spTree>
    <p:extLst>
      <p:ext uri="{BB962C8B-B14F-4D97-AF65-F5344CB8AC3E}">
        <p14:creationId xmlns:p14="http://schemas.microsoft.com/office/powerpoint/2010/main" val="5143646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4"/>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1"/>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5"/>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22"/>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9"/>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8" grpId="0"/>
      <p:bldP spid="16" grpId="0"/>
      <p:bldP spid="17" grpId="0"/>
      <p:bldP spid="19" grpId="0"/>
      <p:bldP spid="20" grpId="0"/>
      <p:bldP spid="21" grpId="0"/>
      <p:bldP spid="2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Reading and Writing Decimal Numbers</a:t>
            </a:r>
          </a:p>
        </p:txBody>
      </p:sp>
      <p:sp>
        <p:nvSpPr>
          <p:cNvPr id="4" name="Content Placeholder 8"/>
          <p:cNvSpPr>
            <a:spLocks noGrp="1"/>
          </p:cNvSpPr>
          <p:nvPr>
            <p:ph idx="1"/>
          </p:nvPr>
        </p:nvSpPr>
        <p:spPr>
          <a:xfrm>
            <a:off x="457200" y="1280160"/>
            <a:ext cx="8229600" cy="3063240"/>
          </a:xfrm>
          <a:solidFill>
            <a:srgbClr val="FFFFCC"/>
          </a:solidFill>
          <a:ln w="28575">
            <a:solidFill>
              <a:srgbClr val="000000"/>
            </a:solidFill>
          </a:ln>
        </p:spPr>
        <p:txBody>
          <a:bodyPr>
            <a:normAutofit/>
          </a:bodyPr>
          <a:lstStyle/>
          <a:p>
            <a:pPr indent="1588" algn="ctr" eaLnBrk="0" hangingPunct="0"/>
            <a:r>
              <a:rPr lang="en-US" b="1" dirty="0">
                <a:solidFill>
                  <a:srgbClr val="000000"/>
                </a:solidFill>
                <a:latin typeface="+mj-lt"/>
              </a:rPr>
              <a:t>Attention!</a:t>
            </a:r>
          </a:p>
          <a:p>
            <a:pPr indent="1588" eaLnBrk="0" hangingPunct="0"/>
            <a:r>
              <a:rPr lang="en-US" dirty="0">
                <a:solidFill>
                  <a:srgbClr val="000000"/>
                </a:solidFill>
              </a:rPr>
              <a:t>The letters </a:t>
            </a:r>
            <a:r>
              <a:rPr lang="en-US" b="1" dirty="0">
                <a:solidFill>
                  <a:srgbClr val="C00000"/>
                </a:solidFill>
              </a:rPr>
              <a:t>ths </a:t>
            </a:r>
            <a:r>
              <a:rPr lang="en-US" dirty="0">
                <a:solidFill>
                  <a:srgbClr val="000000"/>
                </a:solidFill>
              </a:rPr>
              <a:t>(or </a:t>
            </a:r>
            <a:r>
              <a:rPr lang="en-US" b="1" dirty="0">
                <a:solidFill>
                  <a:srgbClr val="C00000"/>
                </a:solidFill>
              </a:rPr>
              <a:t>th</a:t>
            </a:r>
            <a:r>
              <a:rPr lang="en-US" dirty="0">
                <a:solidFill>
                  <a:srgbClr val="000000"/>
                </a:solidFill>
              </a:rPr>
              <a:t>) at the end of a word indicate a fraction part (a part to the right of the decimal point).</a:t>
            </a:r>
          </a:p>
          <a:p>
            <a:pPr indent="1588" eaLnBrk="0" hangingPunct="0"/>
            <a:endParaRPr lang="en-US" b="1" dirty="0">
              <a:solidFill>
                <a:srgbClr val="000000"/>
              </a:solidFill>
              <a:latin typeface="Calibri" pitchFamily="34" charset="0"/>
            </a:endParaRPr>
          </a:p>
          <a:p>
            <a:pPr>
              <a:tabLst>
                <a:tab pos="3200400" algn="l"/>
              </a:tabLst>
            </a:pPr>
            <a:r>
              <a:rPr lang="en-US" sz="2500" dirty="0">
                <a:solidFill>
                  <a:srgbClr val="000000"/>
                </a:solidFill>
              </a:rPr>
              <a:t>six hundred = 600	two hundred thousand = 200,000</a:t>
            </a:r>
          </a:p>
          <a:p>
            <a:pPr>
              <a:tabLst>
                <a:tab pos="3200400" algn="l"/>
              </a:tabLst>
            </a:pPr>
            <a:r>
              <a:rPr lang="en-US" sz="2500" dirty="0">
                <a:solidFill>
                  <a:srgbClr val="000000"/>
                </a:solidFill>
              </a:rPr>
              <a:t>six hundred</a:t>
            </a:r>
            <a:r>
              <a:rPr lang="en-US" sz="2500" b="1" dirty="0">
                <a:solidFill>
                  <a:srgbClr val="C00000"/>
                </a:solidFill>
              </a:rPr>
              <a:t>ths</a:t>
            </a:r>
            <a:r>
              <a:rPr lang="en-US" sz="2500" b="1" dirty="0">
                <a:solidFill>
                  <a:srgbClr val="000000"/>
                </a:solidFill>
              </a:rPr>
              <a:t> </a:t>
            </a:r>
            <a:r>
              <a:rPr lang="en-US" sz="2500" dirty="0">
                <a:solidFill>
                  <a:srgbClr val="000000"/>
                </a:solidFill>
              </a:rPr>
              <a:t>= 0.06	two hundred-thousand</a:t>
            </a:r>
            <a:r>
              <a:rPr lang="en-US" sz="2500" b="1" dirty="0">
                <a:solidFill>
                  <a:srgbClr val="C00000"/>
                </a:solidFill>
              </a:rPr>
              <a:t>ths </a:t>
            </a:r>
            <a:r>
              <a:rPr lang="en-US" sz="2500" dirty="0">
                <a:solidFill>
                  <a:srgbClr val="000000"/>
                </a:solidFill>
              </a:rPr>
              <a:t>= 0.00002</a:t>
            </a:r>
            <a:endParaRPr lang="en-US" sz="2500" b="1" dirty="0">
              <a:solidFill>
                <a:srgbClr val="000000"/>
              </a:solidFill>
              <a:latin typeface="Calibri" pitchFamily="34" charset="0"/>
            </a:endParaRPr>
          </a:p>
        </p:txBody>
      </p:sp>
    </p:spTree>
    <p:extLst>
      <p:ext uri="{BB962C8B-B14F-4D97-AF65-F5344CB8AC3E}">
        <p14:creationId xmlns:p14="http://schemas.microsoft.com/office/powerpoint/2010/main" val="276099904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3</a:t>
            </a:r>
            <a:r>
              <a:rPr lang="en-US" dirty="0" smtClean="0">
                <a:solidFill>
                  <a:schemeClr val="accent1"/>
                </a:solidFill>
              </a:rPr>
              <a:t>: </a:t>
            </a:r>
            <a:r>
              <a:rPr lang="en-US" dirty="0"/>
              <a:t>Reading and Writing Decimal Numbers</a:t>
            </a:r>
          </a:p>
        </p:txBody>
      </p:sp>
      <p:sp>
        <p:nvSpPr>
          <p:cNvPr id="3" name="Content Placeholder 2"/>
          <p:cNvSpPr>
            <a:spLocks noGrp="1"/>
          </p:cNvSpPr>
          <p:nvPr>
            <p:ph idx="1"/>
          </p:nvPr>
        </p:nvSpPr>
        <p:spPr/>
        <p:txBody>
          <a:bodyPr>
            <a:normAutofit/>
          </a:bodyPr>
          <a:lstStyle/>
          <a:p>
            <a:r>
              <a:rPr lang="en-US" dirty="0"/>
              <a:t>Write each number in decimal notation. Note how </a:t>
            </a:r>
            <a:r>
              <a:rPr lang="en-US" b="1" dirty="0"/>
              <a:t>and </a:t>
            </a:r>
            <a:r>
              <a:rPr lang="en-US" dirty="0"/>
              <a:t>indicates the decimal point.</a:t>
            </a:r>
          </a:p>
          <a:p>
            <a:pPr marL="514350" indent="-514350">
              <a:buFont typeface="+mj-lt"/>
              <a:buAutoNum type="alphaLcPeriod"/>
            </a:pPr>
            <a:r>
              <a:rPr lang="en-US" dirty="0"/>
              <a:t>four hundred and two thousandths</a:t>
            </a:r>
          </a:p>
          <a:p>
            <a:pPr marL="514350" indent="-514350">
              <a:buFont typeface="+mj-lt"/>
              <a:buAutoNum type="alphaLcPeriod"/>
            </a:pPr>
            <a:r>
              <a:rPr lang="en-US" dirty="0"/>
              <a:t>four hundred two thousandths</a:t>
            </a:r>
          </a:p>
          <a:p>
            <a:r>
              <a:rPr lang="en-US" b="1" dirty="0"/>
              <a:t>Solution</a:t>
            </a:r>
            <a:endParaRPr lang="en-US" dirty="0"/>
          </a:p>
          <a:p>
            <a:pPr marL="514350" indent="-514350">
              <a:buAutoNum type="alphaLcPeriod"/>
            </a:pPr>
            <a:r>
              <a:rPr lang="en-US" dirty="0"/>
              <a:t>four hundred and two thousandths</a:t>
            </a:r>
          </a:p>
          <a:p>
            <a:pPr marL="514350" indent="-514350">
              <a:buAutoNum type="alphaLcPeriod"/>
            </a:pPr>
            <a:endParaRPr lang="en-US" dirty="0"/>
          </a:p>
          <a:p>
            <a:pPr algn="ctr"/>
            <a:r>
              <a:rPr lang="en-US" dirty="0"/>
              <a:t>     		         	  		</a:t>
            </a:r>
            <a:r>
              <a:rPr lang="en-US" sz="2000" dirty="0">
                <a:solidFill>
                  <a:srgbClr val="007E7E"/>
                </a:solidFill>
              </a:rPr>
              <a:t>				</a:t>
            </a:r>
          </a:p>
        </p:txBody>
      </p:sp>
      <p:cxnSp>
        <p:nvCxnSpPr>
          <p:cNvPr id="4" name="Straight Arrow Connector 3"/>
          <p:cNvCxnSpPr/>
          <p:nvPr/>
        </p:nvCxnSpPr>
        <p:spPr>
          <a:xfrm>
            <a:off x="1938341" y="4191515"/>
            <a:ext cx="0" cy="458230"/>
          </a:xfrm>
          <a:prstGeom prst="straightConnector1">
            <a:avLst/>
          </a:prstGeom>
          <a:ln>
            <a:solidFill>
              <a:srgbClr val="C00000"/>
            </a:solidFill>
            <a:tailEnd type="triangle"/>
          </a:ln>
          <a:effectLst/>
        </p:spPr>
        <p:style>
          <a:lnRef idx="3">
            <a:schemeClr val="accent2"/>
          </a:lnRef>
          <a:fillRef idx="0">
            <a:schemeClr val="accent2"/>
          </a:fillRef>
          <a:effectRef idx="2">
            <a:schemeClr val="accent2"/>
          </a:effectRef>
          <a:fontRef idx="minor">
            <a:schemeClr val="tx1"/>
          </a:fontRef>
        </p:style>
      </p:cxnSp>
      <p:cxnSp>
        <p:nvCxnSpPr>
          <p:cNvPr id="5" name="Straight Arrow Connector 4"/>
          <p:cNvCxnSpPr/>
          <p:nvPr/>
        </p:nvCxnSpPr>
        <p:spPr>
          <a:xfrm>
            <a:off x="3352800" y="4191515"/>
            <a:ext cx="0" cy="458230"/>
          </a:xfrm>
          <a:prstGeom prst="straightConnector1">
            <a:avLst/>
          </a:prstGeom>
          <a:ln>
            <a:solidFill>
              <a:srgbClr val="C00000"/>
            </a:solidFill>
            <a:tailEnd type="triangle"/>
          </a:ln>
          <a:effectLst/>
        </p:spPr>
        <p:style>
          <a:lnRef idx="3">
            <a:schemeClr val="accent2"/>
          </a:lnRef>
          <a:fillRef idx="0">
            <a:schemeClr val="accent2"/>
          </a:fillRef>
          <a:effectRef idx="2">
            <a:schemeClr val="accent2"/>
          </a:effectRef>
          <a:fontRef idx="minor">
            <a:schemeClr val="tx1"/>
          </a:fontRef>
        </p:style>
      </p:cxnSp>
      <p:cxnSp>
        <p:nvCxnSpPr>
          <p:cNvPr id="6" name="Straight Arrow Connector 5"/>
          <p:cNvCxnSpPr/>
          <p:nvPr/>
        </p:nvCxnSpPr>
        <p:spPr>
          <a:xfrm>
            <a:off x="4517532" y="4191515"/>
            <a:ext cx="0" cy="458230"/>
          </a:xfrm>
          <a:prstGeom prst="straightConnector1">
            <a:avLst/>
          </a:prstGeom>
          <a:ln>
            <a:solidFill>
              <a:srgbClr val="C00000"/>
            </a:solidFill>
            <a:tailEnd type="triangle"/>
          </a:ln>
          <a:effectLst/>
        </p:spPr>
        <p:style>
          <a:lnRef idx="3">
            <a:schemeClr val="accent2"/>
          </a:lnRef>
          <a:fillRef idx="0">
            <a:schemeClr val="accent2"/>
          </a:fillRef>
          <a:effectRef idx="2">
            <a:schemeClr val="accent2"/>
          </a:effectRef>
          <a:fontRef idx="minor">
            <a:schemeClr val="tx1"/>
          </a:fontRef>
        </p:style>
      </p:cxnSp>
      <p:grpSp>
        <p:nvGrpSpPr>
          <p:cNvPr id="13" name="Group 12"/>
          <p:cNvGrpSpPr/>
          <p:nvPr/>
        </p:nvGrpSpPr>
        <p:grpSpPr>
          <a:xfrm>
            <a:off x="4212732" y="5066372"/>
            <a:ext cx="692942" cy="421485"/>
            <a:chOff x="4488659" y="4991097"/>
            <a:chExt cx="609600" cy="421485"/>
          </a:xfrm>
          <a:effectLst/>
        </p:grpSpPr>
        <p:grpSp>
          <p:nvGrpSpPr>
            <p:cNvPr id="20" name="Group 19"/>
            <p:cNvGrpSpPr/>
            <p:nvPr/>
          </p:nvGrpSpPr>
          <p:grpSpPr>
            <a:xfrm>
              <a:off x="4488659" y="4991097"/>
              <a:ext cx="609600" cy="421485"/>
              <a:chOff x="4267202" y="5005383"/>
              <a:chExt cx="685800" cy="421485"/>
            </a:xfrm>
          </p:grpSpPr>
          <p:cxnSp>
            <p:nvCxnSpPr>
              <p:cNvPr id="16" name="Straight Connector 15"/>
              <p:cNvCxnSpPr/>
              <p:nvPr/>
            </p:nvCxnSpPr>
            <p:spPr>
              <a:xfrm>
                <a:off x="4267201" y="5410200"/>
                <a:ext cx="685800" cy="0"/>
              </a:xfrm>
              <a:prstGeom prst="line">
                <a:avLst/>
              </a:prstGeom>
              <a:ln w="38100">
                <a:solidFill>
                  <a:srgbClr val="C00000"/>
                </a:solidFill>
                <a:headEnd type="none"/>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flipH="1" flipV="1">
                <a:off x="4284758" y="5005383"/>
                <a:ext cx="2" cy="421485"/>
              </a:xfrm>
              <a:prstGeom prst="straightConnector1">
                <a:avLst/>
              </a:prstGeom>
              <a:ln w="38100">
                <a:solidFill>
                  <a:srgbClr val="C00000"/>
                </a:solidFill>
                <a:headEnd type="none"/>
                <a:tailEnd type="triangle"/>
              </a:ln>
            </p:spPr>
            <p:style>
              <a:lnRef idx="1">
                <a:schemeClr val="accent1"/>
              </a:lnRef>
              <a:fillRef idx="0">
                <a:schemeClr val="accent1"/>
              </a:fillRef>
              <a:effectRef idx="0">
                <a:schemeClr val="accent1"/>
              </a:effectRef>
              <a:fontRef idx="minor">
                <a:schemeClr val="tx1"/>
              </a:fontRef>
            </p:style>
          </p:cxnSp>
        </p:grpSp>
        <p:cxnSp>
          <p:nvCxnSpPr>
            <p:cNvPr id="27" name="Straight Arrow Connector 26"/>
            <p:cNvCxnSpPr/>
            <p:nvPr/>
          </p:nvCxnSpPr>
          <p:spPr>
            <a:xfrm flipH="1" flipV="1">
              <a:off x="4648200" y="4991097"/>
              <a:ext cx="2" cy="421485"/>
            </a:xfrm>
            <a:prstGeom prst="straightConnector1">
              <a:avLst/>
            </a:prstGeom>
            <a:ln w="38100">
              <a:solidFill>
                <a:srgbClr val="C00000"/>
              </a:solidFill>
              <a:headEnd type="none"/>
              <a:tailEnd type="triangle"/>
            </a:ln>
          </p:spPr>
          <p:style>
            <a:lnRef idx="1">
              <a:schemeClr val="accent1"/>
            </a:lnRef>
            <a:fillRef idx="0">
              <a:schemeClr val="accent1"/>
            </a:fillRef>
            <a:effectRef idx="0">
              <a:schemeClr val="accent1"/>
            </a:effectRef>
            <a:fontRef idx="minor">
              <a:schemeClr val="tx1"/>
            </a:fontRef>
          </p:style>
        </p:cxnSp>
      </p:grpSp>
      <p:sp>
        <p:nvSpPr>
          <p:cNvPr id="7" name="TextBox 6"/>
          <p:cNvSpPr txBox="1"/>
          <p:nvPr/>
        </p:nvSpPr>
        <p:spPr>
          <a:xfrm>
            <a:off x="1557341" y="4592120"/>
            <a:ext cx="762000" cy="523220"/>
          </a:xfrm>
          <a:prstGeom prst="rect">
            <a:avLst/>
          </a:prstGeom>
          <a:noFill/>
        </p:spPr>
        <p:txBody>
          <a:bodyPr wrap="square" rtlCol="0">
            <a:spAutoFit/>
          </a:bodyPr>
          <a:lstStyle/>
          <a:p>
            <a:r>
              <a:rPr lang="en-US" sz="2800" dirty="0">
                <a:solidFill>
                  <a:srgbClr val="FF0000"/>
                </a:solidFill>
              </a:rPr>
              <a:t>400</a:t>
            </a:r>
          </a:p>
        </p:txBody>
      </p:sp>
      <p:sp>
        <p:nvSpPr>
          <p:cNvPr id="8" name="TextBox 7"/>
          <p:cNvSpPr txBox="1"/>
          <p:nvPr/>
        </p:nvSpPr>
        <p:spPr>
          <a:xfrm>
            <a:off x="3230139" y="4562664"/>
            <a:ext cx="374320" cy="800219"/>
          </a:xfrm>
          <a:prstGeom prst="rect">
            <a:avLst/>
          </a:prstGeom>
          <a:noFill/>
        </p:spPr>
        <p:txBody>
          <a:bodyPr wrap="square" rtlCol="0">
            <a:spAutoFit/>
          </a:bodyPr>
          <a:lstStyle/>
          <a:p>
            <a:r>
              <a:rPr lang="en-US" sz="2800" dirty="0">
                <a:solidFill>
                  <a:srgbClr val="FF0000"/>
                </a:solidFill>
              </a:rPr>
              <a:t>.</a:t>
            </a:r>
            <a:r>
              <a:rPr lang="en-US" dirty="0"/>
              <a:t>	</a:t>
            </a:r>
          </a:p>
        </p:txBody>
      </p:sp>
      <p:sp>
        <p:nvSpPr>
          <p:cNvPr id="10" name="TextBox 9"/>
          <p:cNvSpPr txBox="1"/>
          <p:nvPr/>
        </p:nvSpPr>
        <p:spPr>
          <a:xfrm>
            <a:off x="4038600" y="4571015"/>
            <a:ext cx="905465" cy="523220"/>
          </a:xfrm>
          <a:prstGeom prst="rect">
            <a:avLst/>
          </a:prstGeom>
          <a:noFill/>
        </p:spPr>
        <p:txBody>
          <a:bodyPr wrap="square" rtlCol="0">
            <a:spAutoFit/>
          </a:bodyPr>
          <a:lstStyle/>
          <a:p>
            <a:r>
              <a:rPr lang="en-US" sz="2800" dirty="0">
                <a:solidFill>
                  <a:srgbClr val="FF0000"/>
                </a:solidFill>
              </a:rPr>
              <a:t>002</a:t>
            </a:r>
          </a:p>
        </p:txBody>
      </p:sp>
      <p:sp>
        <p:nvSpPr>
          <p:cNvPr id="11" name="TextBox 10"/>
          <p:cNvSpPr txBox="1"/>
          <p:nvPr/>
        </p:nvSpPr>
        <p:spPr>
          <a:xfrm>
            <a:off x="5257800" y="4460789"/>
            <a:ext cx="3352800" cy="707886"/>
          </a:xfrm>
          <a:prstGeom prst="rect">
            <a:avLst/>
          </a:prstGeom>
          <a:noFill/>
        </p:spPr>
        <p:txBody>
          <a:bodyPr wrap="square" rtlCol="0">
            <a:spAutoFit/>
          </a:bodyPr>
          <a:lstStyle/>
          <a:p>
            <a:r>
              <a:rPr lang="en-US" sz="2000" dirty="0">
                <a:solidFill>
                  <a:srgbClr val="007E7E"/>
                </a:solidFill>
              </a:rPr>
              <a:t>The digit 2 is in the thousandths </a:t>
            </a:r>
            <a:r>
              <a:rPr lang="en-US" sz="2000" dirty="0" smtClean="0">
                <a:solidFill>
                  <a:srgbClr val="007E7E"/>
                </a:solidFill>
              </a:rPr>
              <a:t>position.</a:t>
            </a:r>
            <a:endParaRPr lang="en-US" sz="2000" dirty="0">
              <a:solidFill>
                <a:srgbClr val="007E7E"/>
              </a:solidFill>
            </a:endParaRPr>
          </a:p>
        </p:txBody>
      </p:sp>
      <p:sp>
        <p:nvSpPr>
          <p:cNvPr id="12" name="TextBox 11"/>
          <p:cNvSpPr txBox="1"/>
          <p:nvPr/>
        </p:nvSpPr>
        <p:spPr>
          <a:xfrm>
            <a:off x="5257800" y="5242189"/>
            <a:ext cx="3369633" cy="707886"/>
          </a:xfrm>
          <a:prstGeom prst="rect">
            <a:avLst/>
          </a:prstGeom>
          <a:noFill/>
        </p:spPr>
        <p:txBody>
          <a:bodyPr wrap="square" rtlCol="0">
            <a:spAutoFit/>
          </a:bodyPr>
          <a:lstStyle/>
          <a:p>
            <a:r>
              <a:rPr lang="en-US" sz="2000" dirty="0">
                <a:solidFill>
                  <a:srgbClr val="007E7E"/>
                </a:solidFill>
              </a:rPr>
              <a:t>Two 0s must be inserted as    placeholders</a:t>
            </a:r>
            <a:endParaRPr lang="en-US" sz="2000" dirty="0"/>
          </a:p>
        </p:txBody>
      </p:sp>
    </p:spTree>
    <p:extLst>
      <p:ext uri="{BB962C8B-B14F-4D97-AF65-F5344CB8AC3E}">
        <p14:creationId xmlns:p14="http://schemas.microsoft.com/office/powerpoint/2010/main" val="3620617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1"/>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3"/>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10" grpId="0"/>
      <p:bldP spid="11" grpId="0"/>
      <p:bldP spid="12" grpId="0"/>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2033</TotalTime>
  <Words>948</Words>
  <Application>Microsoft Office PowerPoint</Application>
  <PresentationFormat>On-screen Show (4:3)</PresentationFormat>
  <Paragraphs>151</Paragraphs>
  <Slides>23</Slides>
  <Notes>1</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23</vt:i4>
      </vt:variant>
    </vt:vector>
  </HeadingPairs>
  <TitlesOfParts>
    <vt:vector size="29" baseType="lpstr">
      <vt:lpstr>Arial</vt:lpstr>
      <vt:lpstr>Calibri</vt:lpstr>
      <vt:lpstr>Courier New</vt:lpstr>
      <vt:lpstr>Symbol</vt:lpstr>
      <vt:lpstr>Office Theme</vt:lpstr>
      <vt:lpstr>Equation</vt:lpstr>
      <vt:lpstr>Section 4.1</vt:lpstr>
      <vt:lpstr>Objectives</vt:lpstr>
      <vt:lpstr>Reading and Writing Decimal Numbers</vt:lpstr>
      <vt:lpstr>To Read or Write a Decimal Number</vt:lpstr>
      <vt:lpstr>To Read or Write a Decimal Number</vt:lpstr>
      <vt:lpstr>Example 1: Reading and Writing Decimal Numbers</vt:lpstr>
      <vt:lpstr>Example 2: Reading and Writing Decimal Numbers</vt:lpstr>
      <vt:lpstr>Reading and Writing Decimal Numbers</vt:lpstr>
      <vt:lpstr>Example 3: Reading and Writing Decimal Numbers</vt:lpstr>
      <vt:lpstr>Example 3: Reading and Writing Decimal Numbers (cont.)</vt:lpstr>
      <vt:lpstr>To Compare Two Decimal Numbers  </vt:lpstr>
      <vt:lpstr>Example 4: Comparing Decimal Numbers</vt:lpstr>
      <vt:lpstr>Example 4: Comparing Decimal Numbers (cont.)</vt:lpstr>
      <vt:lpstr>Example 5: Comparing Decimal Numbers</vt:lpstr>
      <vt:lpstr>Example 5: Comparing Decimal Numbers (cont.)</vt:lpstr>
      <vt:lpstr>To Compare Two Negative Decimal Numbers</vt:lpstr>
      <vt:lpstr>Example 6: Comparing Negative Decimal Numbers </vt:lpstr>
      <vt:lpstr>Example 6: Comparing Negative Decimal Numbers (cont.)</vt:lpstr>
      <vt:lpstr>Rounding Rule for Decimal Numbers</vt:lpstr>
      <vt:lpstr>Rounding Rule for Decimal Numbers</vt:lpstr>
      <vt:lpstr>Example 7: Rounding Decimal Numbers</vt:lpstr>
      <vt:lpstr>Example 8: Rounding Decimal Numbers</vt:lpstr>
      <vt:lpstr>Completion Example 9: Rounding Decimal Numbers</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Preparation for College Mathematics</dc:title>
  <dc:creator>Hawkes Learning</dc:creator>
  <cp:lastModifiedBy>Kara Roche</cp:lastModifiedBy>
  <cp:revision>272</cp:revision>
  <dcterms:created xsi:type="dcterms:W3CDTF">2013-04-26T14:43:13Z</dcterms:created>
  <dcterms:modified xsi:type="dcterms:W3CDTF">2018-08-06T13:35:44Z</dcterms:modified>
</cp:coreProperties>
</file>