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75" r:id="rId6"/>
    <p:sldId id="276" r:id="rId7"/>
    <p:sldId id="277" r:id="rId8"/>
    <p:sldId id="264" r:id="rId9"/>
    <p:sldId id="266" r:id="rId10"/>
    <p:sldId id="268" r:id="rId11"/>
    <p:sldId id="270" r:id="rId12"/>
    <p:sldId id="271" r:id="rId13"/>
    <p:sldId id="272" r:id="rId14"/>
    <p:sldId id="278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E5F0F3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 autoAdjust="0"/>
    <p:restoredTop sz="94679" autoAdjust="0"/>
  </p:normalViewPr>
  <p:slideViewPr>
    <p:cSldViewPr>
      <p:cViewPr varScale="1">
        <p:scale>
          <a:sx n="105" d="100"/>
          <a:sy n="105" d="100"/>
        </p:scale>
        <p:origin x="49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5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B5637-430F-4104-9E78-309FB010CC06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BDED4-8815-4F3E-9A94-11DD683D7C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52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1460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Proportions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percent of </a:t>
            </a:r>
            <a:r>
              <a:rPr lang="en-US" i="0" dirty="0">
                <a:solidFill>
                  <a:srgbClr val="0000FF"/>
                </a:solidFill>
              </a:rPr>
              <a:t>170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204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= 170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= 204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percent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5500687"/>
            <a:ext cx="3433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b="0" dirty="0"/>
              <a:t>So </a:t>
            </a:r>
            <a:r>
              <a:rPr lang="en-US" sz="2800" dirty="0">
                <a:solidFill>
                  <a:srgbClr val="FF0000"/>
                </a:solidFill>
              </a:rPr>
              <a:t>120%</a:t>
            </a:r>
            <a:r>
              <a:rPr lang="en-US" sz="2800" b="0" dirty="0">
                <a:solidFill>
                  <a:srgbClr val="FF0000"/>
                </a:solidFill>
              </a:rPr>
              <a:t> </a:t>
            </a:r>
            <a:r>
              <a:rPr lang="en-US" sz="2800" b="0" dirty="0"/>
              <a:t>of </a:t>
            </a:r>
            <a:r>
              <a:rPr lang="en-US" sz="2800" b="0" dirty="0">
                <a:solidFill>
                  <a:srgbClr val="0000FF"/>
                </a:solidFill>
              </a:rPr>
              <a:t>170</a:t>
            </a:r>
            <a:r>
              <a:rPr lang="en-US" sz="2800" b="0" dirty="0"/>
              <a:t> is </a:t>
            </a:r>
            <a:r>
              <a:rPr lang="en-US" sz="2800" b="0" dirty="0">
                <a:solidFill>
                  <a:srgbClr val="0000FF"/>
                </a:solidFill>
              </a:rPr>
              <a:t>204</a:t>
            </a:r>
            <a:r>
              <a:rPr lang="en-US" sz="2800" b="0" dirty="0"/>
              <a:t>.</a:t>
            </a: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727200" y="51181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3" imgW="1079032" imgH="291973" progId="Equation.DSMT4">
                  <p:embed/>
                </p:oleObj>
              </mc:Choice>
              <mc:Fallback>
                <p:oleObj name="Equation" r:id="rId3" imgW="1079032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51181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657600" y="5118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181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657600" y="2813050"/>
          <a:ext cx="3251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7" imgW="3251200" imgH="241300" progId="Equation.DSMT4">
                  <p:embed/>
                </p:oleObj>
              </mc:Choice>
              <mc:Fallback>
                <p:oleObj name="Equation" r:id="rId7" imgW="3251200" imgH="2413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13050"/>
                        <a:ext cx="3251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683000" y="3429000"/>
          <a:ext cx="447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9" imgW="4470120" imgH="609480" progId="Equation.DSMT4">
                  <p:embed/>
                </p:oleObj>
              </mc:Choice>
              <mc:Fallback>
                <p:oleObj name="Equation" r:id="rId9" imgW="4470120" imgH="609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429000"/>
                        <a:ext cx="447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657600" y="4398434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11" imgW="2590560" imgH="279360" progId="Equation.DSMT4">
                  <p:embed/>
                </p:oleObj>
              </mc:Choice>
              <mc:Fallback>
                <p:oleObj name="Equation" r:id="rId11" imgW="259056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398434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328882" y="2514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13" imgW="1523880" imgH="838080" progId="Equation.DSMT4">
                  <p:embed/>
                </p:oleObj>
              </mc:Choice>
              <mc:Fallback>
                <p:oleObj name="Equation" r:id="rId13" imgW="15238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882" y="2514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1041400" y="3581400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Equation" r:id="rId15" imgW="2425680" imgH="291960" progId="Equation.DSMT4">
                  <p:embed/>
                </p:oleObj>
              </mc:Choice>
              <mc:Fallback>
                <p:oleObj name="Equation" r:id="rId15" imgW="242568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581400"/>
                        <a:ext cx="242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990600" y="4119563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Equation" r:id="rId17" imgW="2361960" imgH="838080" progId="Equation.DSMT4">
                  <p:embed/>
                </p:oleObj>
              </mc:Choice>
              <mc:Fallback>
                <p:oleObj name="Equation" r:id="rId17" imgW="236196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19563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7500000">
            <a:off x="1369072" y="4152504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7500000">
            <a:off x="1208797" y="464087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Application: Finding the Amount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Many food product labels now list total calories and number of calories from fat. Dietary experts believe that a healthy diet has at most 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its calories derived from fat. Following this guideline, if an adult consumes </a:t>
            </a:r>
            <a:r>
              <a:rPr lang="en-US" dirty="0">
                <a:solidFill>
                  <a:srgbClr val="0000FF"/>
                </a:solidFill>
              </a:rPr>
              <a:t>2500 calories</a:t>
            </a:r>
            <a:r>
              <a:rPr lang="en-US" dirty="0"/>
              <a:t> per day, at most how many calories should be from fat?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390" name="Object 3"/>
          <p:cNvGraphicFramePr>
            <a:graphicFrameLocks noChangeAspect="1"/>
          </p:cNvGraphicFramePr>
          <p:nvPr/>
        </p:nvGraphicFramePr>
        <p:xfrm>
          <a:off x="3546764" y="55880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" imgW="1168200" imgH="291960" progId="Equation.DSMT4">
                  <p:embed/>
                </p:oleObj>
              </mc:Choice>
              <mc:Fallback>
                <p:oleObj name="Equation" r:id="rId3" imgW="1168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764" y="558800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65150" y="28194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5" imgW="2057400" imgH="838080" progId="Equation.DSMT4">
                  <p:embed/>
                </p:oleObj>
              </mc:Choice>
              <mc:Fallback>
                <p:oleObj name="Equation" r:id="rId5" imgW="20574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8194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556000" y="300990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7" imgW="1688760" imgH="838080" progId="Equation.DSMT4">
                  <p:embed/>
                </p:oleObj>
              </mc:Choice>
              <mc:Fallback>
                <p:oleObj name="Equation" r:id="rId7" imgW="16887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00990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895600" y="4025900"/>
          <a:ext cx="246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9" imgW="2463480" imgH="291960" progId="Equation.DSMT4">
                  <p:embed/>
                </p:oleObj>
              </mc:Choice>
              <mc:Fallback>
                <p:oleObj name="Equation" r:id="rId9" imgW="24634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25900"/>
                        <a:ext cx="246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41650" y="45593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11" imgW="2374560" imgH="838080" progId="Equation.DSMT4">
                  <p:embed/>
                </p:oleObj>
              </mc:Choice>
              <mc:Fallback>
                <p:oleObj name="Equation" r:id="rId11" imgW="23745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45593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7500000">
            <a:off x="4448452" y="4568932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7500000">
            <a:off x="4625097" y="507808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 txBox="1">
            <a:spLocks/>
          </p:cNvSpPr>
          <p:nvPr/>
        </p:nvSpPr>
        <p:spPr>
          <a:xfrm>
            <a:off x="457199" y="1035105"/>
            <a:ext cx="8354291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this problem, we want to find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30%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total diet of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2500 calories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So, with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 = 30%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2500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we want to find the value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Substitution in the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Finding the Amount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457200" y="13716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b="0" dirty="0"/>
              <a:t>So in a healthy diet of </a:t>
            </a:r>
            <a:r>
              <a:rPr lang="en-US" sz="2800" b="0" dirty="0">
                <a:solidFill>
                  <a:srgbClr val="0000FF"/>
                </a:solidFill>
              </a:rPr>
              <a:t>2500 calories</a:t>
            </a:r>
            <a:r>
              <a:rPr lang="en-US" sz="2800" b="0" dirty="0"/>
              <a:t> per day, no more than </a:t>
            </a:r>
            <a:r>
              <a:rPr lang="en-US" sz="2800" b="0" dirty="0">
                <a:solidFill>
                  <a:srgbClr val="FF0000"/>
                </a:solidFill>
              </a:rPr>
              <a:t>750</a:t>
            </a:r>
            <a:r>
              <a:rPr lang="en-US" sz="2800" b="0" dirty="0">
                <a:solidFill>
                  <a:srgbClr val="FF3300"/>
                </a:solidFill>
              </a:rPr>
              <a:t> </a:t>
            </a:r>
            <a:r>
              <a:rPr lang="en-US" sz="2800" b="0" dirty="0">
                <a:solidFill>
                  <a:srgbClr val="FF0000"/>
                </a:solidFill>
              </a:rPr>
              <a:t>calories</a:t>
            </a:r>
            <a:r>
              <a:rPr lang="en-US" sz="2800" b="0" dirty="0"/>
              <a:t> should be derived from fat.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Application: Finding the Percent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6784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Greg is hoping to raise </a:t>
            </a:r>
            <a:r>
              <a:rPr lang="en-US" dirty="0">
                <a:solidFill>
                  <a:srgbClr val="0000FF"/>
                </a:solidFill>
              </a:rPr>
              <a:t>$750</a:t>
            </a:r>
            <a:r>
              <a:rPr lang="en-US" dirty="0"/>
              <a:t> for a charity bicycle ride. Currently, his friends and family have donated </a:t>
            </a:r>
            <a:r>
              <a:rPr lang="en-US" dirty="0">
                <a:solidFill>
                  <a:srgbClr val="0000FF"/>
                </a:solidFill>
              </a:rPr>
              <a:t>$330</a:t>
            </a:r>
            <a:r>
              <a:rPr lang="en-US" dirty="0"/>
              <a:t> toward the cause. What percent of his goal has he reached?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926725"/>
            <a:ext cx="815340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Greg has raised </a:t>
            </a:r>
            <a:r>
              <a:rPr lang="en-US" sz="2800" dirty="0">
                <a:solidFill>
                  <a:srgbClr val="0000FF"/>
                </a:solidFill>
              </a:rPr>
              <a:t>$330</a:t>
            </a:r>
            <a:r>
              <a:rPr lang="en-US" sz="2800" dirty="0"/>
              <a:t> towards his goal. We want to find what percent this amount is of </a:t>
            </a:r>
            <a:r>
              <a:rPr lang="en-US" sz="2800" dirty="0">
                <a:solidFill>
                  <a:srgbClr val="0000FF"/>
                </a:solidFill>
              </a:rPr>
              <a:t>$750</a:t>
            </a:r>
            <a:r>
              <a:rPr lang="en-US" sz="2800" dirty="0"/>
              <a:t>. So, with </a:t>
            </a:r>
            <a:r>
              <a:rPr lang="en-US" sz="2800" i="1" dirty="0">
                <a:solidFill>
                  <a:srgbClr val="0000FF"/>
                </a:solidFill>
              </a:rPr>
              <a:t>B </a:t>
            </a:r>
            <a:r>
              <a:rPr lang="en-US" sz="2800" dirty="0">
                <a:solidFill>
                  <a:srgbClr val="0000FF"/>
                </a:solidFill>
              </a:rPr>
              <a:t>= $750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 </a:t>
            </a:r>
            <a:r>
              <a:rPr lang="en-US" sz="2800" dirty="0">
                <a:solidFill>
                  <a:srgbClr val="0000FF"/>
                </a:solidFill>
              </a:rPr>
              <a:t>= $330</a:t>
            </a:r>
            <a:r>
              <a:rPr lang="en-US" sz="2800" dirty="0"/>
              <a:t>, We want to find the value of </a:t>
            </a:r>
            <a:r>
              <a:rPr lang="en-US" sz="2800" i="1" dirty="0"/>
              <a:t>P</a:t>
            </a:r>
            <a:r>
              <a:rPr lang="en-US" sz="2800" dirty="0"/>
              <a:t>.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2800" dirty="0"/>
              <a:t>Substitution in the proportion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907973" y="4755573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2057400" imgH="838080" progId="Equation.DSMT4">
                  <p:embed/>
                </p:oleObj>
              </mc:Choice>
              <mc:Fallback>
                <p:oleObj name="Equation" r:id="rId3" imgW="2057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7973" y="4755573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Finding the Percent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390" name="Object 3"/>
          <p:cNvGraphicFramePr>
            <a:graphicFrameLocks noChangeAspect="1"/>
          </p:cNvGraphicFramePr>
          <p:nvPr/>
        </p:nvGraphicFramePr>
        <p:xfrm>
          <a:off x="3567546" y="4184650"/>
          <a:ext cx="90487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3" imgW="914400" imgH="279360" progId="Equation.DSMT4">
                  <p:embed/>
                </p:oleObj>
              </mc:Choice>
              <mc:Fallback>
                <p:oleObj name="Equation" r:id="rId3" imgW="91440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546" y="4184650"/>
                        <a:ext cx="90487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245427" y="16002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5" imgW="1523880" imgH="838080" progId="Equation.DSMT4">
                  <p:embed/>
                </p:oleObj>
              </mc:Choice>
              <mc:Fallback>
                <p:oleObj name="Equation" r:id="rId5" imgW="1523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427" y="16002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908300" y="26162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7" imgW="2438280" imgH="291960" progId="Equation.DSMT4">
                  <p:embed/>
                </p:oleObj>
              </mc:Choice>
              <mc:Fallback>
                <p:oleObj name="Equation" r:id="rId7" imgW="243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616200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838450" y="31496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9" imgW="2361960" imgH="838080" progId="Equation.DSMT4">
                  <p:embed/>
                </p:oleObj>
              </mc:Choice>
              <mc:Fallback>
                <p:oleObj name="Equation" r:id="rId9" imgW="2361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31496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7500000">
            <a:off x="3229045" y="3180014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7500000">
            <a:off x="3066461" y="3668387"/>
            <a:ext cx="54864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524000" y="4876800"/>
            <a:ext cx="5079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Greg has reached </a:t>
            </a:r>
            <a:r>
              <a:rPr lang="en-US" sz="2800" dirty="0">
                <a:solidFill>
                  <a:srgbClr val="FF0000"/>
                </a:solidFill>
              </a:rPr>
              <a:t>44%</a:t>
            </a:r>
            <a:r>
              <a:rPr lang="en-US" sz="2800" dirty="0"/>
              <a:t> of his goal.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problems using the percent proportion</a:t>
            </a:r>
            <a:endParaRPr lang="en-US" sz="1500" i="0" dirty="0">
              <a:solidFill>
                <a:schemeClr val="tx1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024604" y="186567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308100" imgH="838200" progId="Equation.DSMT4">
                  <p:embed/>
                </p:oleObj>
              </mc:Choice>
              <mc:Fallback>
                <p:oleObj name="Equation" r:id="rId3" imgW="13081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04" y="1865672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900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the proportion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  <a:p>
            <a:pPr marL="15875" indent="-15875">
              <a:tabLst>
                <a:tab pos="520700" algn="l"/>
                <a:tab pos="977900" algn="l"/>
              </a:tabLst>
            </a:pP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=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(written as the ratio         ).</a:t>
            </a:r>
          </a:p>
          <a:p>
            <a:pPr marL="15875" indent="-15875">
              <a:tabLst>
                <a:tab pos="520700" algn="l"/>
                <a:tab pos="977900" algn="l"/>
              </a:tabLst>
            </a:pPr>
            <a:endParaRPr lang="en-US" sz="1100" dirty="0">
              <a:solidFill>
                <a:srgbClr val="000000"/>
              </a:solidFill>
            </a:endParaRPr>
          </a:p>
          <a:p>
            <a:pPr marL="15875" indent="-15875">
              <a:spcBef>
                <a:spcPts val="600"/>
              </a:spcBef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  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 marL="15875" indent="-15875">
              <a:spcBef>
                <a:spcPts val="1200"/>
              </a:spcBef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 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7391400" cy="99060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The</a:t>
            </a:r>
            <a:r>
              <a:rPr lang="en-US" dirty="0">
                <a:solidFill>
                  <a:schemeClr val="accent1"/>
                </a:solidFill>
              </a:rPr>
              <a:t> Percent Proportion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465618" y="2971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618" y="2971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Grp="1" noChangeAspect="1"/>
          </p:cNvGraphicFramePr>
          <p:nvPr/>
        </p:nvGraphicFramePr>
        <p:xfrm>
          <a:off x="3272092" y="2157845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092" y="2157845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2"/>
          <p:cNvGraphicFramePr>
            <a:graphicFrameLocks noChangeAspect="1"/>
          </p:cNvGraphicFramePr>
          <p:nvPr/>
        </p:nvGraphicFramePr>
        <p:xfrm>
          <a:off x="6135688" y="80963"/>
          <a:ext cx="117951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7" imgW="1396800" imgH="965160" progId="Equation.DSMT4">
                  <p:embed/>
                </p:oleObj>
              </mc:Choice>
              <mc:Fallback>
                <p:oleObj name="Equation" r:id="rId7" imgW="1396800" imgH="965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80963"/>
                        <a:ext cx="1179512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5907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</a:p>
          <a:p>
            <a:pPr marL="15875" indent="-15875">
              <a:lnSpc>
                <a:spcPts val="5000"/>
              </a:lnSpc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	percent.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is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is 65% of 500?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181600" y="37338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536700" imgH="838200" progId="Equation.DSMT4">
                  <p:embed/>
                </p:oleObj>
              </mc:Choice>
              <mc:Fallback>
                <p:oleObj name="Equation" r:id="rId3" imgW="1536700" imgH="838200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7338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507038" y="528638"/>
          <a:ext cx="904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" imgW="1066680" imgH="495000" progId="Equation.DSMT4">
                  <p:embed/>
                </p:oleObj>
              </mc:Choice>
              <mc:Fallback>
                <p:oleObj name="Equation" r:id="rId5" imgW="1066680" imgH="495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528638"/>
                        <a:ext cx="9048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17009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 Formula (cont.)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and the 	amount.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% of what number is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57% of what number is 51.3?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324600" y="3309938"/>
          <a:ext cx="153670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1600200" imgH="838080" progId="Equation.DSMT4">
                  <p:embed/>
                </p:oleObj>
              </mc:Choice>
              <mc:Fallback>
                <p:oleObj name="Equation" r:id="rId3" imgW="1600200" imgH="838080" progId="Equation.DSMT4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309938"/>
                        <a:ext cx="1536700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           (cont.)</a:t>
            </a:r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442661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041120" imgH="482400" progId="Equation.DSMT4">
                  <p:embed/>
                </p:oleObj>
              </mc:Choice>
              <mc:Fallback>
                <p:oleObj name="Equation" r:id="rId5" imgW="10411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61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317009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given the base and the 	amount.</a:t>
            </a:r>
          </a:p>
          <a:p>
            <a:pPr marL="15875" indent="-15875">
              <a:tabLst>
                <a:tab pos="1371600" algn="l"/>
              </a:tabLst>
            </a:pPr>
            <a:endParaRPr lang="en-US" sz="4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percent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1000" dirty="0">
              <a:solidFill>
                <a:srgbClr val="000000"/>
              </a:solidFill>
            </a:endParaRP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What percent of 170 is 204?</a:t>
            </a:r>
          </a:p>
          <a:p>
            <a:pPr marL="15875" indent="-15875">
              <a:tabLst>
                <a:tab pos="13716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	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172200" y="3352800"/>
          <a:ext cx="14636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3" imgW="1523880" imgH="838080" progId="Equation.DSMT4">
                  <p:embed/>
                </p:oleObj>
              </mc:Choice>
              <mc:Fallback>
                <p:oleObj name="Equation" r:id="rId3" imgW="1523880" imgH="838080" progId="Equation.DSMT4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352800"/>
                        <a:ext cx="1463675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           (cont.)</a:t>
            </a:r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442661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5" imgW="1041120" imgH="482400" progId="Equation.DSMT4">
                  <p:embed/>
                </p:oleObj>
              </mc:Choice>
              <mc:Fallback>
                <p:oleObj name="Equation" r:id="rId5" imgW="10411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61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7280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US" dirty="0"/>
              <a:t>Solving Problems Using the </a:t>
            </a:r>
            <a:r>
              <a:rPr lang="en-US" dirty="0">
                <a:solidFill>
                  <a:schemeClr val="accent1"/>
                </a:solidFill>
              </a:rPr>
              <a:t>Percent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Proportion</a:t>
            </a:r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5516562" y="533400"/>
          <a:ext cx="8842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3" imgW="1041120" imgH="482400" progId="Equation.DSMT4">
                  <p:embed/>
                </p:oleObj>
              </mc:Choice>
              <mc:Fallback>
                <p:oleObj name="Equation" r:id="rId3" imgW="10411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2" y="533400"/>
                        <a:ext cx="884238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Note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Also, </a:t>
            </a:r>
            <a:r>
              <a:rPr lang="en-US" sz="2800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is </a:t>
            </a:r>
            <a:r>
              <a:rPr lang="en-US" i="0" dirty="0">
                <a:solidFill>
                  <a:srgbClr val="0000FF"/>
                </a:solidFill>
              </a:rPr>
              <a:t>65%</a:t>
            </a:r>
            <a:r>
              <a:rPr lang="en-US" i="0" dirty="0">
                <a:solidFill>
                  <a:schemeClr val="tx1"/>
                </a:solidFill>
              </a:rPr>
              <a:t> of </a:t>
            </a:r>
            <a:r>
              <a:rPr lang="en-US" i="0" dirty="0">
                <a:solidFill>
                  <a:srgbClr val="0000FF"/>
                </a:solidFill>
              </a:rPr>
              <a:t>500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% = 65%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 = 500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amount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5448732"/>
            <a:ext cx="4378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/>
              <a:t>So </a:t>
            </a:r>
            <a:r>
              <a:rPr lang="en-US" sz="2800" b="0" dirty="0">
                <a:solidFill>
                  <a:srgbClr val="0000FF"/>
                </a:solidFill>
              </a:rPr>
              <a:t>65% </a:t>
            </a:r>
            <a:r>
              <a:rPr lang="en-US" sz="2800" b="0" dirty="0"/>
              <a:t>of </a:t>
            </a:r>
            <a:r>
              <a:rPr lang="en-US" sz="2800" b="0" dirty="0">
                <a:solidFill>
                  <a:srgbClr val="0000FF"/>
                </a:solidFill>
              </a:rPr>
              <a:t>500</a:t>
            </a:r>
            <a:r>
              <a:rPr lang="en-US" sz="2800" b="0" dirty="0"/>
              <a:t> is </a:t>
            </a:r>
            <a:r>
              <a:rPr lang="en-US" sz="2800" dirty="0">
                <a:solidFill>
                  <a:srgbClr val="FF0000"/>
                </a:solidFill>
              </a:rPr>
              <a:t>325</a:t>
            </a:r>
            <a:r>
              <a:rPr lang="en-US" sz="2800" b="0" dirty="0"/>
              <a:t>.</a:t>
            </a: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522845" y="50292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3" imgW="1104900" imgH="292100" progId="Equation.DSMT4">
                  <p:embed/>
                </p:oleObj>
              </mc:Choice>
              <mc:Fallback>
                <p:oleObj name="Equation" r:id="rId3" imgW="11049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45" y="50292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3733800" y="50355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355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66850" y="24384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24384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016000" y="3470564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9" imgW="2286000" imgH="291960" progId="Equation.DSMT4">
                  <p:embed/>
                </p:oleObj>
              </mc:Choice>
              <mc:Fallback>
                <p:oleObj name="Equation" r:id="rId9" imgW="228600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470564"/>
                        <a:ext cx="228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71550" y="3997325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11" imgW="2387520" imgH="838080" progId="Equation.DSMT4">
                  <p:embed/>
                </p:oleObj>
              </mc:Choice>
              <mc:Fallback>
                <p:oleObj name="Equation" r:id="rId11" imgW="238752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997325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733800" y="2736850"/>
          <a:ext cx="312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13" imgW="3124200" imgH="241300" progId="Equation.DSMT4">
                  <p:embed/>
                </p:oleObj>
              </mc:Choice>
              <mc:Fallback>
                <p:oleObj name="Equation" r:id="rId13" imgW="3124200" imgH="2413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736850"/>
                        <a:ext cx="3124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733800" y="3304308"/>
          <a:ext cx="447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15" imgW="4470120" imgH="609480" progId="Equation.DSMT4">
                  <p:embed/>
                </p:oleObj>
              </mc:Choice>
              <mc:Fallback>
                <p:oleObj name="Equation" r:id="rId15" imgW="4470120" imgH="609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304308"/>
                        <a:ext cx="447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733800" y="4255654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17" imgW="2590560" imgH="279360" progId="Equation.DSMT4">
                  <p:embed/>
                </p:oleObj>
              </mc:Choice>
              <mc:Fallback>
                <p:oleObj name="Equation" r:id="rId17" imgW="2590560" imgH="2793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255654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2379519" y="3986645"/>
            <a:ext cx="526472" cy="31519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560320" y="4509654"/>
            <a:ext cx="563880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57% </a:t>
            </a:r>
            <a:r>
              <a:rPr lang="en-US" i="0" dirty="0">
                <a:solidFill>
                  <a:schemeClr val="tx1"/>
                </a:solidFill>
              </a:rPr>
              <a:t>of ________ is </a:t>
            </a:r>
            <a:r>
              <a:rPr lang="en-US" i="0" dirty="0">
                <a:solidFill>
                  <a:srgbClr val="0000FF"/>
                </a:solidFill>
              </a:rPr>
              <a:t>51.3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% = 57%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= 51.3</a:t>
            </a:r>
            <a:r>
              <a:rPr lang="en-US" i="0" dirty="0">
                <a:solidFill>
                  <a:schemeClr val="tx1"/>
                </a:solidFill>
              </a:rPr>
              <a:t>. We want to find the </a:t>
            </a:r>
            <a:r>
              <a:rPr lang="en-US" b="1" i="0" dirty="0">
                <a:solidFill>
                  <a:schemeClr val="tx1"/>
                </a:solidFill>
              </a:rPr>
              <a:t>base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457200" y="549658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/>
              <a:t>So </a:t>
            </a:r>
            <a:r>
              <a:rPr lang="en-US" sz="2800" b="0" dirty="0">
                <a:solidFill>
                  <a:srgbClr val="0000FF"/>
                </a:solidFill>
              </a:rPr>
              <a:t>57%</a:t>
            </a:r>
            <a:r>
              <a:rPr lang="en-US" sz="2800" b="0" dirty="0"/>
              <a:t> of </a:t>
            </a:r>
            <a:r>
              <a:rPr lang="en-US" sz="2800" dirty="0">
                <a:solidFill>
                  <a:srgbClr val="FF0000"/>
                </a:solidFill>
              </a:rPr>
              <a:t>90</a:t>
            </a:r>
            <a:r>
              <a:rPr lang="en-US" sz="2800" b="0" dirty="0"/>
              <a:t> is </a:t>
            </a:r>
            <a:r>
              <a:rPr lang="en-US" sz="2800" b="0" dirty="0">
                <a:solidFill>
                  <a:srgbClr val="0000FF"/>
                </a:solidFill>
              </a:rPr>
              <a:t>51.3</a:t>
            </a:r>
            <a:r>
              <a:rPr lang="en-US" sz="2800" b="0" dirty="0"/>
              <a:t>.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164773" y="51435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3" imgW="901309" imgH="291973" progId="Equation.DSMT4">
                  <p:embed/>
                </p:oleObj>
              </mc:Choice>
              <mc:Fallback>
                <p:oleObj name="Equation" r:id="rId3" imgW="901309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4773" y="51435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343400" y="5156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156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4343400" y="2781300"/>
          <a:ext cx="3022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2" name="Equation" r:id="rId7" imgW="3022600" imgH="241300" progId="Equation.DSMT4">
                  <p:embed/>
                </p:oleObj>
              </mc:Choice>
              <mc:Fallback>
                <p:oleObj name="Equation" r:id="rId7" imgW="3022600" imgH="2413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81300"/>
                        <a:ext cx="3022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343400" y="3429000"/>
          <a:ext cx="4305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3" name="Equation" r:id="rId9" imgW="4305240" imgH="609480" progId="Equation.DSMT4">
                  <p:embed/>
                </p:oleObj>
              </mc:Choice>
              <mc:Fallback>
                <p:oleObj name="Equation" r:id="rId9" imgW="4305240" imgH="609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29000"/>
                        <a:ext cx="4305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343400" y="4402666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4" name="Equation" r:id="rId11" imgW="2361960" imgH="279360" progId="Equation.DSMT4">
                  <p:embed/>
                </p:oleObj>
              </mc:Choice>
              <mc:Fallback>
                <p:oleObj name="Equation" r:id="rId11" imgW="236196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402666"/>
                        <a:ext cx="236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800514" y="25146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5" name="Equation" r:id="rId13" imgW="1600200" imgH="838080" progId="Equation.DSMT4">
                  <p:embed/>
                </p:oleObj>
              </mc:Choice>
              <mc:Fallback>
                <p:oleObj name="Equation" r:id="rId13" imgW="1600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514" y="25146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657350" y="3580870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Equation" r:id="rId15" imgW="2362200" imgH="292100" progId="Equation.DSMT4">
                  <p:embed/>
                </p:oleObj>
              </mc:Choice>
              <mc:Fallback>
                <p:oleObj name="Equation" r:id="rId15" imgW="2362200" imgH="292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3580870"/>
                        <a:ext cx="236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600200" y="4123266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17" imgW="1892160" imgH="838080" progId="Equation.DSMT4">
                  <p:embed/>
                </p:oleObj>
              </mc:Choice>
              <mc:Fallback>
                <p:oleObj name="Equation" r:id="rId17" imgW="189216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23266"/>
                        <a:ext cx="189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639570" y="414528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817370" y="465328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506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5.2</vt:lpstr>
      <vt:lpstr>Objective</vt:lpstr>
      <vt:lpstr>The Percent Proportion</vt:lpstr>
      <vt:lpstr>Solving Problems Using the Percent  Proportion</vt:lpstr>
      <vt:lpstr>Solving Problems Using the Percent  Proportion           (cont.)</vt:lpstr>
      <vt:lpstr>Solving Problems Using the Percent  Proportion           (cont.)</vt:lpstr>
      <vt:lpstr>Solving Problems Using the Percent  Proportion</vt:lpstr>
      <vt:lpstr>Example 1: Finding the Amount</vt:lpstr>
      <vt:lpstr>Example 2: Finding the Base</vt:lpstr>
      <vt:lpstr>Example 3: Finding the Percent</vt:lpstr>
      <vt:lpstr>Example 4: Application: Finding the Amount</vt:lpstr>
      <vt:lpstr>Example 4: Application: Finding the Amount (cont.)</vt:lpstr>
      <vt:lpstr>Example 4: Application: Finding the Amount (cont.)</vt:lpstr>
      <vt:lpstr>Example 5: Application: Finding the Percent</vt:lpstr>
      <vt:lpstr>Example 5: Application: Finding the Percent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130</cp:revision>
  <dcterms:created xsi:type="dcterms:W3CDTF">2013-04-26T14:43:13Z</dcterms:created>
  <dcterms:modified xsi:type="dcterms:W3CDTF">2018-08-10T20:32:02Z</dcterms:modified>
</cp:coreProperties>
</file>