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0" r:id="rId3"/>
    <p:sldId id="261" r:id="rId4"/>
    <p:sldId id="262" r:id="rId5"/>
    <p:sldId id="263" r:id="rId6"/>
    <p:sldId id="274" r:id="rId7"/>
    <p:sldId id="275" r:id="rId8"/>
    <p:sldId id="276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7" r:id="rId18"/>
    <p:sldId id="279" r:id="rId19"/>
    <p:sldId id="280" r:id="rId20"/>
    <p:sldId id="281" r:id="rId21"/>
    <p:sldId id="28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7D9F"/>
    <a:srgbClr val="000099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 autoAdjust="0"/>
    <p:restoredTop sz="94679" autoAdjust="0"/>
  </p:normalViewPr>
  <p:slideViewPr>
    <p:cSldViewPr>
      <p:cViewPr varScale="1">
        <p:scale>
          <a:sx n="105" d="100"/>
          <a:sy n="105" d="100"/>
        </p:scale>
        <p:origin x="678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Relationship Id="rId9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6.wmf"/><Relationship Id="rId1" Type="http://schemas.openxmlformats.org/officeDocument/2006/relationships/image" Target="../media/image33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633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B4E75-AD17-4C14-967A-B14C42B35CC7}" type="datetimeFigureOut">
              <a:rPr lang="en-US" smtClean="0"/>
              <a:pPr/>
              <a:t>8/10/2018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0988CA-AD99-45E3-84B6-C50F3F42E8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3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30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9.wmf"/><Relationship Id="rId20" Type="http://schemas.openxmlformats.org/officeDocument/2006/relationships/image" Target="../media/image31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6.wmf"/><Relationship Id="rId19" Type="http://schemas.openxmlformats.org/officeDocument/2006/relationships/oleObject" Target="../embeddings/oleObject30.bin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2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5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7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Percent Problems 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Using Equations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9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23987"/>
          </a:xfrm>
          <a:noFill/>
          <a:ln w="28575">
            <a:solidFill>
              <a:srgbClr val="FF0008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</a:rPr>
              <a:t>The operations in these examples can be performed with a calculator or by hand. In either case, the equations should be written so that the = signs are aligned one under the other.  Also, </a:t>
            </a:r>
            <a:r>
              <a:rPr lang="en-US" b="1" dirty="0">
                <a:solidFill>
                  <a:srgbClr val="000000"/>
                </a:solidFill>
              </a:rPr>
              <a:t>writing the equations and the calculated values will help you remember whether you are multiplying or dividing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73975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rgbClr val="0000FF"/>
                </a:solidFill>
              </a:rPr>
              <a:t>42% </a:t>
            </a:r>
            <a:r>
              <a:rPr lang="en-US" sz="2800" i="0" dirty="0">
                <a:solidFill>
                  <a:schemeClr val="tx1"/>
                </a:solidFill>
              </a:rPr>
              <a:t>of what number is </a:t>
            </a:r>
            <a:r>
              <a:rPr lang="en-US" sz="2800" i="0" dirty="0">
                <a:solidFill>
                  <a:srgbClr val="0000FF"/>
                </a:solidFill>
              </a:rPr>
              <a:t>157.5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Here,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i="0" dirty="0">
                <a:solidFill>
                  <a:srgbClr val="0000FF"/>
                </a:solidFill>
              </a:rPr>
              <a:t> = 42% </a:t>
            </a:r>
            <a:r>
              <a:rPr lang="en-US" sz="2800" i="0" dirty="0">
                <a:solidFill>
                  <a:srgbClr val="000099"/>
                </a:solidFill>
              </a:rPr>
              <a:t>= 0.42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i="0" dirty="0">
                <a:solidFill>
                  <a:srgbClr val="0000FF"/>
                </a:solidFill>
              </a:rPr>
              <a:t> = 157.5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base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B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24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So </a:t>
            </a:r>
            <a:r>
              <a:rPr lang="en-US" sz="2800" i="0" dirty="0">
                <a:solidFill>
                  <a:srgbClr val="0000FF"/>
                </a:solidFill>
              </a:rPr>
              <a:t>42% </a:t>
            </a:r>
            <a:r>
              <a:rPr lang="en-US" sz="2800" i="0" dirty="0">
                <a:solidFill>
                  <a:schemeClr val="tx1"/>
                </a:solidFill>
              </a:rPr>
              <a:t>of </a:t>
            </a:r>
            <a:r>
              <a:rPr lang="en-US" sz="2800" i="0" dirty="0">
                <a:solidFill>
                  <a:srgbClr val="FF0000"/>
                </a:solidFill>
              </a:rPr>
              <a:t>375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157.5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Finding the Base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791200" y="4419600"/>
          <a:ext cx="255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5" name="Equation" r:id="rId3" imgW="2552400" imgH="279360" progId="Equation.DSMT4">
                  <p:embed/>
                </p:oleObj>
              </mc:Choice>
              <mc:Fallback>
                <p:oleObj name="Equation" r:id="rId3" imgW="255240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419600"/>
                        <a:ext cx="2552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835400" y="31242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" name="Equation" r:id="rId5" imgW="1117600" imgH="279400" progId="Equation.DSMT4">
                  <p:embed/>
                </p:oleObj>
              </mc:Choice>
              <mc:Fallback>
                <p:oleObj name="Equation" r:id="rId5" imgW="1117600" imgH="279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312420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397250" y="3614951"/>
          <a:ext cx="209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7" name="Equation" r:id="rId7" imgW="2095500" imgH="292100" progId="Equation.DSMT4">
                  <p:embed/>
                </p:oleObj>
              </mc:Choice>
              <mc:Fallback>
                <p:oleObj name="Equation" r:id="rId7" imgW="2095500" imgH="2921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0" y="3614951"/>
                        <a:ext cx="209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7263606"/>
              </p:ext>
            </p:extLst>
          </p:nvPr>
        </p:nvGraphicFramePr>
        <p:xfrm>
          <a:off x="4191000" y="5167952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8" name="Equation" r:id="rId9" imgW="1066680" imgH="291960" progId="Equation.DSMT4">
                  <p:embed/>
                </p:oleObj>
              </mc:Choice>
              <mc:Fallback>
                <p:oleObj name="Equation" r:id="rId9" imgW="106668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5167952"/>
                        <a:ext cx="106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3333750" y="4118402"/>
          <a:ext cx="222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" name="Equation" r:id="rId11" imgW="2222280" imgH="838080" progId="Equation.DSMT4">
                  <p:embed/>
                </p:oleObj>
              </mc:Choice>
              <mc:Fallback>
                <p:oleObj name="Equation" r:id="rId11" imgW="222228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4118402"/>
                        <a:ext cx="222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357880" y="4127500"/>
            <a:ext cx="7315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3522980" y="4660900"/>
            <a:ext cx="7315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72437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________% of </a:t>
            </a:r>
            <a:r>
              <a:rPr lang="en-US" sz="2800" i="0" dirty="0">
                <a:solidFill>
                  <a:srgbClr val="0000FF"/>
                </a:solidFill>
              </a:rPr>
              <a:t>92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115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For this problem,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i="0" dirty="0">
                <a:solidFill>
                  <a:srgbClr val="0000FF"/>
                </a:solidFill>
              </a:rPr>
              <a:t> = 92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i="0" dirty="0">
                <a:solidFill>
                  <a:srgbClr val="0000FF"/>
                </a:solidFill>
              </a:rPr>
              <a:t> = 115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percent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R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 smtClean="0">
                <a:solidFill>
                  <a:srgbClr val="FF0000"/>
                </a:solidFill>
              </a:rPr>
              <a:t>125</a:t>
            </a:r>
            <a:r>
              <a:rPr lang="en-US" sz="2800" i="0" dirty="0">
                <a:solidFill>
                  <a:srgbClr val="FF0000"/>
                </a:solidFill>
              </a:rPr>
              <a:t>% </a:t>
            </a:r>
            <a:r>
              <a:rPr lang="en-US" sz="2800" i="0" dirty="0">
                <a:solidFill>
                  <a:schemeClr val="tx1"/>
                </a:solidFill>
              </a:rPr>
              <a:t>of </a:t>
            </a:r>
            <a:r>
              <a:rPr lang="en-US" sz="2800" i="0" dirty="0">
                <a:solidFill>
                  <a:srgbClr val="0000FF"/>
                </a:solidFill>
              </a:rPr>
              <a:t>92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115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Finding the Percent</a:t>
            </a:r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5638800" y="4114800"/>
          <a:ext cx="236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0" name="Equation" r:id="rId3" imgW="2361960" imgH="279360" progId="Equation.DSMT4">
                  <p:embed/>
                </p:oleObj>
              </mc:Choice>
              <mc:Fallback>
                <p:oleObj name="Equation" r:id="rId3" imgW="2361960" imgH="2793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114800"/>
                        <a:ext cx="2362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956050" y="29718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1" name="Equation" r:id="rId5" imgW="1117600" imgH="279400" progId="Equation.DSMT4">
                  <p:embed/>
                </p:oleObj>
              </mc:Choice>
              <mc:Fallback>
                <p:oleObj name="Equation" r:id="rId5" imgW="1117600" imgH="2794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6050" y="297180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790950" y="3387014"/>
          <a:ext cx="157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2" name="Equation" r:id="rId7" imgW="1574800" imgH="292100" progId="Equation.DSMT4">
                  <p:embed/>
                </p:oleObj>
              </mc:Choice>
              <mc:Fallback>
                <p:oleObj name="Equation" r:id="rId7" imgW="1574800" imgH="2921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950" y="3387014"/>
                        <a:ext cx="1574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4292600" y="4788942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Equation" r:id="rId9" imgW="1155700" imgH="292100" progId="Equation.DSMT4">
                  <p:embed/>
                </p:oleObj>
              </mc:Choice>
              <mc:Fallback>
                <p:oleObj name="Equation" r:id="rId9" imgW="1155700" imgH="292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4788942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162499"/>
              </p:ext>
            </p:extLst>
          </p:nvPr>
        </p:nvGraphicFramePr>
        <p:xfrm>
          <a:off x="4305300" y="5216856"/>
          <a:ext cx="133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" name="Equation" r:id="rId11" imgW="1333440" imgH="304560" progId="Equation.DSMT4">
                  <p:embed/>
                </p:oleObj>
              </mc:Choice>
              <mc:Fallback>
                <p:oleObj name="Equation" r:id="rId11" imgW="1333440" imgH="3045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5216856"/>
                        <a:ext cx="1333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3733800" y="3814928"/>
          <a:ext cx="168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5" name="Equation" r:id="rId13" imgW="1688760" imgH="838080" progId="Equation.DSMT4">
                  <p:embed/>
                </p:oleObj>
              </mc:Choice>
              <mc:Fallback>
                <p:oleObj name="Equation" r:id="rId13" imgW="1688760" imgH="8380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814928"/>
                        <a:ext cx="168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2180000" flipV="1">
            <a:off x="4165631" y="3810349"/>
            <a:ext cx="2743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2180000" flipV="1">
            <a:off x="4000531" y="4304951"/>
            <a:ext cx="2743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7859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</a:t>
            </a:r>
            <a:r>
              <a:rPr lang="en-US" sz="2800" i="0" dirty="0">
                <a:solidFill>
                  <a:srgbClr val="0000FF"/>
                </a:solidFill>
              </a:rPr>
              <a:t>75%</a:t>
            </a:r>
            <a:r>
              <a:rPr lang="en-US" sz="2800" i="0" dirty="0">
                <a:solidFill>
                  <a:schemeClr val="tx1"/>
                </a:solidFill>
              </a:rPr>
              <a:t> of </a:t>
            </a:r>
            <a:r>
              <a:rPr lang="en-US" sz="2800" i="0" dirty="0">
                <a:solidFill>
                  <a:srgbClr val="0000FF"/>
                </a:solidFill>
              </a:rPr>
              <a:t>56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Here,                       and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i="0" dirty="0">
                <a:solidFill>
                  <a:srgbClr val="0000FF"/>
                </a:solidFill>
              </a:rPr>
              <a:t> = 56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amount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A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dirty="0"/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So </a:t>
            </a:r>
            <a:r>
              <a:rPr lang="en-US" sz="2800" i="0" dirty="0">
                <a:solidFill>
                  <a:srgbClr val="0000FF"/>
                </a:solidFill>
              </a:rPr>
              <a:t>75%</a:t>
            </a:r>
            <a:r>
              <a:rPr lang="en-US" sz="2800" i="0" dirty="0">
                <a:solidFill>
                  <a:schemeClr val="tx1"/>
                </a:solidFill>
              </a:rPr>
              <a:t> of </a:t>
            </a:r>
            <a:r>
              <a:rPr lang="en-US" sz="2800" i="0" dirty="0">
                <a:solidFill>
                  <a:srgbClr val="0000FF"/>
                </a:solidFill>
              </a:rPr>
              <a:t>56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FF0000"/>
                </a:solidFill>
              </a:rPr>
              <a:t>42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4: Finding the Amount</a:t>
            </a:r>
          </a:p>
        </p:txBody>
      </p:sp>
      <p:graphicFrame>
        <p:nvGraphicFramePr>
          <p:cNvPr id="14341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1371600" y="2133600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2" name="Equation" r:id="rId3" imgW="1739900" imgH="838200" progId="Equation.DSMT4">
                  <p:embed/>
                </p:oleObj>
              </mc:Choice>
              <mc:Fallback>
                <p:oleObj name="Equation" r:id="rId3" imgW="1739900" imgH="838200" progId="Equation.DSMT4">
                  <p:embed/>
                  <p:pic>
                    <p:nvPicPr>
                      <p:cNvPr id="0" name="Picture 1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133600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759200" y="33020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3" name="Equation" r:id="rId5" imgW="1117600" imgH="279400" progId="Equation.DSMT4">
                  <p:embed/>
                </p:oleObj>
              </mc:Choice>
              <mc:Fallback>
                <p:oleObj name="Equation" r:id="rId5" imgW="1117600" imgH="279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330200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759200" y="382905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4" name="Equation" r:id="rId7" imgW="1346200" imgH="838200" progId="Equation.DSMT4">
                  <p:embed/>
                </p:oleObj>
              </mc:Choice>
              <mc:Fallback>
                <p:oleObj name="Equation" r:id="rId7" imgW="1346200" imgH="838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3829050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754582" y="4768273"/>
          <a:ext cx="1244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5" name="Equation" r:id="rId9" imgW="1244520" imgH="291960" progId="Equation.DSMT4">
                  <p:embed/>
                </p:oleObj>
              </mc:Choice>
              <mc:Fallback>
                <p:oleObj name="Equation" r:id="rId9" imgW="124452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4582" y="4768273"/>
                        <a:ext cx="1244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3762664" y="5283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" name="Equation" r:id="rId11" imgW="927000" imgH="279360" progId="Equation.DSMT4">
                  <p:embed/>
                </p:oleObj>
              </mc:Choice>
              <mc:Fallback>
                <p:oleObj name="Equation" r:id="rId11" imgW="927000" imgH="2793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2664" y="52832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4762500" y="38862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7" name="Equation" r:id="rId13" imgW="241195" imgH="190417" progId="Equation.DSMT4">
                  <p:embed/>
                </p:oleObj>
              </mc:Choice>
              <mc:Fallback>
                <p:oleObj name="Equation" r:id="rId13" imgW="241195" imgH="190417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0" y="38862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2180000" flipV="1">
            <a:off x="4359766" y="4323513"/>
            <a:ext cx="18288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2180000" flipV="1">
            <a:off x="4787931" y="4077048"/>
            <a:ext cx="2743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21236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rgbClr val="0000FF"/>
                </a:solidFill>
              </a:rPr>
              <a:t>250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62.5%</a:t>
            </a:r>
            <a:r>
              <a:rPr lang="en-US" sz="2800" i="0" dirty="0">
                <a:solidFill>
                  <a:schemeClr val="tx1"/>
                </a:solidFill>
              </a:rPr>
              <a:t> of ________ .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For this problem,                           and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i="0" dirty="0">
                <a:solidFill>
                  <a:srgbClr val="0000FF"/>
                </a:solidFill>
              </a:rPr>
              <a:t> = 250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base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B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Finding the Base</a:t>
            </a:r>
          </a:p>
        </p:txBody>
      </p:sp>
      <p:graphicFrame>
        <p:nvGraphicFramePr>
          <p:cNvPr id="1536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098800" y="2304388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3" imgW="2006600" imgH="838200" progId="Equation.DSMT4">
                  <p:embed/>
                </p:oleObj>
              </mc:Choice>
              <mc:Fallback>
                <p:oleObj name="Equation" r:id="rId3" imgW="2006600" imgH="838200" progId="Equation.DSMT4">
                  <p:embed/>
                  <p:pic>
                    <p:nvPicPr>
                      <p:cNvPr id="0" name="Picture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2304388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Finding the Base (cont.)</a:t>
            </a:r>
          </a:p>
        </p:txBody>
      </p:sp>
      <p:graphicFrame>
        <p:nvGraphicFramePr>
          <p:cNvPr id="1638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138218" y="1143000"/>
          <a:ext cx="113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9" name="Equation" r:id="rId3" imgW="1130300" imgH="279400" progId="Equation.DSMT4">
                  <p:embed/>
                </p:oleObj>
              </mc:Choice>
              <mc:Fallback>
                <p:oleObj name="Equation" r:id="rId3" imgW="1130300" imgH="279400" progId="Equation.DSMT4">
                  <p:embed/>
                  <p:pic>
                    <p:nvPicPr>
                      <p:cNvPr id="0" name="Picture 2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8218" y="1143000"/>
                        <a:ext cx="1130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724400" y="5486400"/>
            <a:ext cx="3979720" cy="533400"/>
          </a:xfrm>
          <a:prstGeom prst="rect">
            <a:avLst/>
          </a:prstGeom>
          <a:noFill/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Thus, </a:t>
            </a:r>
            <a:r>
              <a:rPr lang="en-US" sz="2800" i="0" dirty="0">
                <a:solidFill>
                  <a:srgbClr val="0000FF"/>
                </a:solidFill>
              </a:rPr>
              <a:t>250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62.5%</a:t>
            </a:r>
            <a:r>
              <a:rPr lang="en-US" sz="2800" i="0" dirty="0">
                <a:solidFill>
                  <a:schemeClr val="tx1"/>
                </a:solidFill>
              </a:rPr>
              <a:t> of </a:t>
            </a:r>
            <a:r>
              <a:rPr lang="en-US" sz="2800" i="0" dirty="0">
                <a:solidFill>
                  <a:srgbClr val="FF0000"/>
                </a:solidFill>
              </a:rPr>
              <a:t>400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464050" y="3035300"/>
          <a:ext cx="232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0" name="Equation" r:id="rId5" imgW="2323800" imgH="622080" progId="Equation.DSMT4">
                  <p:embed/>
                </p:oleObj>
              </mc:Choice>
              <mc:Fallback>
                <p:oleObj name="Equation" r:id="rId5" imgW="2323800" imgH="622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4050" y="3035300"/>
                        <a:ext cx="2324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104736" y="1578592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1" name="Equation" r:id="rId7" imgW="1473200" imgH="838200" progId="Equation.DSMT4">
                  <p:embed/>
                </p:oleObj>
              </mc:Choice>
              <mc:Fallback>
                <p:oleObj name="Equation" r:id="rId7" imgW="1473200" imgH="838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4736" y="1578592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2044700" y="2552700"/>
          <a:ext cx="15875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2" name="Equation" r:id="rId9" imgW="1587240" imgH="1663560" progId="Equation.DSMT4">
                  <p:embed/>
                </p:oleObj>
              </mc:Choice>
              <mc:Fallback>
                <p:oleObj name="Equation" r:id="rId9" imgW="1587240" imgH="16635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700" y="2552700"/>
                        <a:ext cx="15875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1817359"/>
              </p:ext>
            </p:extLst>
          </p:nvPr>
        </p:nvGraphicFramePr>
        <p:xfrm>
          <a:off x="2533506" y="5180013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3" name="Equation" r:id="rId11" imgW="1231560" imgH="291960" progId="Equation.DSMT4">
                  <p:embed/>
                </p:oleObj>
              </mc:Choice>
              <mc:Fallback>
                <p:oleObj name="Equation" r:id="rId11" imgW="1231560" imgH="2919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506" y="5180013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2520009"/>
              </p:ext>
            </p:extLst>
          </p:nvPr>
        </p:nvGraphicFramePr>
        <p:xfrm>
          <a:off x="2521527" y="56515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4" name="Equation" r:id="rId13" imgW="1091880" imgH="291960" progId="Equation.DSMT4">
                  <p:embed/>
                </p:oleObj>
              </mc:Choice>
              <mc:Fallback>
                <p:oleObj name="Equation" r:id="rId13" imgW="1091880" imgH="29196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1527" y="565150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3674918" y="4856017"/>
            <a:ext cx="304801" cy="15240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3009902" y="4551218"/>
            <a:ext cx="533399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3141518" y="4298373"/>
          <a:ext cx="292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5" name="Equation" r:id="rId15" imgW="291973" imgH="228501" progId="Equation.DSMT4">
                  <p:embed/>
                </p:oleObj>
              </mc:Choice>
              <mc:Fallback>
                <p:oleObj name="Equation" r:id="rId15" imgW="291973" imgH="228501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1518" y="4298373"/>
                        <a:ext cx="292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5400000">
            <a:off x="2006023" y="3738127"/>
            <a:ext cx="762000" cy="16625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1818987" y="2861827"/>
            <a:ext cx="772391" cy="18357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2519218" y="4267200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6" name="Equation" r:id="rId17" imgW="1460160" imgH="838080" progId="Equation.DSMT4">
                  <p:embed/>
                </p:oleObj>
              </mc:Choice>
              <mc:Fallback>
                <p:oleObj name="Equation" r:id="rId17" imgW="146016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9218" y="4267200"/>
                        <a:ext cx="1460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4" name="Object 30"/>
          <p:cNvGraphicFramePr>
            <a:graphicFrameLocks noChangeAspect="1"/>
          </p:cNvGraphicFramePr>
          <p:nvPr/>
        </p:nvGraphicFramePr>
        <p:xfrm>
          <a:off x="4483100" y="4521200"/>
          <a:ext cx="2679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" name="Equation" r:id="rId19" imgW="2679480" imgH="279360" progId="Equation.DSMT4">
                  <p:embed/>
                </p:oleObj>
              </mc:Choice>
              <mc:Fallback>
                <p:oleObj name="Equation" r:id="rId19" imgW="2679480" imgH="2793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4521200"/>
                        <a:ext cx="2679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357144"/>
            <a:ext cx="8226425" cy="359585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spcBef>
                <a:spcPct val="35000"/>
              </a:spcBef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Tips for Working with Percents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The following two comments are helpful in understanding percents and the relative sizes of the bases and the amounts.</a:t>
            </a:r>
          </a:p>
          <a:p>
            <a:pPr marL="514350" indent="-514350">
              <a:spcBef>
                <a:spcPts val="1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A percent is just another form of a fraction: </a:t>
            </a:r>
          </a:p>
          <a:p>
            <a:pPr marL="514350" indent="-514350">
              <a:spcBef>
                <a:spcPts val="16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When you find a percent of a given number,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the amount will be:</a:t>
            </a:r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7315200" y="3213100"/>
          <a:ext cx="914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Equation" r:id="rId3" imgW="914400" imgH="825480" progId="Equation.DSMT4">
                  <p:embed/>
                </p:oleObj>
              </mc:Choice>
              <mc:Fallback>
                <p:oleObj name="Equation" r:id="rId3" imgW="91440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3213100"/>
                        <a:ext cx="914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310739"/>
            <a:ext cx="8226425" cy="247760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spcBef>
                <a:spcPct val="35000"/>
              </a:spcBef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Tips for Working with Percents (cont.)</a:t>
            </a:r>
          </a:p>
          <a:p>
            <a:pPr marL="914400" indent="-457200">
              <a:spcBef>
                <a:spcPts val="1200"/>
              </a:spcBef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a.</a:t>
            </a:r>
            <a:r>
              <a:rPr lang="en-US" sz="2800" dirty="0">
                <a:solidFill>
                  <a:srgbClr val="000000"/>
                </a:solidFill>
              </a:rPr>
              <a:t>	smaller than the given number if the percent is less than 100%.</a:t>
            </a:r>
          </a:p>
          <a:p>
            <a:pPr marL="914400" indent="-457200">
              <a:spcBef>
                <a:spcPts val="600"/>
              </a:spcBef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b.</a:t>
            </a:r>
            <a:r>
              <a:rPr lang="en-US" sz="2800" dirty="0">
                <a:solidFill>
                  <a:srgbClr val="000000"/>
                </a:solidFill>
              </a:rPr>
              <a:t>	larger than the given number if the percent is more than 100%.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Maggie is taking an online survey. Currently, she has answered </a:t>
            </a:r>
            <a:r>
              <a:rPr lang="en-US" sz="2800" dirty="0">
                <a:solidFill>
                  <a:srgbClr val="0000FF"/>
                </a:solidFill>
              </a:rPr>
              <a:t>27 questions</a:t>
            </a:r>
            <a:r>
              <a:rPr lang="en-US" sz="2800" dirty="0"/>
              <a:t>, and the progress bar at the bottom of her screen tells her she has completed </a:t>
            </a:r>
            <a:r>
              <a:rPr lang="en-US" sz="2800" dirty="0">
                <a:solidFill>
                  <a:srgbClr val="0000FF"/>
                </a:solidFill>
              </a:rPr>
              <a:t>60%</a:t>
            </a:r>
            <a:r>
              <a:rPr lang="en-US" sz="2800" dirty="0"/>
              <a:t> of the survey. How many questions are on the survey?</a:t>
            </a: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6: Application: Finding the Base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6: Application: Finding the Base (cont.)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499100" y="4140200"/>
          <a:ext cx="255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9" name="Equation" r:id="rId3" imgW="2552400" imgH="279360" progId="Equation.DSMT4">
                  <p:embed/>
                </p:oleObj>
              </mc:Choice>
              <mc:Fallback>
                <p:oleObj name="Equation" r:id="rId3" imgW="2552400" imgH="279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100" y="4140200"/>
                        <a:ext cx="2552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543300" y="28194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0" name="Equation" r:id="rId5" imgW="1117600" imgH="279400" progId="Equation.DSMT4">
                  <p:embed/>
                </p:oleObj>
              </mc:Choice>
              <mc:Fallback>
                <p:oleObj name="Equation" r:id="rId5" imgW="1117600" imgH="279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281940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103418" y="3310577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1" name="Equation" r:id="rId7" imgW="1663560" imgH="291960" progId="Equation.DSMT4">
                  <p:embed/>
                </p:oleObj>
              </mc:Choice>
              <mc:Fallback>
                <p:oleObj name="Equation" r:id="rId7" imgW="16635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3418" y="3310577"/>
                        <a:ext cx="166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946521"/>
              </p:ext>
            </p:extLst>
          </p:nvPr>
        </p:nvGraphicFramePr>
        <p:xfrm>
          <a:off x="3863975" y="4862513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2" name="Equation" r:id="rId9" imgW="901440" imgH="291960" progId="Equation.DSMT4">
                  <p:embed/>
                </p:oleObj>
              </mc:Choice>
              <mc:Fallback>
                <p:oleObj name="Equation" r:id="rId9" imgW="9014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975" y="4862513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3035300" y="3813175"/>
          <a:ext cx="208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3" name="Equation" r:id="rId11" imgW="2082600" imgH="838080" progId="Equation.DSMT4">
                  <p:embed/>
                </p:oleObj>
              </mc:Choice>
              <mc:Fallback>
                <p:oleObj name="Equation" r:id="rId11" imgW="20826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3813175"/>
                        <a:ext cx="208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060700" y="3822700"/>
            <a:ext cx="660400" cy="34395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3223491" y="4335317"/>
            <a:ext cx="673100" cy="35057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43000" y="5344180"/>
            <a:ext cx="56528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</a:t>
            </a:r>
            <a:r>
              <a:rPr lang="en-US" sz="2800" dirty="0">
                <a:solidFill>
                  <a:srgbClr val="FF0000"/>
                </a:solidFill>
              </a:rPr>
              <a:t>45 questions</a:t>
            </a:r>
            <a:r>
              <a:rPr lang="en-US" sz="2800" dirty="0"/>
              <a:t> on the survey.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09600" y="1128861"/>
            <a:ext cx="8077200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en-US" sz="2800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For this problem,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dirty="0">
                <a:solidFill>
                  <a:srgbClr val="0000FF"/>
                </a:solidFill>
              </a:rPr>
              <a:t> = 60% </a:t>
            </a:r>
            <a:r>
              <a:rPr lang="en-US" sz="2800" dirty="0">
                <a:solidFill>
                  <a:srgbClr val="000099"/>
                </a:solidFill>
              </a:rPr>
              <a:t>= 0.60 </a:t>
            </a:r>
            <a:r>
              <a:rPr lang="en-US" sz="2800" dirty="0"/>
              <a:t>and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FF"/>
                </a:solidFill>
              </a:rPr>
              <a:t> = 27</a:t>
            </a:r>
            <a:r>
              <a:rPr lang="en-US" sz="2800" dirty="0"/>
              <a:t>. To find the base, substitute into the equation and solve for </a:t>
            </a:r>
            <a:r>
              <a:rPr lang="en-US" sz="2800" i="1" dirty="0"/>
              <a:t>B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dirty="0"/>
              <a:t>Solve percent problems </a:t>
            </a:r>
            <a:r>
              <a:rPr lang="en-US" i="0" dirty="0">
                <a:solidFill>
                  <a:schemeClr val="tx1"/>
                </a:solidFill>
              </a:rPr>
              <a:t>using the equation </a:t>
            </a:r>
            <a:r>
              <a:rPr lang="en-US" i="1" dirty="0">
                <a:solidFill>
                  <a:schemeClr val="tx1"/>
                </a:solidFill>
              </a:rPr>
              <a:t>R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×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=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375073" cy="27638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/>
              <a:t>Marcus feels he needs to get </a:t>
            </a:r>
            <a:r>
              <a:rPr lang="en-US" sz="2800" dirty="0">
                <a:solidFill>
                  <a:srgbClr val="0000FF"/>
                </a:solidFill>
              </a:rPr>
              <a:t>80%</a:t>
            </a:r>
            <a:r>
              <a:rPr lang="en-US" sz="2800" dirty="0"/>
              <a:t> of the questions in </a:t>
            </a:r>
            <a:br>
              <a:rPr lang="en-US" sz="2800" dirty="0"/>
            </a:br>
            <a:r>
              <a:rPr lang="en-US" sz="2800" dirty="0"/>
              <a:t>his homework assignment correct to be confident that he has mastered the material. If today’s assignment contains </a:t>
            </a:r>
            <a:r>
              <a:rPr lang="en-US" sz="2800" dirty="0">
                <a:solidFill>
                  <a:srgbClr val="0000FF"/>
                </a:solidFill>
              </a:rPr>
              <a:t>15 questions</a:t>
            </a:r>
            <a:r>
              <a:rPr lang="en-US" sz="2800" dirty="0"/>
              <a:t>, how many questions does Marcus need to answer correctly to feel he has achieved mastery of this material?</a:t>
            </a: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7: Application: Finding the Amount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Application: Finding the Amount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543300" y="32004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8" name="Equation" r:id="rId3" imgW="1117600" imgH="279400" progId="Equation.DSMT4">
                  <p:embed/>
                </p:oleObj>
              </mc:Choice>
              <mc:Fallback>
                <p:oleObj name="Equation" r:id="rId3" imgW="1117600" imgH="279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320040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971800" y="3691577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9" name="Equation" r:id="rId5" imgW="1688760" imgH="291960" progId="Equation.DSMT4">
                  <p:embed/>
                </p:oleObj>
              </mc:Choice>
              <mc:Fallback>
                <p:oleObj name="Equation" r:id="rId5" imgW="16887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691577"/>
                        <a:ext cx="1689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297525"/>
              </p:ext>
            </p:extLst>
          </p:nvPr>
        </p:nvGraphicFramePr>
        <p:xfrm>
          <a:off x="3748088" y="4170363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0" name="Equation" r:id="rId7" imgW="927000" imgH="279360" progId="Equation.DSMT4">
                  <p:embed/>
                </p:oleObj>
              </mc:Choice>
              <mc:Fallback>
                <p:oleObj name="Equation" r:id="rId7" imgW="92700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8088" y="4170363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609598" y="4724400"/>
            <a:ext cx="76407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Marcus needs to answer </a:t>
            </a:r>
            <a:r>
              <a:rPr lang="en-US" sz="2800" dirty="0">
                <a:solidFill>
                  <a:srgbClr val="FF0000"/>
                </a:solidFill>
              </a:rPr>
              <a:t>12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questions </a:t>
            </a:r>
            <a:r>
              <a:rPr lang="en-US" sz="2800" dirty="0"/>
              <a:t>correctly to feel he has mastered the material.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09599" y="1128861"/>
            <a:ext cx="7786256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en-US" sz="2800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For this problem,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dirty="0">
                <a:solidFill>
                  <a:srgbClr val="0000FF"/>
                </a:solidFill>
              </a:rPr>
              <a:t> = 80% </a:t>
            </a:r>
            <a:r>
              <a:rPr lang="en-US" sz="2800" dirty="0">
                <a:solidFill>
                  <a:srgbClr val="000099"/>
                </a:solidFill>
              </a:rPr>
              <a:t>= 0.80 </a:t>
            </a:r>
            <a:r>
              <a:rPr lang="en-US" sz="2800" dirty="0"/>
              <a:t>and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dirty="0">
                <a:solidFill>
                  <a:srgbClr val="0000FF"/>
                </a:solidFill>
              </a:rPr>
              <a:t> = 15</a:t>
            </a:r>
            <a:r>
              <a:rPr lang="en-US" sz="2800" dirty="0"/>
              <a:t>. To find the amount, substitute into the equation and solve for </a:t>
            </a:r>
            <a:r>
              <a:rPr lang="en-US" sz="2800" i="1" dirty="0"/>
              <a:t>A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Terms Related to the Basic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800" b="1" dirty="0">
                <a:solidFill>
                  <a:srgbClr val="000000"/>
                </a:solidFill>
              </a:rPr>
              <a:t>Definition</a:t>
            </a:r>
            <a:endParaRPr lang="en-US" sz="2800" b="1" i="1" dirty="0">
              <a:solidFill>
                <a:srgbClr val="000000"/>
              </a:solidFill>
            </a:endParaRPr>
          </a:p>
          <a:p>
            <a:pPr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</a:rPr>
              <a:t>For the basic equation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·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</a:p>
          <a:p>
            <a:pPr>
              <a:spcAft>
                <a:spcPts val="1200"/>
              </a:spcAft>
            </a:pP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b="1" dirty="0">
                <a:solidFill>
                  <a:srgbClr val="C00000"/>
                </a:solidFill>
              </a:rPr>
              <a:t>rate</a:t>
            </a:r>
            <a:r>
              <a:rPr lang="en-US" sz="2800" dirty="0">
                <a:solidFill>
                  <a:srgbClr val="000000"/>
                </a:solidFill>
              </a:rPr>
              <a:t> or percent (as a decimal number or fraction).</a:t>
            </a:r>
          </a:p>
          <a:p>
            <a:pPr>
              <a:spcAft>
                <a:spcPts val="1200"/>
              </a:spcAft>
            </a:pP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b="1" dirty="0">
                <a:solidFill>
                  <a:srgbClr val="C00000"/>
                </a:solidFill>
              </a:rPr>
              <a:t>base</a:t>
            </a:r>
            <a:r>
              <a:rPr lang="en-US" sz="2800" dirty="0">
                <a:solidFill>
                  <a:srgbClr val="000000"/>
                </a:solidFill>
              </a:rPr>
              <a:t> (number that we are finding the percent of).</a:t>
            </a:r>
          </a:p>
          <a:p>
            <a:pPr>
              <a:spcAft>
                <a:spcPts val="1200"/>
              </a:spcAft>
            </a:pP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b="1" dirty="0">
                <a:solidFill>
                  <a:srgbClr val="C00000"/>
                </a:solidFill>
              </a:rPr>
              <a:t>amount</a:t>
            </a:r>
            <a:r>
              <a:rPr lang="en-US" sz="2800" dirty="0">
                <a:solidFill>
                  <a:srgbClr val="000000"/>
                </a:solidFill>
              </a:rPr>
              <a:t> (a part of the base).</a:t>
            </a:r>
          </a:p>
          <a:p>
            <a:pPr>
              <a:spcAft>
                <a:spcPts val="1200"/>
              </a:spcAft>
            </a:pPr>
            <a:endParaRPr lang="en-US" sz="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1969770"/>
          </a:xfrm>
          <a:prstGeom prst="rect">
            <a:avLst/>
          </a:prstGeom>
          <a:noFill/>
          <a:ln w="28575">
            <a:solidFill>
              <a:srgbClr val="FF0008"/>
            </a:solidFill>
          </a:ln>
        </p:spPr>
        <p:txBody>
          <a:bodyPr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800" b="1" dirty="0">
                <a:solidFill>
                  <a:srgbClr val="000000"/>
                </a:solidFill>
              </a:rPr>
              <a:t>Note</a:t>
            </a:r>
          </a:p>
          <a:p>
            <a:pPr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</a:rPr>
              <a:t>The basic equation can also be written in the form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×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. This form is convenient when solving for the amount 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47787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377950" indent="-1377950"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Formula</a:t>
            </a:r>
            <a:endParaRPr lang="en-US" sz="2800" b="1" i="1" dirty="0">
              <a:solidFill>
                <a:srgbClr val="000000"/>
              </a:solidFill>
            </a:endParaRPr>
          </a:p>
          <a:p>
            <a:pPr marL="1377950" indent="-1377950"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Type 1:</a:t>
            </a:r>
            <a:r>
              <a:rPr lang="en-US" sz="2800" dirty="0">
                <a:solidFill>
                  <a:srgbClr val="000000"/>
                </a:solidFill>
              </a:rPr>
              <a:t>	Find the </a:t>
            </a:r>
            <a:r>
              <a:rPr lang="en-US" sz="2800" b="1" dirty="0">
                <a:solidFill>
                  <a:srgbClr val="C00000"/>
                </a:solidFill>
              </a:rPr>
              <a:t>amount</a:t>
            </a:r>
            <a:r>
              <a:rPr lang="en-US" sz="2800" dirty="0">
                <a:solidFill>
                  <a:srgbClr val="000000"/>
                </a:solidFill>
              </a:rPr>
              <a:t> given the base and the percent (rate).</a:t>
            </a: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What is 65% of 800?</a:t>
            </a:r>
          </a:p>
          <a:p>
            <a:pPr marL="1377950" indent="-1377950"/>
            <a:endParaRPr lang="en-US" sz="1000" dirty="0">
              <a:solidFill>
                <a:srgbClr val="000000"/>
              </a:solidFill>
            </a:endParaRP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			   	</a:t>
            </a:r>
            <a:r>
              <a:rPr lang="en-US" sz="2800" i="1" dirty="0">
                <a:solidFill>
                  <a:srgbClr val="C00000"/>
                </a:solidFill>
              </a:rPr>
              <a:t>A </a:t>
            </a:r>
            <a:r>
              <a:rPr lang="en-US" sz="2800" dirty="0">
                <a:solidFill>
                  <a:srgbClr val="C00000"/>
                </a:solidFill>
              </a:rPr>
              <a:t> =   </a:t>
            </a:r>
            <a:r>
              <a:rPr lang="en-US" sz="2800" i="1" dirty="0">
                <a:solidFill>
                  <a:srgbClr val="C00000"/>
                </a:solidFill>
              </a:rPr>
              <a:t>R </a:t>
            </a:r>
            <a:r>
              <a:rPr lang="en-US" sz="2800" dirty="0">
                <a:solidFill>
                  <a:srgbClr val="C00000"/>
                </a:solidFill>
              </a:rPr>
              <a:t>   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× </a:t>
            </a:r>
            <a:r>
              <a:rPr lang="en-US" sz="2800" dirty="0">
                <a:solidFill>
                  <a:srgbClr val="C00000"/>
                </a:solidFill>
              </a:rPr>
              <a:t>  </a:t>
            </a:r>
            <a:r>
              <a:rPr lang="en-US" sz="2800" i="1" dirty="0">
                <a:solidFill>
                  <a:srgbClr val="C00000"/>
                </a:solidFill>
              </a:rPr>
              <a:t>B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	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	</a:t>
            </a:r>
            <a:r>
              <a:rPr lang="en-US" sz="2800" i="1" dirty="0">
                <a:solidFill>
                  <a:srgbClr val="C00000"/>
                </a:solidFill>
              </a:rPr>
              <a:t>A</a:t>
            </a:r>
            <a:r>
              <a:rPr lang="en-US" sz="2800" dirty="0">
                <a:solidFill>
                  <a:srgbClr val="C00000"/>
                </a:solidFill>
              </a:rPr>
              <a:t>  = 0.65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×</a:t>
            </a:r>
            <a:r>
              <a:rPr lang="en-US" sz="2800" dirty="0">
                <a:solidFill>
                  <a:srgbClr val="C00000"/>
                </a:solidFill>
              </a:rPr>
              <a:t> 800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16200000" flipH="1">
            <a:off x="5042953" y="4054951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5836126" y="4054951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6708962" y="4054951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47787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377950" indent="-1377950"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Formula (cont.)</a:t>
            </a:r>
            <a:endParaRPr lang="en-US" sz="2800" b="1" i="1" dirty="0">
              <a:solidFill>
                <a:srgbClr val="000000"/>
              </a:solidFill>
            </a:endParaRPr>
          </a:p>
          <a:p>
            <a:pPr marL="1377950" indent="-1377950"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Type 2:</a:t>
            </a:r>
            <a:r>
              <a:rPr lang="en-US" sz="2800" dirty="0">
                <a:solidFill>
                  <a:srgbClr val="000000"/>
                </a:solidFill>
              </a:rPr>
              <a:t>	Find the </a:t>
            </a:r>
            <a:r>
              <a:rPr lang="en-US" sz="2800" b="1" dirty="0">
                <a:solidFill>
                  <a:srgbClr val="C00000"/>
                </a:solidFill>
              </a:rPr>
              <a:t>base</a:t>
            </a:r>
            <a:r>
              <a:rPr lang="en-US" sz="2800" dirty="0">
                <a:solidFill>
                  <a:srgbClr val="000000"/>
                </a:solidFill>
              </a:rPr>
              <a:t> given the percent (rate) and the amount.</a:t>
            </a: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42% of what number is 157.5?</a:t>
            </a:r>
          </a:p>
          <a:p>
            <a:pPr marL="1377950" indent="-1377950"/>
            <a:endParaRPr lang="en-US" sz="1000" dirty="0">
              <a:solidFill>
                <a:srgbClr val="000000"/>
              </a:solidFill>
            </a:endParaRP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			   	</a:t>
            </a:r>
            <a:r>
              <a:rPr lang="en-US" sz="2800" i="1" dirty="0">
                <a:solidFill>
                  <a:srgbClr val="C00000"/>
                </a:solidFill>
              </a:rPr>
              <a:t>R </a:t>
            </a:r>
            <a:r>
              <a:rPr lang="en-US" sz="2800" dirty="0">
                <a:solidFill>
                  <a:srgbClr val="C00000"/>
                </a:solidFill>
              </a:rPr>
              <a:t>   ·   </a:t>
            </a:r>
            <a:r>
              <a:rPr lang="en-US" sz="2800" i="1" dirty="0">
                <a:solidFill>
                  <a:srgbClr val="C00000"/>
                </a:solidFill>
              </a:rPr>
              <a:t>B 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C00000"/>
                </a:solidFill>
              </a:rPr>
              <a:t>  </a:t>
            </a:r>
            <a:r>
              <a:rPr lang="en-US" sz="2800" i="1" dirty="0">
                <a:solidFill>
                  <a:srgbClr val="C00000"/>
                </a:solidFill>
              </a:rPr>
              <a:t>A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	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         </a:t>
            </a:r>
            <a:r>
              <a:rPr lang="en-US" sz="2800" dirty="0">
                <a:solidFill>
                  <a:srgbClr val="C00000"/>
                </a:solidFill>
              </a:rPr>
              <a:t>0.42</a:t>
            </a:r>
            <a:r>
              <a:rPr lang="en-US" sz="26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</a:rPr>
              <a:t>·   </a:t>
            </a:r>
            <a:r>
              <a:rPr lang="en-US" sz="2800" i="1" dirty="0">
                <a:solidFill>
                  <a:srgbClr val="C00000"/>
                </a:solidFill>
              </a:rPr>
              <a:t>B</a:t>
            </a:r>
            <a:r>
              <a:rPr lang="en-US" sz="2800" dirty="0">
                <a:solidFill>
                  <a:srgbClr val="C00000"/>
                </a:solidFill>
              </a:rPr>
              <a:t> 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C00000"/>
                </a:solidFill>
              </a:rPr>
              <a:t> 157.5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16200000" flipH="1">
            <a:off x="5042953" y="4026376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5867299" y="4026376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6717478" y="4026376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47787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377950" indent="-1377950"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Formula (cont.)</a:t>
            </a:r>
            <a:endParaRPr lang="en-US" sz="2800" b="1" i="1" dirty="0">
              <a:solidFill>
                <a:srgbClr val="000000"/>
              </a:solidFill>
            </a:endParaRPr>
          </a:p>
          <a:p>
            <a:pPr marL="1377950" indent="-1377950"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Type 3:</a:t>
            </a:r>
            <a:r>
              <a:rPr lang="en-US" sz="2800" dirty="0">
                <a:solidFill>
                  <a:srgbClr val="000000"/>
                </a:solidFill>
              </a:rPr>
              <a:t>	Find the </a:t>
            </a:r>
            <a:r>
              <a:rPr lang="en-US" sz="2800" b="1" dirty="0">
                <a:solidFill>
                  <a:srgbClr val="C00000"/>
                </a:solidFill>
              </a:rPr>
              <a:t>percent</a:t>
            </a:r>
            <a:r>
              <a:rPr lang="en-US" sz="2800" dirty="0">
                <a:solidFill>
                  <a:srgbClr val="000000"/>
                </a:solidFill>
              </a:rPr>
              <a:t> (rate) given the base and the amount.</a:t>
            </a: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What percent of 92 is 115?</a:t>
            </a:r>
          </a:p>
          <a:p>
            <a:pPr marL="1377950" indent="-1377950"/>
            <a:endParaRPr lang="en-US" sz="1000" dirty="0">
              <a:solidFill>
                <a:srgbClr val="000000"/>
              </a:solidFill>
            </a:endParaRP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			   </a:t>
            </a:r>
            <a:r>
              <a:rPr lang="en-US" sz="2800" dirty="0">
                <a:solidFill>
                  <a:srgbClr val="C00000"/>
                </a:solidFill>
              </a:rPr>
              <a:t>	</a:t>
            </a:r>
            <a:r>
              <a:rPr lang="en-US" sz="2800" i="1" dirty="0">
                <a:solidFill>
                  <a:srgbClr val="C00000"/>
                </a:solidFill>
              </a:rPr>
              <a:t>R  </a:t>
            </a:r>
            <a:r>
              <a:rPr lang="en-US" sz="2800" dirty="0">
                <a:solidFill>
                  <a:srgbClr val="C00000"/>
                </a:solidFill>
              </a:rPr>
              <a:t>·   </a:t>
            </a:r>
            <a:r>
              <a:rPr lang="en-US" sz="2800" i="1" dirty="0">
                <a:solidFill>
                  <a:srgbClr val="C00000"/>
                </a:solidFill>
              </a:rPr>
              <a:t>B 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1200" dirty="0">
                <a:solidFill>
                  <a:srgbClr val="C00000"/>
                </a:solidFill>
              </a:rPr>
              <a:t>   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i="1" dirty="0">
                <a:solidFill>
                  <a:srgbClr val="C00000"/>
                </a:solidFill>
              </a:rPr>
              <a:t>A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	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           </a:t>
            </a:r>
            <a:r>
              <a:rPr lang="en-US" sz="1000" b="1" dirty="0">
                <a:solidFill>
                  <a:srgbClr val="C00000"/>
                </a:solidFill>
              </a:rPr>
              <a:t> </a:t>
            </a:r>
            <a:r>
              <a:rPr lang="en-US" sz="2800" i="1" dirty="0">
                <a:solidFill>
                  <a:srgbClr val="C00000"/>
                </a:solidFill>
              </a:rPr>
              <a:t>R</a:t>
            </a:r>
            <a:r>
              <a:rPr lang="en-US" sz="2600" dirty="0">
                <a:solidFill>
                  <a:srgbClr val="C00000"/>
                </a:solidFill>
              </a:rPr>
              <a:t>  </a:t>
            </a:r>
            <a:r>
              <a:rPr lang="en-US" sz="2800" dirty="0">
                <a:solidFill>
                  <a:srgbClr val="C00000"/>
                </a:solidFill>
              </a:rPr>
              <a:t>·</a:t>
            </a:r>
            <a:r>
              <a:rPr lang="en-US" sz="2800" i="1" dirty="0">
                <a:solidFill>
                  <a:srgbClr val="C00000"/>
                </a:solidFill>
              </a:rPr>
              <a:t>  </a:t>
            </a:r>
            <a:r>
              <a:rPr lang="en-US" sz="2000" i="1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</a:rPr>
              <a:t>92 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C00000"/>
                </a:solidFill>
              </a:rPr>
              <a:t> 115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16200000" flipH="1">
            <a:off x="5042953" y="4039712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5718362" y="4039712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6610105" y="4039712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9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noFill/>
          <a:ln w="28575">
            <a:solidFill>
              <a:srgbClr val="FF0008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of</a:t>
            </a:r>
            <a:r>
              <a:rPr lang="en-US" dirty="0">
                <a:solidFill>
                  <a:srgbClr val="000000"/>
                </a:solidFill>
              </a:rPr>
              <a:t> means to multiply. (The raised dot, · , is used in the percent formula.)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is</a:t>
            </a:r>
            <a:r>
              <a:rPr lang="en-US" dirty="0">
                <a:solidFill>
                  <a:srgbClr val="000000"/>
                </a:solidFill>
              </a:rPr>
              <a:t> means equals (=).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What is </a:t>
            </a:r>
            <a:r>
              <a:rPr lang="en-US" sz="2800" i="0" dirty="0">
                <a:solidFill>
                  <a:srgbClr val="0000FF"/>
                </a:solidFill>
              </a:rPr>
              <a:t>65% </a:t>
            </a:r>
            <a:r>
              <a:rPr lang="en-US" sz="2800" i="0" dirty="0">
                <a:solidFill>
                  <a:schemeClr val="tx1"/>
                </a:solidFill>
              </a:rPr>
              <a:t>of </a:t>
            </a:r>
            <a:r>
              <a:rPr lang="en-US" sz="2800" i="0" dirty="0">
                <a:solidFill>
                  <a:srgbClr val="0000FF"/>
                </a:solidFill>
              </a:rPr>
              <a:t>800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In this case,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i="0" dirty="0">
                <a:solidFill>
                  <a:srgbClr val="0000FF"/>
                </a:solidFill>
              </a:rPr>
              <a:t> = 65% </a:t>
            </a:r>
            <a:r>
              <a:rPr lang="en-US" sz="2800" i="0" dirty="0">
                <a:solidFill>
                  <a:srgbClr val="000099"/>
                </a:solidFill>
              </a:rPr>
              <a:t>= 0.65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i="0" dirty="0">
                <a:solidFill>
                  <a:srgbClr val="0000FF"/>
                </a:solidFill>
              </a:rPr>
              <a:t> = 800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amount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A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So </a:t>
            </a:r>
            <a:r>
              <a:rPr lang="en-US" sz="2800" i="0" dirty="0">
                <a:solidFill>
                  <a:srgbClr val="0000FF"/>
                </a:solidFill>
              </a:rPr>
              <a:t>65%</a:t>
            </a:r>
            <a:r>
              <a:rPr lang="en-US" sz="2800" i="0" dirty="0">
                <a:solidFill>
                  <a:schemeClr val="tx1"/>
                </a:solidFill>
              </a:rPr>
              <a:t> of </a:t>
            </a:r>
            <a:r>
              <a:rPr lang="en-US" sz="2800" i="0" dirty="0">
                <a:solidFill>
                  <a:srgbClr val="0000FF"/>
                </a:solidFill>
              </a:rPr>
              <a:t>800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FF0000"/>
                </a:solidFill>
              </a:rPr>
              <a:t>520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Finding the Amount</a:t>
            </a: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223448" y="35814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3" imgW="1117600" imgH="279400" progId="Equation.DSMT4">
                  <p:embed/>
                </p:oleObj>
              </mc:Choice>
              <mc:Fallback>
                <p:oleObj name="Equation" r:id="rId3" imgW="1117600" imgH="279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448" y="358140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223448" y="4203700"/>
          <a:ext cx="187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5" imgW="1879600" imgH="292100" progId="Equation.DSMT4">
                  <p:embed/>
                </p:oleObj>
              </mc:Choice>
              <mc:Fallback>
                <p:oleObj name="Equation" r:id="rId5" imgW="1879600" imgH="2921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448" y="4203700"/>
                        <a:ext cx="1879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6606336"/>
              </p:ext>
            </p:extLst>
          </p:nvPr>
        </p:nvGraphicFramePr>
        <p:xfrm>
          <a:off x="2223448" y="4838700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7" imgW="1117440" imgH="291960" progId="Equation.DSMT4">
                  <p:embed/>
                </p:oleObj>
              </mc:Choice>
              <mc:Fallback>
                <p:oleObj name="Equation" r:id="rId7" imgW="111744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448" y="4838700"/>
                        <a:ext cx="1117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664</Words>
  <Application>Microsoft Office PowerPoint</Application>
  <PresentationFormat>On-screen Show (4:3)</PresentationFormat>
  <Paragraphs>106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5.3</vt:lpstr>
      <vt:lpstr>Objective</vt:lpstr>
      <vt:lpstr>Terms Related to the Basic Equation R · B = A</vt:lpstr>
      <vt:lpstr>Solving Percent Problems Using  the Equation R · B = A</vt:lpstr>
      <vt:lpstr>Solving Percent Problems Using  the Equation R · B = A</vt:lpstr>
      <vt:lpstr>Solving Percent Problems Using  the Equation R · B = A (cont.)</vt:lpstr>
      <vt:lpstr>Solving Percent Problems Using  the Equation R · B = A (cont.)</vt:lpstr>
      <vt:lpstr>Solving Percent Problems Using  the Equation R · B = A</vt:lpstr>
      <vt:lpstr>Example 1: Finding the Amount</vt:lpstr>
      <vt:lpstr>Solving Percent Problems Using  the Equation R · B = A</vt:lpstr>
      <vt:lpstr>Example 2: Finding the Base</vt:lpstr>
      <vt:lpstr>Example 3: Finding the Percent</vt:lpstr>
      <vt:lpstr>Example 4: Finding the Amount</vt:lpstr>
      <vt:lpstr>Example 5: Finding the Base</vt:lpstr>
      <vt:lpstr>Example 5: Finding the Base (cont.)</vt:lpstr>
      <vt:lpstr>Solving Percent Problems Using  the Equation R · B = A</vt:lpstr>
      <vt:lpstr>Solving Percent Problems Using  the Equation R · B = A (cont.)</vt:lpstr>
      <vt:lpstr>Example 6: Application: Finding the Base</vt:lpstr>
      <vt:lpstr>Example 6: Application: Finding the Base (cont.)</vt:lpstr>
      <vt:lpstr>Example 7: Application: Finding the Amount</vt:lpstr>
      <vt:lpstr>Example 7: Application: Finding the Amount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123</cp:revision>
  <dcterms:created xsi:type="dcterms:W3CDTF">2013-04-26T14:43:13Z</dcterms:created>
  <dcterms:modified xsi:type="dcterms:W3CDTF">2018-08-10T20:38:17Z</dcterms:modified>
</cp:coreProperties>
</file>