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9" r:id="rId3"/>
    <p:sldId id="290" r:id="rId4"/>
    <p:sldId id="291" r:id="rId5"/>
    <p:sldId id="293" r:id="rId6"/>
    <p:sldId id="294" r:id="rId7"/>
    <p:sldId id="295" r:id="rId8"/>
    <p:sldId id="296" r:id="rId9"/>
    <p:sldId id="297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0000"/>
    <a:srgbClr val="FFFFCC"/>
    <a:srgbClr val="0000FF"/>
    <a:srgbClr val="000099"/>
    <a:srgbClr val="FF00FF"/>
    <a:srgbClr val="2D7D9F"/>
    <a:srgbClr val="9900FF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5" autoAdjust="0"/>
    <p:restoredTop sz="94679" autoAdjust="0"/>
  </p:normalViewPr>
  <p:slideViewPr>
    <p:cSldViewPr>
      <p:cViewPr varScale="1">
        <p:scale>
          <a:sx n="105" d="100"/>
          <a:sy n="105" d="100"/>
        </p:scale>
        <p:origin x="636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4" Type="http://schemas.openxmlformats.org/officeDocument/2006/relationships/image" Target="../media/image6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3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Relationship Id="rId9" Type="http://schemas.openxmlformats.org/officeDocument/2006/relationships/image" Target="../media/image92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4.wmf"/><Relationship Id="rId1" Type="http://schemas.openxmlformats.org/officeDocument/2006/relationships/image" Target="../media/image9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4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59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7BF03-87CF-4996-99F9-031701C91CBE}" type="datetimeFigureOut">
              <a:rPr lang="en-US" smtClean="0"/>
              <a:pPr/>
              <a:t>8/10/2018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7C67D-10F2-49A4-B97C-1AAC901B65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7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7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8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8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83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1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20" Type="http://schemas.openxmlformats.org/officeDocument/2006/relationships/image" Target="../media/image92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87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89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94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9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18.wmf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Relationship Id="rId27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1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Simple and 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5: Application: Calculating Time using Simple Interest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Stuart is investing </a:t>
            </a:r>
            <a:r>
              <a:rPr lang="en-US" sz="2800" i="0" dirty="0">
                <a:solidFill>
                  <a:srgbClr val="0000FF"/>
                </a:solidFill>
              </a:rPr>
              <a:t>$1500 </a:t>
            </a:r>
            <a:r>
              <a:rPr lang="en-US" sz="2800" i="0" dirty="0">
                <a:solidFill>
                  <a:schemeClr val="tx1"/>
                </a:solidFill>
              </a:rPr>
              <a:t>at an interest rate of </a:t>
            </a:r>
            <a:r>
              <a:rPr lang="en-US" sz="2800" i="0" dirty="0">
                <a:solidFill>
                  <a:srgbClr val="0000FF"/>
                </a:solidFill>
              </a:rPr>
              <a:t>4%</a:t>
            </a:r>
            <a:r>
              <a:rPr lang="en-US" sz="2800" i="0" dirty="0">
                <a:solidFill>
                  <a:schemeClr val="tx1"/>
                </a:solidFill>
              </a:rPr>
              <a:t>. How long will it take for his investment to earn </a:t>
            </a:r>
            <a:r>
              <a:rPr lang="en-US" sz="2800" i="0" dirty="0">
                <a:solidFill>
                  <a:srgbClr val="0000FF"/>
                </a:solidFill>
              </a:rPr>
              <a:t>$15</a:t>
            </a:r>
            <a:r>
              <a:rPr lang="en-US" sz="2800" i="0" dirty="0">
                <a:solidFill>
                  <a:schemeClr val="tx1"/>
                </a:solidFill>
              </a:rPr>
              <a:t> in simple interest?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the unknown is time </a:t>
            </a:r>
            <a:r>
              <a:rPr lang="en-US" sz="2800" i="1" dirty="0">
                <a:solidFill>
                  <a:schemeClr val="tx1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. We do know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485900" y="4114800"/>
          <a:ext cx="5930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5930640" imgH="419040" progId="Equation.DSMT4">
                  <p:embed/>
                </p:oleObj>
              </mc:Choice>
              <mc:Fallback>
                <p:oleObj name="Equation" r:id="rId3" imgW="593064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114800"/>
                        <a:ext cx="5930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5: Application: Calculating Time using Simple Interest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99764" cy="4358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and solving for</a:t>
            </a:r>
            <a:r>
              <a:rPr lang="en-US" sz="2800" i="1" dirty="0">
                <a:solidFill>
                  <a:schemeClr val="tx1"/>
                </a:solidFill>
              </a:rPr>
              <a:t> t </a:t>
            </a:r>
            <a:r>
              <a:rPr lang="en-US" sz="2800" i="0" dirty="0">
                <a:solidFill>
                  <a:schemeClr val="tx1"/>
                </a:solidFill>
              </a:rPr>
              <a:t>gives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Stuart will earn </a:t>
            </a:r>
            <a:r>
              <a:rPr lang="en-US" sz="2800" i="0" dirty="0">
                <a:solidFill>
                  <a:srgbClr val="0000FF"/>
                </a:solidFill>
              </a:rPr>
              <a:t>$15</a:t>
            </a:r>
            <a:r>
              <a:rPr lang="en-US" sz="2800" i="0" dirty="0">
                <a:solidFill>
                  <a:schemeClr val="tx1"/>
                </a:solidFill>
              </a:rPr>
              <a:t> in interest after             (or </a:t>
            </a:r>
            <a:r>
              <a:rPr lang="en-US" sz="2800" i="0" dirty="0">
                <a:solidFill>
                  <a:srgbClr val="FF0000"/>
                </a:solidFill>
              </a:rPr>
              <a:t>3 months</a:t>
            </a:r>
            <a:r>
              <a:rPr lang="en-US" sz="2800" i="0" dirty="0">
                <a:solidFill>
                  <a:schemeClr val="tx1"/>
                </a:solidFill>
              </a:rPr>
              <a:t>).</a:t>
            </a: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5693064" y="4952423"/>
          <a:ext cx="977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Equation" r:id="rId3" imgW="977760" imgH="825480" progId="Equation.DSMT4">
                  <p:embed/>
                </p:oleObj>
              </mc:Choice>
              <mc:Fallback>
                <p:oleObj name="Equation" r:id="rId3" imgW="977760" imgH="825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064" y="4952423"/>
                        <a:ext cx="977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175250" y="3407834"/>
          <a:ext cx="2413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Equation" r:id="rId5" imgW="2412720" imgH="304560" progId="Equation.DSMT4">
                  <p:embed/>
                </p:oleObj>
              </mc:Choice>
              <mc:Fallback>
                <p:oleObj name="Equation" r:id="rId5" imgW="241272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3407834"/>
                        <a:ext cx="2413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498850" y="2133600"/>
          <a:ext cx="247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tion" r:id="rId7" imgW="2476500" imgH="292100" progId="Equation.DSMT4">
                  <p:embed/>
                </p:oleObj>
              </mc:Choice>
              <mc:Fallback>
                <p:oleObj name="Equation" r:id="rId7" imgW="24765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2133600"/>
                        <a:ext cx="247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492500" y="2637367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tion" r:id="rId9" imgW="1346200" imgH="292100" progId="Equation.DSMT4">
                  <p:embed/>
                </p:oleObj>
              </mc:Choice>
              <mc:Fallback>
                <p:oleObj name="Equation" r:id="rId9" imgW="13462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637367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429000" y="3141134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9" name="Equation" r:id="rId11" imgW="1473120" imgH="838080" progId="Equation.DSMT4">
                  <p:embed/>
                </p:oleObj>
              </mc:Choice>
              <mc:Fallback>
                <p:oleObj name="Equation" r:id="rId11" imgW="147312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141134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816784"/>
              </p:ext>
            </p:extLst>
          </p:nvPr>
        </p:nvGraphicFramePr>
        <p:xfrm>
          <a:off x="3605068" y="40386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0" name="Equation" r:id="rId13" imgW="736560" imgH="838080" progId="Equation.DSMT4">
                  <p:embed/>
                </p:oleObj>
              </mc:Choice>
              <mc:Fallback>
                <p:oleObj name="Equation" r:id="rId13" imgW="73656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068" y="40386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4237990" y="3175000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352290" y="3657599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6425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1255713" indent="-1255713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Use the formula </a:t>
            </a:r>
            <a:r>
              <a:rPr lang="en-US" sz="2800" i="1" dirty="0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 to calculate simple interest.  </a:t>
            </a:r>
          </a:p>
          <a:p>
            <a:pPr marL="457200" indent="-457200">
              <a:lnSpc>
                <a:spcPts val="5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	Let           where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the number of periods per year for compounding.</a:t>
            </a:r>
          </a:p>
          <a:p>
            <a:pPr marL="457200" indent="-457200"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	For example:</a:t>
            </a:r>
          </a:p>
          <a:p>
            <a:pPr marL="457200" indent="-457200">
              <a:spcBef>
                <a:spcPct val="35000"/>
              </a:spcBef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annually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1 and</a:t>
            </a:r>
          </a:p>
          <a:p>
            <a:pPr marL="457200" indent="-457200">
              <a:spcBef>
                <a:spcPct val="35000"/>
              </a:spcBef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1255713" indent="-1255713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Calculate Compound Interest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524000" y="2625436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3" imgW="736600" imgH="838200" progId="Equation.DSMT4">
                  <p:embed/>
                </p:oleObj>
              </mc:Choice>
              <mc:Fallback>
                <p:oleObj name="Equation" r:id="rId3" imgW="736600" imgH="83820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625436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413500" y="4409209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5" imgW="1282700" imgH="838200" progId="Equation.DSMT4">
                  <p:embed/>
                </p:oleObj>
              </mc:Choice>
              <mc:Fallback>
                <p:oleObj name="Equation" r:id="rId5" imgW="1282700" imgH="838200" progId="Equation.DSMT4">
                  <p:embed/>
                  <p:pic>
                    <p:nvPicPr>
                      <p:cNvPr id="0" name="Picture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4409209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6425" cy="4358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marL="1146175" indent="-1146175" algn="ctr">
              <a:lnSpc>
                <a:spcPct val="9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marL="457200" indent="-457200">
              <a:lnSpc>
                <a:spcPct val="90000"/>
              </a:lnSpc>
              <a:spcBef>
                <a:spcPct val="70000"/>
              </a:spcBef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semiannually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2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quarterly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4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bimonthly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6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monthly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12 and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Calculate Compound Interest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101869" y="1937274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3" imgW="723586" imgH="837836" progId="Equation.DSMT4">
                  <p:embed/>
                </p:oleObj>
              </mc:Choice>
              <mc:Fallback>
                <p:oleObj name="Equation" r:id="rId3" imgW="723586" imgH="837836" progId="Equation.DSMT4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1869" y="1937274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501245" y="27178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5" imgW="736600" imgH="838200" progId="Equation.DSMT4">
                  <p:embed/>
                </p:oleObj>
              </mc:Choice>
              <mc:Fallback>
                <p:oleObj name="Equation" r:id="rId5" imgW="736600" imgH="83820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1245" y="27178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6629400" y="369285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7" imgW="723586" imgH="837836" progId="Equation.DSMT4">
                  <p:embed/>
                </p:oleObj>
              </mc:Choice>
              <mc:Fallback>
                <p:oleObj name="Equation" r:id="rId7" imgW="723586" imgH="83783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69285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553200" y="465616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3" name="Equation" r:id="rId9" imgW="889000" imgH="838200" progId="Equation.DSMT4">
                  <p:embed/>
                </p:oleObj>
              </mc:Choice>
              <mc:Fallback>
                <p:oleObj name="Equation" r:id="rId9" imgW="8890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65616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6425" cy="336092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146175" indent="-1146175" algn="ctr">
              <a:lnSpc>
                <a:spcPct val="9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marL="457200" indent="-457200">
              <a:lnSpc>
                <a:spcPct val="90000"/>
              </a:lnSpc>
              <a:spcBef>
                <a:spcPct val="75000"/>
              </a:spcBef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daily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365 and </a:t>
            </a:r>
          </a:p>
          <a:p>
            <a:pPr marL="457200" indent="-457200">
              <a:lnSpc>
                <a:spcPct val="9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Add this interest to the principal to create a new value for the principal.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</a:rPr>
              <a:t>Repeat steps 1 and 2 however many times the interest is to be compounded.</a:t>
            </a:r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Calculate Compound Interest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248400" y="1933575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3" imgW="1066680" imgH="838080" progId="Equation.DSMT4">
                  <p:embed/>
                </p:oleObj>
              </mc:Choice>
              <mc:Fallback>
                <p:oleObj name="Equation" r:id="rId3" imgW="1066680" imgH="83808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933575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6: Application: Calculating Compound Interest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626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If a savings account of </a:t>
            </a:r>
            <a:r>
              <a:rPr lang="en-US" sz="2800" i="0" dirty="0">
                <a:solidFill>
                  <a:srgbClr val="0000FF"/>
                </a:solidFill>
              </a:rPr>
              <a:t>$1200 </a:t>
            </a:r>
            <a:r>
              <a:rPr lang="en-US" sz="2800" i="0" dirty="0">
                <a:solidFill>
                  <a:schemeClr val="tx1"/>
                </a:solidFill>
              </a:rPr>
              <a:t>is compounded annually (once a year) at </a:t>
            </a:r>
            <a:r>
              <a:rPr lang="en-US" sz="2800" i="0" dirty="0">
                <a:solidFill>
                  <a:srgbClr val="0000FF"/>
                </a:solidFill>
              </a:rPr>
              <a:t>5%</a:t>
            </a:r>
            <a:r>
              <a:rPr lang="en-US" sz="2800" i="0" dirty="0">
                <a:solidFill>
                  <a:schemeClr val="tx1"/>
                </a:solidFill>
              </a:rPr>
              <a:t>, how much interest will be earned in three years?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account is compounded annually, so </a:t>
            </a:r>
            <a:r>
              <a:rPr lang="en-US" sz="2800" i="1" dirty="0">
                <a:solidFill>
                  <a:srgbClr val="000099"/>
                </a:solidFill>
              </a:rPr>
              <a:t>n</a:t>
            </a:r>
            <a:r>
              <a:rPr lang="en-US" sz="2800" i="0" dirty="0">
                <a:solidFill>
                  <a:srgbClr val="000099"/>
                </a:solidFill>
              </a:rPr>
              <a:t> = 1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formula for simple interest, 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= </a:t>
            </a:r>
            <a:r>
              <a:rPr lang="en-US" sz="2800" i="1" dirty="0">
                <a:solidFill>
                  <a:srgbClr val="0000FF"/>
                </a:solidFill>
              </a:rPr>
              <a:t>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</a:t>
            </a:r>
            <a:r>
              <a:rPr lang="en-US" sz="2800" i="1" dirty="0">
                <a:solidFill>
                  <a:srgbClr val="0000FF"/>
                </a:solidFill>
              </a:rPr>
              <a:t> r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, with </a:t>
            </a:r>
            <a:r>
              <a:rPr lang="en-US" sz="2800" i="1" dirty="0">
                <a:solidFill>
                  <a:srgbClr val="0000FF"/>
                </a:solidFill>
              </a:rPr>
              <a:t>r </a:t>
            </a:r>
            <a:r>
              <a:rPr lang="en-US" sz="2800" i="0" dirty="0">
                <a:solidFill>
                  <a:srgbClr val="0000FF"/>
                </a:solidFill>
              </a:rPr>
              <a:t>= 5%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0.05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99"/>
                </a:solidFill>
              </a:rPr>
              <a:t>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1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84200" y="35560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3" imgW="1282700" imgH="838200" progId="Equation.DSMT4">
                  <p:embed/>
                </p:oleObj>
              </mc:Choice>
              <mc:Fallback>
                <p:oleObj name="Equation" r:id="rId3" imgW="1282700" imgH="83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5560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6: Application: Calculating Compound Interest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997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 principal will change each year.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1.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First year:</a:t>
            </a:r>
            <a:r>
              <a:rPr lang="en-US" sz="2800" i="0" dirty="0">
                <a:solidFill>
                  <a:schemeClr val="tx1"/>
                </a:solidFill>
              </a:rPr>
              <a:t> the principal is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=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C00000"/>
                </a:solidFill>
              </a:rPr>
              <a:t>$1200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                        	                      </a:t>
            </a:r>
            <a:r>
              <a:rPr lang="en-US" sz="2000" i="0" dirty="0">
                <a:solidFill>
                  <a:srgbClr val="008080"/>
                </a:solidFill>
              </a:rPr>
              <a:t>interest for the first year</a:t>
            </a:r>
          </a:p>
          <a:p>
            <a:pPr marL="463550" indent="-46355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2.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Second year: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3550" indent="-46355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1" dirty="0">
                <a:solidFill>
                  <a:srgbClr val="000099"/>
                </a:solidFill>
              </a:rPr>
              <a:t>		P</a:t>
            </a:r>
            <a:r>
              <a:rPr lang="en-US" sz="2800" i="0" dirty="0">
                <a:solidFill>
                  <a:srgbClr val="000099"/>
                </a:solidFill>
              </a:rPr>
              <a:t> = $1200 + $60 = </a:t>
            </a:r>
            <a:r>
              <a:rPr lang="en-US" sz="2800" i="0" dirty="0">
                <a:solidFill>
                  <a:srgbClr val="C00000"/>
                </a:solidFill>
              </a:rPr>
              <a:t>$1260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second year</a:t>
            </a:r>
            <a:endParaRPr lang="en-US" sz="2000" i="0" dirty="0">
              <a:solidFill>
                <a:srgbClr val="008080"/>
              </a:solidFill>
            </a:endParaRPr>
          </a:p>
          <a:p>
            <a:pPr marL="463550" indent="-46355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3.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Third year: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3550" indent="-46355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1" dirty="0">
                <a:solidFill>
                  <a:srgbClr val="000099"/>
                </a:solidFill>
              </a:rPr>
              <a:t>		P</a:t>
            </a:r>
            <a:r>
              <a:rPr lang="en-US" sz="2800" i="0" dirty="0">
                <a:solidFill>
                  <a:srgbClr val="000099"/>
                </a:solidFill>
              </a:rPr>
              <a:t> = $1260 + $63 = </a:t>
            </a:r>
            <a:r>
              <a:rPr lang="en-US" sz="2800" i="0" dirty="0">
                <a:solidFill>
                  <a:srgbClr val="C00000"/>
                </a:solidFill>
              </a:rPr>
              <a:t>$1323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third year</a:t>
            </a:r>
            <a:endParaRPr lang="en-US" sz="2000" i="0" dirty="0">
              <a:solidFill>
                <a:srgbClr val="008080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28700" y="2362200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Equation" r:id="rId3" imgW="2438280" imgH="368280" progId="Equation.DSMT4">
                  <p:embed/>
                </p:oleObj>
              </mc:Choice>
              <mc:Fallback>
                <p:oleObj name="Equation" r:id="rId3" imgW="243828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62200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028700" y="3889044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Equation" r:id="rId5" imgW="2438280" imgH="368280" progId="Equation.DSMT4">
                  <p:embed/>
                </p:oleObj>
              </mc:Choice>
              <mc:Fallback>
                <p:oleObj name="Equation" r:id="rId5" imgW="2438280" imgH="3682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889044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1028700" y="5410200"/>
          <a:ext cx="242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Equation" r:id="rId7" imgW="2425680" imgH="368280" progId="Equation.DSMT4">
                  <p:embed/>
                </p:oleObj>
              </mc:Choice>
              <mc:Fallback>
                <p:oleObj name="Equation" r:id="rId7" imgW="2425680" imgH="3682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410200"/>
                        <a:ext cx="2425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509818" y="2362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Equation" r:id="rId9" imgW="1269720" imgH="368280" progId="Equation.DSMT4">
                  <p:embed/>
                </p:oleObj>
              </mc:Choice>
              <mc:Fallback>
                <p:oleObj name="Equation" r:id="rId9" imgW="1269720" imgH="3682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818" y="2362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495964" y="3886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Equation" r:id="rId11" imgW="1269720" imgH="368280" progId="Equation.DSMT4">
                  <p:embed/>
                </p:oleObj>
              </mc:Choice>
              <mc:Fallback>
                <p:oleObj name="Equation" r:id="rId11" imgW="1269720" imgH="3682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964" y="3886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505200" y="5410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Equation" r:id="rId13" imgW="1270000" imgH="368300" progId="Equation.DSMT4">
                  <p:embed/>
                </p:oleObj>
              </mc:Choice>
              <mc:Fallback>
                <p:oleObj name="Equation" r:id="rId13" imgW="12700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410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6: Application: Calculating Compound Interest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noFill/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interest earned in three years will be</a:t>
            </a: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Note:</a:t>
            </a:r>
            <a:r>
              <a:rPr lang="en-US" sz="2800" i="0" dirty="0">
                <a:solidFill>
                  <a:schemeClr val="tx1"/>
                </a:solidFill>
              </a:rPr>
              <a:t> Because the principal is larger each year, the interest earned increases each year.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4051300" y="3408218"/>
          <a:ext cx="116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Equation" r:id="rId3" imgW="1168400" imgH="368300" progId="Equation.DSMT4">
                  <p:embed/>
                </p:oleObj>
              </mc:Choice>
              <mc:Fallback>
                <p:oleObj name="Equation" r:id="rId3" imgW="1168400" imgH="3683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3408218"/>
                        <a:ext cx="116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4038600" y="1967552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9" name="Equation" r:id="rId5" imgW="1181100" imgH="368300" progId="Equation.DSMT4">
                  <p:embed/>
                </p:oleObj>
              </mc:Choice>
              <mc:Fallback>
                <p:oleObj name="Equation" r:id="rId5" imgW="1181100" imgH="3683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967552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4051300" y="2488252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0" name="Equation" r:id="rId7" imgW="1167893" imgH="291973" progId="Equation.DSMT4">
                  <p:embed/>
                </p:oleObj>
              </mc:Choice>
              <mc:Fallback>
                <p:oleObj name="Equation" r:id="rId7" imgW="1167893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488252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051300" y="2932752"/>
          <a:ext cx="1168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1" name="Equation" r:id="rId9" imgW="1167893" imgH="406224" progId="Equation.DSMT4">
                  <p:embed/>
                </p:oleObj>
              </mc:Choice>
              <mc:Fallback>
                <p:oleObj name="Equation" r:id="rId9" imgW="1167893" imgH="406224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932752"/>
                        <a:ext cx="1168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7: Application: Calculating Compound Interest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5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If an account of </a:t>
            </a:r>
            <a:r>
              <a:rPr lang="en-US" sz="2800" i="0" dirty="0">
                <a:solidFill>
                  <a:srgbClr val="0000FF"/>
                </a:solidFill>
              </a:rPr>
              <a:t>$5000 </a:t>
            </a:r>
            <a:r>
              <a:rPr lang="en-US" sz="2800" i="0" dirty="0">
                <a:solidFill>
                  <a:schemeClr val="tx1"/>
                </a:solidFill>
              </a:rPr>
              <a:t>is compounded monthly          (</a:t>
            </a:r>
            <a:r>
              <a:rPr lang="en-US" sz="2800" i="0" dirty="0">
                <a:solidFill>
                  <a:srgbClr val="0000FF"/>
                </a:solidFill>
              </a:rPr>
              <a:t>12 times </a:t>
            </a:r>
            <a:r>
              <a:rPr lang="en-US" sz="2800" i="0" dirty="0">
                <a:solidFill>
                  <a:schemeClr val="tx1"/>
                </a:solidFill>
              </a:rPr>
              <a:t>a year) at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, what will be the balance in the account at the end of four months?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account is compounded monthly, so </a:t>
            </a:r>
            <a:r>
              <a:rPr lang="en-US" sz="2800" i="1" dirty="0">
                <a:solidFill>
                  <a:srgbClr val="0000FF"/>
                </a:solidFill>
              </a:rPr>
              <a:t>n</a:t>
            </a:r>
            <a:r>
              <a:rPr lang="en-US" sz="2800" i="0" dirty="0">
                <a:solidFill>
                  <a:srgbClr val="0000FF"/>
                </a:solidFill>
              </a:rPr>
              <a:t> = 12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formula for simple interest, 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= </a:t>
            </a:r>
            <a:r>
              <a:rPr lang="en-US" sz="2800" i="1" dirty="0">
                <a:solidFill>
                  <a:srgbClr val="0000FF"/>
                </a:solidFill>
              </a:rPr>
              <a:t>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, with </a:t>
            </a:r>
            <a:r>
              <a:rPr lang="en-US" sz="2800" i="1" dirty="0">
                <a:solidFill>
                  <a:srgbClr val="0000FF"/>
                </a:solidFill>
              </a:rPr>
              <a:t>r </a:t>
            </a:r>
            <a:r>
              <a:rPr lang="en-US" sz="2800" i="0" dirty="0">
                <a:solidFill>
                  <a:srgbClr val="0000FF"/>
                </a:solidFill>
              </a:rPr>
              <a:t>= 6%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0.06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principal will change each month.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8001000" y="29845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3" imgW="990600" imgH="838200" progId="Equation.DSMT4">
                  <p:embed/>
                </p:oleObj>
              </mc:Choice>
              <mc:Fallback>
                <p:oleObj name="Equation" r:id="rId3" imgW="9906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9845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848100" y="4275138"/>
          <a:ext cx="96678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5" imgW="990600" imgH="838200" progId="Equation.DSMT4">
                  <p:embed/>
                </p:oleObj>
              </mc:Choice>
              <mc:Fallback>
                <p:oleObj name="Equation" r:id="rId5" imgW="9906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275138"/>
                        <a:ext cx="966788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318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5138" indent="-465138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1.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First month:</a:t>
            </a:r>
            <a:r>
              <a:rPr lang="en-US" sz="2800" i="0" dirty="0">
                <a:solidFill>
                  <a:schemeClr val="tx1"/>
                </a:solidFill>
              </a:rPr>
              <a:t> the principal is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= </a:t>
            </a:r>
            <a:r>
              <a:rPr lang="en-US" sz="2800" i="0" dirty="0">
                <a:solidFill>
                  <a:srgbClr val="C00000"/>
                </a:solidFill>
              </a:rPr>
              <a:t>$5000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465138" indent="-465138" eaLnBrk="1" hangingPunct="1">
              <a:spcBef>
                <a:spcPct val="6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first month</a:t>
            </a:r>
          </a:p>
          <a:p>
            <a:pPr marL="465138" indent="-465138" eaLnBrk="1" hangingPunct="1">
              <a:spcBef>
                <a:spcPts val="3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2.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Second month: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5138" indent="-465138" eaLnBrk="1" hangingPunct="1"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en-US" sz="2800" i="1" dirty="0">
                <a:solidFill>
                  <a:srgbClr val="000099"/>
                </a:solidFill>
              </a:rPr>
              <a:t>P</a:t>
            </a:r>
            <a:r>
              <a:rPr lang="en-US" sz="2800" i="0" dirty="0">
                <a:solidFill>
                  <a:srgbClr val="000099"/>
                </a:solidFill>
              </a:rPr>
              <a:t> = $5000 + $25 = </a:t>
            </a:r>
            <a:r>
              <a:rPr lang="en-US" sz="2800" i="0" dirty="0">
                <a:solidFill>
                  <a:srgbClr val="C00000"/>
                </a:solidFill>
              </a:rPr>
              <a:t>$5025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465138" indent="-465138" eaLnBrk="1" hangingPunct="1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		                 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							second month</a:t>
            </a:r>
          </a:p>
          <a:p>
            <a:pPr marL="465138" indent="-465138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047750" y="1828800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Equation" r:id="rId3" imgW="2692080" imgH="838080" progId="Equation.DSMT4">
                  <p:embed/>
                </p:oleObj>
              </mc:Choice>
              <mc:Fallback>
                <p:oleObj name="Equation" r:id="rId3" imgW="2692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1828800"/>
                        <a:ext cx="269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090468" y="3810000"/>
          <a:ext cx="267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5" imgW="2679480" imgH="838080" progId="Equation.DSMT4">
                  <p:embed/>
                </p:oleObj>
              </mc:Choice>
              <mc:Fallback>
                <p:oleObj name="Equation" r:id="rId5" imgW="26794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468" y="3810000"/>
                        <a:ext cx="267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759200" y="2057400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7" name="Equation" r:id="rId7" imgW="1282700" imgH="368300" progId="Equation.DSMT4">
                  <p:embed/>
                </p:oleObj>
              </mc:Choice>
              <mc:Fallback>
                <p:oleObj name="Equation" r:id="rId7" imgW="1282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057400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3822700" y="4051300"/>
          <a:ext cx="1435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Equation" r:id="rId9" imgW="1434960" imgH="368280" progId="Equation.DSMT4">
                  <p:embed/>
                </p:oleObj>
              </mc:Choice>
              <mc:Fallback>
                <p:oleObj name="Equation" r:id="rId9" imgW="143496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051300"/>
                        <a:ext cx="1435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5323609" y="4038600"/>
          <a:ext cx="1257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Equation" r:id="rId11" imgW="1257120" imgH="368280" progId="Equation.DSMT4">
                  <p:embed/>
                </p:oleObj>
              </mc:Choice>
              <mc:Fallback>
                <p:oleObj name="Equation" r:id="rId11" imgW="125712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609" y="4038600"/>
                        <a:ext cx="1257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simple interest.</a:t>
            </a:r>
          </a:p>
          <a:p>
            <a:pPr marL="463550" indent="-46355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compound interest by repeated addition.</a:t>
            </a:r>
          </a:p>
          <a:p>
            <a:pPr marL="463550" indent="-46355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compound interest using the compound interest formula.</a:t>
            </a:r>
          </a:p>
          <a:p>
            <a:pPr marL="463550" indent="-463550" eaLnBrk="1" hangingPunct="1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Calculate the new value of an object after inflation or depreciation.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3.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Third month:</a:t>
            </a:r>
            <a:r>
              <a:rPr lang="en-US" dirty="0">
                <a:solidFill>
                  <a:schemeClr val="tx1"/>
                </a:solidFill>
              </a:rPr>
              <a:t> the new principal is	</a:t>
            </a:r>
            <a:r>
              <a:rPr lang="en-US" i="1" dirty="0">
                <a:solidFill>
                  <a:srgbClr val="000099"/>
                </a:solidFill>
              </a:rPr>
              <a:t>P </a:t>
            </a:r>
            <a:r>
              <a:rPr lang="en-US" dirty="0">
                <a:solidFill>
                  <a:srgbClr val="000099"/>
                </a:solidFill>
              </a:rPr>
              <a:t>= $5025 + $25.13 = </a:t>
            </a:r>
            <a:r>
              <a:rPr lang="en-US" dirty="0">
                <a:solidFill>
                  <a:srgbClr val="C00000"/>
                </a:solidFill>
              </a:rPr>
              <a:t>$5050.13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6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       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third month</a:t>
            </a:r>
          </a:p>
          <a:p>
            <a:pPr>
              <a:spcBef>
                <a:spcPts val="3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4.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Fourth month:</a:t>
            </a:r>
            <a:r>
              <a:rPr lang="en-US" dirty="0">
                <a:solidFill>
                  <a:schemeClr val="tx1"/>
                </a:solidFill>
              </a:rPr>
              <a:t> the new principal is 	</a:t>
            </a:r>
            <a:r>
              <a:rPr lang="en-US" i="1" dirty="0">
                <a:solidFill>
                  <a:srgbClr val="000099"/>
                </a:solidFill>
              </a:rPr>
              <a:t>P </a:t>
            </a:r>
            <a:r>
              <a:rPr lang="en-US" dirty="0">
                <a:solidFill>
                  <a:srgbClr val="000099"/>
                </a:solidFill>
              </a:rPr>
              <a:t>= $5050.13 + $25.25 = </a:t>
            </a:r>
            <a:r>
              <a:rPr lang="en-US" dirty="0">
                <a:solidFill>
                  <a:srgbClr val="C00000"/>
                </a:solidFill>
              </a:rPr>
              <a:t>$5075.38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2400"/>
              </a:spcBef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dirty="0">
                <a:solidFill>
                  <a:schemeClr val="tx1"/>
                </a:solidFill>
              </a:rPr>
              <a:t>	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fourth month</a:t>
            </a:r>
          </a:p>
          <a:p>
            <a:endParaRPr lang="en-US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028700" y="2133600"/>
          <a:ext cx="312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" name="Equation" r:id="rId3" imgW="3124080" imgH="838080" progId="Equation.DSMT4">
                  <p:embed/>
                </p:oleObj>
              </mc:Choice>
              <mc:Fallback>
                <p:oleObj name="Equation" r:id="rId3" imgW="31240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133600"/>
                        <a:ext cx="312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022350" y="40640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" name="Equation" r:id="rId5" imgW="3136680" imgH="838080" progId="Equation.DSMT4">
                  <p:embed/>
                </p:oleObj>
              </mc:Choice>
              <mc:Fallback>
                <p:oleObj name="Equation" r:id="rId5" imgW="31366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40640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4165600" y="23749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3" name="Equation" r:id="rId7" imgW="1270000" imgH="368300" progId="Equation.DSMT4">
                  <p:embed/>
                </p:oleObj>
              </mc:Choice>
              <mc:Fallback>
                <p:oleObj name="Equation" r:id="rId7" imgW="1270000" imgH="368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23749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4203700" y="43053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4" name="Equation" r:id="rId9" imgW="1270000" imgH="368300" progId="Equation.DSMT4">
                  <p:embed/>
                </p:oleObj>
              </mc:Choice>
              <mc:Fallback>
                <p:oleObj name="Equation" r:id="rId9" imgW="1270000" imgH="3683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43053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242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interest earned in four months will be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balance in the account will be </a:t>
            </a:r>
            <a:r>
              <a:rPr lang="en-US" sz="2800" i="0" dirty="0">
                <a:solidFill>
                  <a:srgbClr val="000099"/>
                </a:solidFill>
              </a:rPr>
              <a:t>$5000.00 + $100.76 = </a:t>
            </a:r>
            <a:r>
              <a:rPr lang="en-US" sz="2800" i="0" dirty="0">
                <a:solidFill>
                  <a:srgbClr val="FF0000"/>
                </a:solidFill>
              </a:rPr>
              <a:t>$5100.76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962400" y="3962400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4" name="Equation" r:id="rId3" imgW="1181100" imgH="368300" progId="Equation.DSMT4">
                  <p:embed/>
                </p:oleObj>
              </mc:Choice>
              <mc:Fallback>
                <p:oleObj name="Equation" r:id="rId3" imgW="11811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62400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3975100" y="3457575"/>
          <a:ext cx="1168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Equation" r:id="rId5" imgW="1167893" imgH="406224" progId="Equation.DSMT4">
                  <p:embed/>
                </p:oleObj>
              </mc:Choice>
              <mc:Fallback>
                <p:oleObj name="Equation" r:id="rId5" imgW="1167893" imgH="406224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3457575"/>
                        <a:ext cx="1168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987800" y="299085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Equation" r:id="rId7" imgW="1155700" imgH="292100" progId="Equation.DSMT4">
                  <p:embed/>
                </p:oleObj>
              </mc:Choice>
              <mc:Fallback>
                <p:oleObj name="Equation" r:id="rId7" imgW="1155700" imgH="2921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299085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3987800" y="2524125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Equation" r:id="rId9" imgW="1155700" imgH="292100" progId="Equation.DSMT4">
                  <p:embed/>
                </p:oleObj>
              </mc:Choice>
              <mc:Fallback>
                <p:oleObj name="Equation" r:id="rId9" imgW="11557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2524125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3962400" y="1981200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8" name="Equation" r:id="rId11" imgW="1181100" imgH="368300" progId="Equation.DSMT4">
                  <p:embed/>
                </p:oleObj>
              </mc:Choice>
              <mc:Fallback>
                <p:oleObj name="Equation" r:id="rId11" imgW="1181100" imgH="3683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981200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68775" y="1089950"/>
            <a:ext cx="8226425" cy="483209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When interest is compounded, the total </a:t>
            </a:r>
            <a:r>
              <a:rPr lang="en-US" sz="2800" b="1" dirty="0">
                <a:solidFill>
                  <a:srgbClr val="C00000"/>
                </a:solidFill>
              </a:rPr>
              <a:t>amount </a:t>
            </a:r>
            <a:r>
              <a:rPr lang="en-US" sz="2800" b="1" i="1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accumulated (including principal and interest) is given by the formula</a:t>
            </a: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amount invested or borrowed),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interest rate in decimal or fraction form,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number of compounding periods in 1 year.  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Compound Interest Formula</a:t>
            </a:r>
          </a:p>
        </p:txBody>
      </p:sp>
      <p:graphicFrame>
        <p:nvGraphicFramePr>
          <p:cNvPr id="3072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505200" y="2667000"/>
          <a:ext cx="21320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Equation" r:id="rId3" imgW="2273040" imgH="1015920" progId="Equation.DSMT4">
                  <p:embed/>
                </p:oleObj>
              </mc:Choice>
              <mc:Fallback>
                <p:oleObj name="Equation" r:id="rId3" imgW="2273040" imgH="101592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667000"/>
                        <a:ext cx="2132013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8: Application: Using the Compound Interest Formula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Max invested </a:t>
            </a:r>
            <a:r>
              <a:rPr lang="en-US" sz="2800" i="0" dirty="0">
                <a:solidFill>
                  <a:srgbClr val="0000FF"/>
                </a:solidFill>
              </a:rPr>
              <a:t>$4500 </a:t>
            </a:r>
            <a:r>
              <a:rPr lang="en-US" sz="2800" i="0" dirty="0">
                <a:solidFill>
                  <a:schemeClr val="tx1"/>
                </a:solidFill>
              </a:rPr>
              <a:t>at </a:t>
            </a:r>
            <a:r>
              <a:rPr lang="en-US" sz="2800" i="0" dirty="0">
                <a:solidFill>
                  <a:srgbClr val="0000FF"/>
                </a:solidFill>
              </a:rPr>
              <a:t>9%</a:t>
            </a:r>
            <a:r>
              <a:rPr lang="en-US" dirty="0">
                <a:solidFill>
                  <a:schemeClr val="tx1"/>
                </a:solidFill>
              </a:rPr>
              <a:t> to be compounded monthly. What will be the amount in his account in </a:t>
            </a:r>
            <a:r>
              <a:rPr lang="en-US" dirty="0">
                <a:solidFill>
                  <a:srgbClr val="0000FF"/>
                </a:solidFill>
              </a:rPr>
              <a:t>5 years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889000" y="3048000"/>
          <a:ext cx="7124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2" name="Equation" r:id="rId3" imgW="7124400" imgH="419040" progId="Equation.DSMT4">
                  <p:embed/>
                </p:oleObj>
              </mc:Choice>
              <mc:Fallback>
                <p:oleObj name="Equation" r:id="rId3" imgW="71244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048000"/>
                        <a:ext cx="7124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69818" y="3617191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3" name="Equation" r:id="rId5" imgW="1523880" imgH="355320" progId="Equation.DSMT4">
                  <p:embed/>
                </p:oleObj>
              </mc:Choice>
              <mc:Fallback>
                <p:oleObj name="Equation" r:id="rId5" imgW="15238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818" y="3617191"/>
                        <a:ext cx="152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8: Application: Using the Compound Interest Formula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72944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into the formula gives the following.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77377"/>
              </p:ext>
            </p:extLst>
          </p:nvPr>
        </p:nvGraphicFramePr>
        <p:xfrm>
          <a:off x="1966768" y="4698739"/>
          <a:ext cx="162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5" name="Equation" r:id="rId3" imgW="1625400" imgH="368280" progId="Equation.DSMT4">
                  <p:embed/>
                </p:oleObj>
              </mc:Choice>
              <mc:Fallback>
                <p:oleObj name="Equation" r:id="rId3" imgW="162540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768" y="4698739"/>
                        <a:ext cx="16256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984750" y="470529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199" y="5105400"/>
            <a:ext cx="84685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amount in Max’s account in </a:t>
            </a:r>
            <a:r>
              <a:rPr lang="en-US" sz="2800" dirty="0">
                <a:solidFill>
                  <a:srgbClr val="0000FF"/>
                </a:solidFill>
              </a:rPr>
              <a:t>5 years</a:t>
            </a:r>
            <a:r>
              <a:rPr lang="en-US" sz="2800" dirty="0"/>
              <a:t> will be </a:t>
            </a:r>
            <a:r>
              <a:rPr lang="en-US" sz="2800" dirty="0">
                <a:solidFill>
                  <a:srgbClr val="FF0000"/>
                </a:solidFill>
              </a:rPr>
              <a:t>$</a:t>
            </a:r>
            <a:r>
              <a:rPr lang="en-US" sz="2800" dirty="0" smtClean="0">
                <a:solidFill>
                  <a:srgbClr val="FF0000"/>
                </a:solidFill>
              </a:rPr>
              <a:t>7045.56</a:t>
            </a:r>
            <a:r>
              <a:rPr lang="en-US" sz="2800" dirty="0" smtClean="0"/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80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615213"/>
              </p:ext>
            </p:extLst>
          </p:nvPr>
        </p:nvGraphicFramePr>
        <p:xfrm>
          <a:off x="1689100" y="2380989"/>
          <a:ext cx="330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6" name="Equation" r:id="rId5" imgW="3301920" imgH="1002960" progId="Equation.DSMT4">
                  <p:embed/>
                </p:oleObj>
              </mc:Choice>
              <mc:Fallback>
                <p:oleObj name="Equation" r:id="rId5" imgW="330192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2380989"/>
                        <a:ext cx="330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71528"/>
              </p:ext>
            </p:extLst>
          </p:nvPr>
        </p:nvGraphicFramePr>
        <p:xfrm>
          <a:off x="1981200" y="3476364"/>
          <a:ext cx="287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7" name="Equation" r:id="rId7" imgW="2869920" imgH="444240" progId="Equation.DSMT4">
                  <p:embed/>
                </p:oleObj>
              </mc:Choice>
              <mc:Fallback>
                <p:oleObj name="Equation" r:id="rId7" imgW="28699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476364"/>
                        <a:ext cx="287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556593"/>
              </p:ext>
            </p:extLst>
          </p:nvPr>
        </p:nvGraphicFramePr>
        <p:xfrm>
          <a:off x="1984375" y="4066914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8" name="Equation" r:id="rId9" imgW="2374560" imgH="444240" progId="Equation.DSMT4">
                  <p:embed/>
                </p:oleObj>
              </mc:Choice>
              <mc:Fallback>
                <p:oleObj name="Equation" r:id="rId9" imgW="23745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75" y="4066914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xmlns="" id="{6D169BF8-D004-4E4E-94F9-ED2A7F83C6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85056"/>
              </p:ext>
            </p:extLst>
          </p:nvPr>
        </p:nvGraphicFramePr>
        <p:xfrm>
          <a:off x="1766888" y="1520825"/>
          <a:ext cx="2024062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9" name="Equation" r:id="rId11" imgW="2158920" imgH="1002960" progId="Equation.DSMT4">
                  <p:embed/>
                </p:oleObj>
              </mc:Choice>
              <mc:Fallback>
                <p:oleObj name="Equation" r:id="rId11" imgW="2158920" imgH="1002960" progId="Equation.DSMT4">
                  <p:embed/>
                  <p:pic>
                    <p:nvPicPr>
                      <p:cNvPr id="30724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888" y="1520825"/>
                        <a:ext cx="2024062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43000"/>
            <a:ext cx="8226425" cy="240065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To find the total interest earned on an investment that has earned interest by compounding, subtract the initial principal from the accumulated amount.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I</a:t>
            </a:r>
            <a:r>
              <a:rPr lang="en-US" sz="2800" b="1" dirty="0">
                <a:solidFill>
                  <a:srgbClr val="000000"/>
                </a:solidFill>
              </a:rPr>
              <a:t> = </a:t>
            </a:r>
            <a:r>
              <a:rPr lang="en-US" sz="2800" b="1" i="1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000000"/>
                </a:solidFill>
              </a:rPr>
              <a:t>–</a:t>
            </a:r>
            <a:r>
              <a:rPr lang="en-US" sz="2800" b="1" i="1" dirty="0">
                <a:solidFill>
                  <a:srgbClr val="000000"/>
                </a:solidFill>
              </a:rPr>
              <a:t> P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Total Interest Earned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9: Application: Calculating Total Interest Earned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001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How much interest did Max earn on the investment described in Example 8?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199" y="4495800"/>
            <a:ext cx="5410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Max earned </a:t>
            </a:r>
            <a:r>
              <a:rPr lang="en-US" sz="2800" dirty="0">
                <a:solidFill>
                  <a:srgbClr val="FF0000"/>
                </a:solidFill>
              </a:rPr>
              <a:t>$2545.56 </a:t>
            </a:r>
            <a:r>
              <a:rPr lang="en-US" sz="2800" dirty="0"/>
              <a:t>in interest.</a:t>
            </a:r>
          </a:p>
        </p:txBody>
      </p:sp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2571750" y="281940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4" name="Equation" r:id="rId3" imgW="1193760" imgH="279360" progId="Equation.DSMT4">
                  <p:embed/>
                </p:oleObj>
              </mc:Choice>
              <mc:Fallback>
                <p:oleObj name="Equation" r:id="rId3" imgW="11937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819400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2724150" y="3352800"/>
          <a:ext cx="293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5" name="Equation" r:id="rId5" imgW="2933640" imgH="291960" progId="Equation.DSMT4">
                  <p:embed/>
                </p:oleObj>
              </mc:Choice>
              <mc:Fallback>
                <p:oleObj name="Equation" r:id="rId5" imgW="2933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3352800"/>
                        <a:ext cx="293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724150" y="3886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6"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3886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Completion Example 10: Application: Compound Interest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350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Use the compound interest formula to find the value of </a:t>
            </a:r>
            <a:r>
              <a:rPr lang="en-US" sz="2800" i="0" dirty="0">
                <a:solidFill>
                  <a:srgbClr val="0000FF"/>
                </a:solidFill>
              </a:rPr>
              <a:t>$6000</a:t>
            </a:r>
            <a:r>
              <a:rPr lang="en-US" sz="2800" i="0" dirty="0">
                <a:solidFill>
                  <a:schemeClr val="tx1"/>
                </a:solidFill>
              </a:rPr>
              <a:t> invested for </a:t>
            </a:r>
            <a:r>
              <a:rPr lang="en-US" sz="2800" i="0" dirty="0">
                <a:solidFill>
                  <a:srgbClr val="0000FF"/>
                </a:solidFill>
              </a:rPr>
              <a:t>4 years</a:t>
            </a:r>
            <a:r>
              <a:rPr lang="en-US" sz="2800" i="0" dirty="0">
                <a:solidFill>
                  <a:schemeClr val="tx1"/>
                </a:solidFill>
              </a:rPr>
              <a:t> if it is compounded quarterly at </a:t>
            </a:r>
            <a:r>
              <a:rPr lang="en-US" sz="2800" i="0" dirty="0">
                <a:solidFill>
                  <a:srgbClr val="0000FF"/>
                </a:solidFill>
              </a:rPr>
              <a:t>12%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Find the amount of interest earned.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</a:pPr>
            <a:r>
              <a:rPr lang="en-US" sz="2800" dirty="0">
                <a:solidFill>
                  <a:schemeClr val="tx1"/>
                </a:solidFill>
              </a:rPr>
              <a:t>With a scientific calculator, follow the steps outlined in Example 8 with</a:t>
            </a:r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1460500" y="4838700"/>
          <a:ext cx="5981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6" name="Equation" r:id="rId3" imgW="5981400" imgH="419040" progId="Equation.DSMT4">
                  <p:embed/>
                </p:oleObj>
              </mc:Choice>
              <mc:Fallback>
                <p:oleObj name="Equation" r:id="rId3" imgW="59814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838700"/>
                        <a:ext cx="5981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Completion Example 10: Application: Compound Interest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066800"/>
            <a:ext cx="75022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into the formula gives the following.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199" y="5486400"/>
            <a:ext cx="8153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value (or amount) will be </a:t>
            </a:r>
            <a:r>
              <a:rPr lang="en-US" sz="2800" dirty="0">
                <a:solidFill>
                  <a:srgbClr val="FF0000"/>
                </a:solidFill>
              </a:rPr>
              <a:t>$  9628.24  </a:t>
            </a:r>
            <a:r>
              <a:rPr lang="en-US" sz="2800" dirty="0"/>
              <a:t>.</a:t>
            </a:r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2542310" y="1707571"/>
          <a:ext cx="4025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4" name="Equation" r:id="rId3" imgW="4025880" imgH="1015920" progId="Equation.DSMT4">
                  <p:embed/>
                </p:oleObj>
              </mc:Choice>
              <mc:Fallback>
                <p:oleObj name="Equation" r:id="rId3" imgW="402588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2310" y="1707571"/>
                        <a:ext cx="40259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02728" y="190390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695392" y="185997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5" name="Equation" r:id="rId5" imgW="647640" imgH="291960" progId="Equation.DSMT4">
                  <p:embed/>
                </p:oleObj>
              </mc:Choice>
              <mc:Fallback>
                <p:oleObj name="Equation" r:id="rId5" imgW="647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392" y="1859971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700155" y="2395803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949537" y="235873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6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537" y="235873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060386" y="1662544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2795155" y="2981491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7" name="Equation" r:id="rId9" imgW="2844720" imgH="444240" progId="Equation.DSMT4">
                  <p:embed/>
                </p:oleObj>
              </mc:Choice>
              <mc:Fallback>
                <p:oleObj name="Equation" r:id="rId9" imgW="28447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155" y="2981491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196196" y="310688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409642" y="308026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8" name="Equation" r:id="rId11" imgW="647640" imgH="291960" progId="Equation.DSMT4">
                  <p:embed/>
                </p:oleObj>
              </mc:Choice>
              <mc:Fallback>
                <p:oleObj name="Equation" r:id="rId11" imgW="647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642" y="3080266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238751" y="2926773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2816082" y="3638550"/>
          <a:ext cx="238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9" name="Equation" r:id="rId13" imgW="2387520" imgH="444240" progId="Equation.DSMT4">
                  <p:embed/>
                </p:oleObj>
              </mc:Choice>
              <mc:Fallback>
                <p:oleObj name="Equation" r:id="rId13" imgW="238752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082" y="3638550"/>
                        <a:ext cx="238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789218" y="376971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038600" y="3742315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00" name="Equation" r:id="rId15" imgW="634680" imgH="291960" progId="Equation.DSMT4">
                  <p:embed/>
                </p:oleObj>
              </mc:Choice>
              <mc:Fallback>
                <p:oleObj name="Equation" r:id="rId15" imgW="6346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42315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10991" y="3591791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2806700" y="4381621"/>
          <a:ext cx="3289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01" name="Equation" r:id="rId17" imgW="3288960" imgH="368280" progId="Equation.DSMT4">
                  <p:embed/>
                </p:oleObj>
              </mc:Choice>
              <mc:Fallback>
                <p:oleObj name="Equation" r:id="rId17" imgW="328896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4381621"/>
                        <a:ext cx="3289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4061258" y="4427803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________________</a:t>
            </a:r>
          </a:p>
        </p:txBody>
      </p:sp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2798618" y="50038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02" name="Equation" r:id="rId19" imgW="1815840" imgH="291960" progId="Equation.DSMT4">
                  <p:embed/>
                </p:oleObj>
              </mc:Choice>
              <mc:Fallback>
                <p:oleObj name="Equation" r:id="rId19" imgW="18158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618" y="5003800"/>
                        <a:ext cx="181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3016827" y="5020086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_____________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44742" y="5030872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866409" y="5486400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  <p:bldP spid="16" grpId="0"/>
      <p:bldP spid="18" grpId="0"/>
      <p:bldP spid="20" grpId="0"/>
      <p:bldP spid="22" grpId="0"/>
      <p:bldP spid="24" grpId="0"/>
      <p:bldP spid="26" grpId="0"/>
      <p:bldP spid="28" grpId="0"/>
      <p:bldP spid="3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Completion Example 10: Application: Compound Interest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</a:pPr>
            <a:r>
              <a:rPr lang="en-US" sz="2800" dirty="0">
                <a:solidFill>
                  <a:schemeClr val="tx1"/>
                </a:solidFill>
              </a:rPr>
              <a:t>The interest earned will be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I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$  9628.24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000099"/>
                </a:solidFill>
                <a:latin typeface="Calibri"/>
              </a:rPr>
              <a:t>– $6000.00 = </a:t>
            </a:r>
            <a:r>
              <a:rPr lang="en-US" dirty="0">
                <a:solidFill>
                  <a:srgbClr val="FF0000"/>
                </a:solidFill>
                <a:latin typeface="Calibri"/>
              </a:rPr>
              <a:t>$  3628.24</a:t>
            </a:r>
            <a:r>
              <a:rPr lang="en-US" dirty="0">
                <a:solidFill>
                  <a:schemeClr val="tx1"/>
                </a:solidFill>
                <a:latin typeface="Calibri"/>
              </a:rPr>
              <a:t>   .</a:t>
            </a:r>
            <a:endParaRPr lang="en-US" sz="2800" i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4460" y="1752600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  <p:sp>
        <p:nvSpPr>
          <p:cNvPr id="5" name="Rectangle 4"/>
          <p:cNvSpPr/>
          <p:nvPr/>
        </p:nvSpPr>
        <p:spPr>
          <a:xfrm>
            <a:off x="4623953" y="1696998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874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algn="ctr">
              <a:lnSpc>
                <a:spcPct val="90000"/>
              </a:lnSpc>
              <a:spcBef>
                <a:spcPts val="12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Interest = Principal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b="1" dirty="0">
                <a:solidFill>
                  <a:srgbClr val="000000"/>
                </a:solidFill>
              </a:rPr>
              <a:t> rate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b="1" dirty="0">
                <a:solidFill>
                  <a:srgbClr val="000000"/>
                </a:solidFill>
              </a:rPr>
              <a:t> time</a:t>
            </a:r>
          </a:p>
          <a:p>
            <a:pPr>
              <a:spcBef>
                <a:spcPts val="600"/>
              </a:spcBef>
              <a:tabLst>
                <a:tab pos="914400" algn="l"/>
              </a:tabLst>
            </a:pPr>
            <a:r>
              <a:rPr lang="en-US" dirty="0">
                <a:solidFill>
                  <a:srgbClr val="000000"/>
                </a:solidFill>
              </a:rPr>
              <a:t>Writing the formula using letters, we have </a:t>
            </a:r>
            <a:r>
              <a:rPr lang="en-US" b="1" i="1" dirty="0">
                <a:solidFill>
                  <a:srgbClr val="0000FF"/>
                </a:solidFill>
              </a:rPr>
              <a:t>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Symbol" pitchFamily="82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P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∙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r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∙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, where</a:t>
            </a:r>
          </a:p>
          <a:p>
            <a:pPr>
              <a:spcBef>
                <a:spcPts val="0"/>
              </a:spcBef>
              <a:tabLst>
                <a:tab pos="914400" algn="l"/>
              </a:tabLst>
            </a:pPr>
            <a:endParaRPr lang="en-US" sz="3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 =	interest (earned or paid),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 =	principal (the amount invested or 				borrowed),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 =	rate of interest (stated as an annual rate) 		in decimal or fraction form, and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 =	time (years or fraction of a year).</a:t>
            </a: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Simple Interest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43000"/>
            <a:ext cx="8226425" cy="341632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The adjusted amount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due to </a:t>
            </a:r>
            <a:r>
              <a:rPr lang="en-US" sz="2800" b="1" dirty="0">
                <a:solidFill>
                  <a:srgbClr val="C00000"/>
                </a:solidFill>
              </a:rPr>
              <a:t>inflation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(1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+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b="1" dirty="0">
                <a:solidFill>
                  <a:srgbClr val="000000"/>
                </a:solidFill>
              </a:rPr>
              <a:t>)</a:t>
            </a:r>
            <a:r>
              <a:rPr lang="en-US" sz="2800" b="1" i="1" baseline="30000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endParaRPr lang="en-US" sz="1000" dirty="0">
              <a:solidFill>
                <a:srgbClr val="000000"/>
              </a:solidFill>
            </a:endParaRP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original value),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rate of inflation in decimal notation,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Inflation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11: Application: Calculating Inflation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Suppose that your income is </a:t>
            </a:r>
            <a:r>
              <a:rPr lang="en-US" dirty="0">
                <a:solidFill>
                  <a:srgbClr val="0000FF"/>
                </a:solidFill>
              </a:rPr>
              <a:t>$28,800</a:t>
            </a:r>
            <a:r>
              <a:rPr lang="en-US" dirty="0"/>
              <a:t> per year and that each year you can expect to receive a cost-of-living raise that matches the inflation rate. If inflation is steady at </a:t>
            </a:r>
            <a:r>
              <a:rPr lang="en-US" dirty="0">
                <a:solidFill>
                  <a:srgbClr val="0000FF"/>
                </a:solidFill>
              </a:rPr>
              <a:t>3%</a:t>
            </a:r>
            <a:r>
              <a:rPr lang="en-US" dirty="0"/>
              <a:t> per year, find your yearly income in:</a:t>
            </a:r>
          </a:p>
          <a:p>
            <a:endParaRPr lang="en-US" sz="600" dirty="0"/>
          </a:p>
          <a:p>
            <a:r>
              <a:rPr lang="en-US" sz="2800" i="0" dirty="0">
                <a:solidFill>
                  <a:schemeClr val="tx1"/>
                </a:solidFill>
              </a:rPr>
              <a:t>a.   5 years		b.   10 years		    c.   20 years</a:t>
            </a:r>
          </a:p>
          <a:p>
            <a:endParaRPr lang="en-US" sz="600" b="1" dirty="0">
              <a:solidFill>
                <a:schemeClr val="tx1"/>
              </a:solidFill>
            </a:endParaRP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To calculate your yearly income in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 years, evaluate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28,800(1 + 0.03)</a:t>
            </a:r>
            <a:r>
              <a:rPr lang="en-US" i="1" baseline="30000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sz="600" b="1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>
                <a:solidFill>
                  <a:schemeClr val="tx1"/>
                </a:solidFill>
              </a:rPr>
              <a:t>:  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28,800(1 + 0.03)</a:t>
            </a:r>
            <a:r>
              <a:rPr lang="en-US" baseline="30000" dirty="0">
                <a:solidFill>
                  <a:srgbClr val="000099"/>
                </a:solidFill>
              </a:rPr>
              <a:t>5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33,387.09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45281" y="5607627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11: Application: Calculating Inflation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12727" cy="388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10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28,800(1 + 0.03)</a:t>
            </a:r>
            <a:r>
              <a:rPr lang="en-US" baseline="30000" dirty="0">
                <a:solidFill>
                  <a:srgbClr val="000099"/>
                </a:solidFill>
              </a:rPr>
              <a:t>10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38,704.79</a:t>
            </a:r>
          </a:p>
          <a:p>
            <a:pPr marL="457200" indent="-457200"/>
            <a:endParaRPr lang="en-US" sz="2800" b="1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20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28,800(1 + 0.03)</a:t>
            </a:r>
            <a:r>
              <a:rPr lang="en-US" baseline="30000" dirty="0">
                <a:solidFill>
                  <a:srgbClr val="000099"/>
                </a:solidFill>
              </a:rPr>
              <a:t>20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52,016.00</a:t>
            </a:r>
            <a:endParaRPr lang="en-US" sz="2800" b="1" dirty="0">
              <a:solidFill>
                <a:srgbClr val="FF0000"/>
              </a:solidFill>
            </a:endParaRPr>
          </a:p>
          <a:p>
            <a:pPr marL="457200" indent="-457200"/>
            <a:endParaRPr lang="en-US" b="1" dirty="0">
              <a:solidFill>
                <a:schemeClr val="tx1"/>
              </a:solidFill>
            </a:endParaRPr>
          </a:p>
          <a:p>
            <a:r>
              <a:rPr lang="en-US" dirty="0"/>
              <a:t>Thus, if you keep the same job for </a:t>
            </a:r>
            <a:r>
              <a:rPr lang="en-US" dirty="0">
                <a:solidFill>
                  <a:srgbClr val="0000FF"/>
                </a:solidFill>
              </a:rPr>
              <a:t>20 years</a:t>
            </a:r>
            <a:r>
              <a:rPr lang="en-US" dirty="0"/>
              <a:t> with your salary matching inflation, you will be making </a:t>
            </a:r>
            <a:r>
              <a:rPr lang="en-US" dirty="0">
                <a:solidFill>
                  <a:srgbClr val="0000FF"/>
                </a:solidFill>
              </a:rPr>
              <a:t>$33,387.09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5 years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$38,704.79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10 years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$52,0166.00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20 years</a:t>
            </a:r>
            <a:r>
              <a:rPr lang="en-US" dirty="0"/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78142" y="15240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5678142" y="2549236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6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55680"/>
            <a:ext cx="8226425" cy="341632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The current value </a:t>
            </a:r>
            <a:r>
              <a:rPr lang="en-US" sz="2800" i="1" dirty="0">
                <a:solidFill>
                  <a:srgbClr val="000000"/>
                </a:solidFill>
              </a:rPr>
              <a:t>V</a:t>
            </a:r>
            <a:r>
              <a:rPr lang="en-US" sz="2800" dirty="0">
                <a:solidFill>
                  <a:srgbClr val="000000"/>
                </a:solidFill>
              </a:rPr>
              <a:t> of an item due to </a:t>
            </a:r>
            <a:r>
              <a:rPr lang="en-US" sz="2800" b="1" dirty="0">
                <a:solidFill>
                  <a:srgbClr val="C00000"/>
                </a:solidFill>
              </a:rPr>
              <a:t>depreciation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V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b="1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Calibri"/>
              </a:rPr>
              <a:t>–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en-US" sz="2800" b="1" i="1" baseline="30000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endParaRPr lang="en-US" sz="1000" dirty="0">
              <a:solidFill>
                <a:srgbClr val="000000"/>
              </a:solidFill>
            </a:endParaRP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original value),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rate of depreciation in decimal notation,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Depreciation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12: Application: Calculating the Current Value Due to Depreciation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8" y="1066800"/>
            <a:ext cx="8645237" cy="4911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Suppose that a certain make of automobile depreciates </a:t>
            </a:r>
            <a:r>
              <a:rPr lang="en-US" dirty="0">
                <a:solidFill>
                  <a:srgbClr val="0000FF"/>
                </a:solidFill>
              </a:rPr>
              <a:t>15%</a:t>
            </a:r>
            <a:r>
              <a:rPr lang="en-US" dirty="0"/>
              <a:t> each year. Find the current market value of one of these automobiles if it is </a:t>
            </a:r>
            <a:r>
              <a:rPr lang="en-US" dirty="0">
                <a:solidFill>
                  <a:srgbClr val="0000FF"/>
                </a:solidFill>
              </a:rPr>
              <a:t>5 years </a:t>
            </a:r>
            <a:r>
              <a:rPr lang="en-US" dirty="0"/>
              <a:t>old and its original value was </a:t>
            </a:r>
            <a:r>
              <a:rPr lang="en-US" dirty="0">
                <a:solidFill>
                  <a:srgbClr val="0000FF"/>
                </a:solidFill>
              </a:rPr>
              <a:t>$40,000</a:t>
            </a:r>
            <a:r>
              <a:rPr lang="en-US" dirty="0"/>
              <a:t>.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the formula for the current value </a:t>
            </a:r>
            <a:r>
              <a:rPr lang="en-US" sz="2800" i="0">
                <a:solidFill>
                  <a:schemeClr val="tx1"/>
                </a:solidFill>
              </a:rPr>
              <a:t>due to depreciation</a:t>
            </a:r>
            <a:r>
              <a:rPr lang="en-US" sz="2800" i="0" dirty="0">
                <a:solidFill>
                  <a:schemeClr val="tx1"/>
                </a:solidFill>
              </a:rPr>
              <a:t>, we have the following.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000"/>
              </a:spcBef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The current market value of the automobile is </a:t>
            </a:r>
            <a:r>
              <a:rPr lang="en-US" sz="2800" dirty="0">
                <a:solidFill>
                  <a:srgbClr val="FF0000"/>
                </a:solidFill>
              </a:rPr>
              <a:t>$17,748.21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171700" y="3200400"/>
          <a:ext cx="5981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6" name="Equation" r:id="rId3" imgW="5981400" imgH="419040" progId="Equation.DSMT4">
                  <p:embed/>
                </p:oleObj>
              </mc:Choice>
              <mc:Fallback>
                <p:oleObj name="Equation" r:id="rId3" imgW="59814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200400"/>
                        <a:ext cx="5981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43050" y="4572000"/>
          <a:ext cx="612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7" name="Equation" r:id="rId5" imgW="6121080" imgH="444240" progId="Equation.DSMT4">
                  <p:embed/>
                </p:oleObj>
              </mc:Choice>
              <mc:Fallback>
                <p:oleObj name="Equation" r:id="rId5" imgW="612108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4572000"/>
                        <a:ext cx="612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373342" y="49530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1: Application: Calculating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Simple Interest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59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want to borrow </a:t>
            </a:r>
            <a:r>
              <a:rPr lang="en-US" sz="2800" i="0" dirty="0">
                <a:solidFill>
                  <a:srgbClr val="0000FF"/>
                </a:solidFill>
              </a:rPr>
              <a:t>$2000 </a:t>
            </a:r>
            <a:r>
              <a:rPr lang="en-US" sz="2800" i="0" dirty="0">
                <a:solidFill>
                  <a:schemeClr val="tx1"/>
                </a:solidFill>
              </a:rPr>
              <a:t>from your bank for one year.  If the interest rate is </a:t>
            </a:r>
            <a:r>
              <a:rPr lang="en-US" sz="2800" i="0" dirty="0">
                <a:solidFill>
                  <a:srgbClr val="0000FF"/>
                </a:solidFill>
              </a:rPr>
              <a:t>5.5%</a:t>
            </a:r>
            <a:r>
              <a:rPr lang="en-US" sz="2800" i="0" dirty="0">
                <a:solidFill>
                  <a:schemeClr val="tx1"/>
                </a:solidFill>
              </a:rPr>
              <a:t>, how much interest would you pay?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  with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would pay </a:t>
            </a:r>
            <a:r>
              <a:rPr lang="en-US" sz="2800" i="0" dirty="0">
                <a:solidFill>
                  <a:srgbClr val="FF0000"/>
                </a:solidFill>
              </a:rPr>
              <a:t>$110</a:t>
            </a:r>
            <a:r>
              <a:rPr lang="en-US" sz="2800" b="1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in interest.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625936" y="3429000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8" name="Equation" r:id="rId3" imgW="1320480" imgH="330120" progId="Equation.DSMT4">
                  <p:embed/>
                </p:oleObj>
              </mc:Choice>
              <mc:Fallback>
                <p:oleObj name="Equation" r:id="rId3" imgW="132048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5936" y="3429000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219200" y="4273550"/>
          <a:ext cx="6705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9" name="Equation" r:id="rId5" imgW="6705360" imgH="419040" progId="Equation.DSMT4">
                  <p:embed/>
                </p:oleObj>
              </mc:Choice>
              <mc:Fallback>
                <p:oleObj name="Equation" r:id="rId5" imgW="670536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73550"/>
                        <a:ext cx="6705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067050" y="4889500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0" name="Equation" r:id="rId7" imgW="2438400" imgH="292100" progId="Equation.DSMT4">
                  <p:embed/>
                </p:oleObj>
              </mc:Choice>
              <mc:Fallback>
                <p:oleObj name="Equation" r:id="rId7" imgW="24384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4889500"/>
                        <a:ext cx="243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562600" y="48895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1" name="Equation" r:id="rId9" imgW="825500" imgH="292100" progId="Equation.DSMT4">
                  <p:embed/>
                </p:oleObj>
              </mc:Choice>
              <mc:Fallback>
                <p:oleObj name="Equation" r:id="rId9" imgW="8255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8895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091044"/>
            <a:ext cx="8395855" cy="5081155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Sylvia borrowed </a:t>
            </a:r>
            <a:r>
              <a:rPr lang="en-US" sz="2800" i="0" dirty="0">
                <a:solidFill>
                  <a:srgbClr val="0000FF"/>
                </a:solidFill>
              </a:rPr>
              <a:t>$2400 </a:t>
            </a:r>
            <a:r>
              <a:rPr lang="en-US" sz="2800" i="0" dirty="0">
                <a:solidFill>
                  <a:schemeClr val="tx1"/>
                </a:solidFill>
              </a:rPr>
              <a:t>at </a:t>
            </a:r>
            <a:r>
              <a:rPr lang="en-US" sz="2800" i="0" dirty="0">
                <a:solidFill>
                  <a:srgbClr val="0000FF"/>
                </a:solidFill>
              </a:rPr>
              <a:t>5%</a:t>
            </a:r>
            <a:r>
              <a:rPr lang="en-US" sz="2800" i="0" dirty="0">
                <a:solidFill>
                  <a:schemeClr val="tx1"/>
                </a:solidFill>
              </a:rPr>
              <a:t> interest for </a:t>
            </a:r>
            <a:r>
              <a:rPr lang="en-US" sz="2800" i="0" dirty="0">
                <a:solidFill>
                  <a:srgbClr val="0000FF"/>
                </a:solidFill>
              </a:rPr>
              <a:t>3 months</a:t>
            </a:r>
            <a:r>
              <a:rPr lang="en-US" sz="2800" i="0" dirty="0">
                <a:solidFill>
                  <a:schemeClr val="tx1"/>
                </a:solidFill>
              </a:rPr>
              <a:t>.  How much interest did she have to pay?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with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Sylvia had to pay _______ in interest.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Completion Example 2: Application: Calculating Simple Interest</a:t>
            </a:r>
          </a:p>
        </p:txBody>
      </p:sp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541818" y="308696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45" name="Equation" r:id="rId3" imgW="647700" imgH="292100" progId="Equation.DSMT4">
                  <p:embed/>
                </p:oleObj>
              </mc:Choice>
              <mc:Fallback>
                <p:oleObj name="Equation" r:id="rId3" imgW="647700" imgH="2921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818" y="308696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227987"/>
              </p:ext>
            </p:extLst>
          </p:nvPr>
        </p:nvGraphicFramePr>
        <p:xfrm>
          <a:off x="4907556" y="444204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46" name="Equation" r:id="rId5" imgW="279400" imgH="838200" progId="Equation.DSMT4">
                  <p:embed/>
                </p:oleObj>
              </mc:Choice>
              <mc:Fallback>
                <p:oleObj name="Equation" r:id="rId5" imgW="2794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7556" y="4442042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2833254" y="474518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47" name="Equation" r:id="rId7" imgW="736600" imgH="292100" progId="Equation.DSMT4">
                  <p:embed/>
                </p:oleObj>
              </mc:Choice>
              <mc:Fallback>
                <p:oleObj name="Equation" r:id="rId7" imgW="7366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254" y="474518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3900054" y="475326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48" name="Equation" r:id="rId9" imgW="647700" imgH="292100" progId="Equation.DSMT4">
                  <p:embed/>
                </p:oleObj>
              </mc:Choice>
              <mc:Fallback>
                <p:oleObj name="Equation" r:id="rId9" imgW="6477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054" y="4753264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604586"/>
              </p:ext>
            </p:extLst>
          </p:nvPr>
        </p:nvGraphicFramePr>
        <p:xfrm>
          <a:off x="5943600" y="473450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49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73450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965398"/>
              </p:ext>
            </p:extLst>
          </p:nvPr>
        </p:nvGraphicFramePr>
        <p:xfrm>
          <a:off x="3368949" y="5483719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0" name="Equation" r:id="rId13" imgW="558800" imgH="368300" progId="Equation.DSMT4">
                  <p:embed/>
                </p:oleObj>
              </mc:Choice>
              <mc:Fallback>
                <p:oleObj name="Equation" r:id="rId13" imgW="558800" imgH="3683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949" y="5483719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676363"/>
              </p:ext>
            </p:extLst>
          </p:nvPr>
        </p:nvGraphicFramePr>
        <p:xfrm>
          <a:off x="2288309" y="3085487"/>
          <a:ext cx="485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1" name="Equation" r:id="rId15" imgW="4851360" imgH="393480" progId="Equation.DSMT4">
                  <p:embed/>
                </p:oleObj>
              </mc:Choice>
              <mc:Fallback>
                <p:oleObj name="Equation" r:id="rId15" imgW="485136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8309" y="3085487"/>
                        <a:ext cx="4851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3090811"/>
              </p:ext>
            </p:extLst>
          </p:nvPr>
        </p:nvGraphicFramePr>
        <p:xfrm>
          <a:off x="2338054" y="3648292"/>
          <a:ext cx="491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2" name="Equation" r:id="rId17" imgW="4914720" imgH="838080" progId="Equation.DSMT4">
                  <p:embed/>
                </p:oleObj>
              </mc:Choice>
              <mc:Fallback>
                <p:oleObj name="Equation" r:id="rId17" imgW="49147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8054" y="3648292"/>
                        <a:ext cx="491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55662"/>
              </p:ext>
            </p:extLst>
          </p:nvPr>
        </p:nvGraphicFramePr>
        <p:xfrm>
          <a:off x="2296713" y="4795945"/>
          <a:ext cx="2463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3" name="Equation" r:id="rId19" imgW="2463480" imgH="355320" progId="Equation.DSMT4">
                  <p:embed/>
                </p:oleObj>
              </mc:Choice>
              <mc:Fallback>
                <p:oleObj name="Equation" r:id="rId19" imgW="246348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6713" y="4795945"/>
                        <a:ext cx="2463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337906"/>
              </p:ext>
            </p:extLst>
          </p:nvPr>
        </p:nvGraphicFramePr>
        <p:xfrm>
          <a:off x="5334000" y="4829175"/>
          <a:ext cx="1206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4" name="Equation" r:id="rId21" imgW="1206360" imgH="266400" progId="Equation.DSMT4">
                  <p:embed/>
                </p:oleObj>
              </mc:Choice>
              <mc:Fallback>
                <p:oleObj name="Equation" r:id="rId21" imgW="120636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9175"/>
                        <a:ext cx="1206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331772"/>
              </p:ext>
            </p:extLst>
          </p:nvPr>
        </p:nvGraphicFramePr>
        <p:xfrm>
          <a:off x="4714009" y="5334000"/>
          <a:ext cx="5842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5" name="Equation" r:id="rId23" imgW="583920" imgH="88560" progId="Equation.DSMT4">
                  <p:embed/>
                </p:oleObj>
              </mc:Choice>
              <mc:Fallback>
                <p:oleObj name="Equation" r:id="rId23" imgW="583920" imgH="8856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009" y="5334000"/>
                        <a:ext cx="584200" cy="8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/>
        </p:nvGraphicFramePr>
        <p:xfrm>
          <a:off x="6595052" y="2586182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6" name="Equation" r:id="rId25" imgW="1320480" imgH="330120" progId="Equation.DSMT4">
                  <p:embed/>
                </p:oleObj>
              </mc:Choice>
              <mc:Fallback>
                <p:oleObj name="Equation" r:id="rId25" imgW="132048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5052" y="2586182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068471A4-3EC9-4003-90FE-6093B36E04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19791"/>
              </p:ext>
            </p:extLst>
          </p:nvPr>
        </p:nvGraphicFramePr>
        <p:xfrm>
          <a:off x="6117893" y="3555710"/>
          <a:ext cx="279400" cy="64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7" name="Equation" r:id="rId27" imgW="279360" imgH="838080" progId="Equation.DSMT4">
                  <p:embed/>
                </p:oleObj>
              </mc:Choice>
              <mc:Fallback>
                <p:oleObj name="Equation" r:id="rId27" imgW="2793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117893" y="3555710"/>
                        <a:ext cx="279400" cy="64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243444"/>
            <a:ext cx="8395855" cy="3252356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Carmen loaned </a:t>
            </a:r>
            <a:r>
              <a:rPr lang="en-US" sz="2800" i="0" dirty="0">
                <a:solidFill>
                  <a:srgbClr val="0000FF"/>
                </a:solidFill>
              </a:rPr>
              <a:t>$500 </a:t>
            </a:r>
            <a:r>
              <a:rPr lang="en-US" sz="2800" i="0" dirty="0">
                <a:solidFill>
                  <a:schemeClr val="tx1"/>
                </a:solidFill>
              </a:rPr>
              <a:t>to a friend for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 at an interest rate of </a:t>
            </a:r>
            <a:r>
              <a:rPr lang="en-US" sz="2800" i="0" dirty="0">
                <a:solidFill>
                  <a:srgbClr val="0000FF"/>
                </a:solidFill>
              </a:rPr>
              <a:t>8%</a:t>
            </a:r>
            <a:r>
              <a:rPr lang="en-US" sz="2800" i="0" dirty="0">
                <a:solidFill>
                  <a:schemeClr val="tx1"/>
                </a:solidFill>
              </a:rPr>
              <a:t>. How much will her friend pay her at the end of the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amount paid to Carmen at the end of the six months will be the original amount loaned plus the interest.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3: Application: Calculating Total Amount Due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091044"/>
            <a:ext cx="8395855" cy="5081155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with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000"/>
              </a:spcAft>
              <a:buFont typeface="Courier New" pitchFamily="49" charset="0"/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Aft>
                <a:spcPts val="400"/>
              </a:spcAft>
            </a:pPr>
            <a:r>
              <a:rPr lang="en-US" dirty="0">
                <a:solidFill>
                  <a:schemeClr val="tx1"/>
                </a:solidFill>
              </a:rPr>
              <a:t>The interest is </a:t>
            </a:r>
            <a:r>
              <a:rPr lang="en-US" dirty="0">
                <a:solidFill>
                  <a:srgbClr val="0000FF"/>
                </a:solidFill>
              </a:rPr>
              <a:t>$20</a:t>
            </a:r>
            <a:r>
              <a:rPr lang="en-US" dirty="0">
                <a:solidFill>
                  <a:schemeClr val="tx1"/>
                </a:solidFill>
              </a:rPr>
              <a:t> and the total amount to be paid at the end of </a:t>
            </a:r>
            <a:r>
              <a:rPr lang="en-US" dirty="0">
                <a:solidFill>
                  <a:srgbClr val="0000FF"/>
                </a:solidFill>
              </a:rPr>
              <a:t>6 months</a:t>
            </a:r>
            <a:r>
              <a:rPr lang="en-US" dirty="0">
                <a:solidFill>
                  <a:schemeClr val="tx1"/>
                </a:solidFill>
              </a:rPr>
              <a:t> is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3: Application: Calculating Total Amount Due (cont.)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560782" y="1884363"/>
          <a:ext cx="439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9" name="Equation" r:id="rId3" imgW="4394160" imgH="419040" progId="Equation.DSMT4">
                  <p:embed/>
                </p:oleObj>
              </mc:Choice>
              <mc:Fallback>
                <p:oleObj name="Equation" r:id="rId3" imgW="439416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782" y="1884363"/>
                        <a:ext cx="4394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09850" y="2493962"/>
          <a:ext cx="458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0" name="Equation" r:id="rId5" imgW="4584600" imgH="825480" progId="Equation.DSMT4">
                  <p:embed/>
                </p:oleObj>
              </mc:Choice>
              <mc:Fallback>
                <p:oleObj name="Equation" r:id="rId5" imgW="4584600" imgH="825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493962"/>
                        <a:ext cx="4584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/>
        </p:nvGraphicFramePr>
        <p:xfrm>
          <a:off x="6597072" y="1163782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1" name="Equation" r:id="rId7" imgW="1320480" imgH="330120" progId="Equation.DSMT4">
                  <p:embed/>
                </p:oleObj>
              </mc:Choice>
              <mc:Fallback>
                <p:oleObj name="Equation" r:id="rId7" imgW="1320480" imgH="3301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7072" y="1163782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43" name="Object 9"/>
          <p:cNvGraphicFramePr>
            <a:graphicFrameLocks noChangeAspect="1"/>
          </p:cNvGraphicFramePr>
          <p:nvPr/>
        </p:nvGraphicFramePr>
        <p:xfrm>
          <a:off x="2621973" y="3517900"/>
          <a:ext cx="214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2" name="Equation" r:id="rId9" imgW="2145960" imgH="825480" progId="Equation.DSMT4">
                  <p:embed/>
                </p:oleObj>
              </mc:Choice>
              <mc:Fallback>
                <p:oleObj name="Equation" r:id="rId9" imgW="2145960" imgH="825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1973" y="3517900"/>
                        <a:ext cx="2146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831773" y="3789362"/>
          <a:ext cx="228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3" name="Equation" r:id="rId11" imgW="2286000" imgH="291960" progId="Equation.DSMT4">
                  <p:embed/>
                </p:oleObj>
              </mc:Choice>
              <mc:Fallback>
                <p:oleObj name="Equation" r:id="rId11" imgW="22860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1773" y="3789362"/>
                        <a:ext cx="228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3799609" y="3754726"/>
            <a:ext cx="5334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473286" y="4092431"/>
            <a:ext cx="304800" cy="1766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720850" y="5414819"/>
          <a:ext cx="565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4" name="Equation" r:id="rId13" imgW="5651280" imgH="393480" progId="Equation.DSMT4">
                  <p:embed/>
                </p:oleObj>
              </mc:Choice>
              <mc:Fallback>
                <p:oleObj name="Equation" r:id="rId13" imgW="5651280" imgH="393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5414819"/>
                        <a:ext cx="565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886200" y="3551382"/>
          <a:ext cx="406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5" name="Equation" r:id="rId15" imgW="406080" imgH="203040" progId="Equation.DSMT4">
                  <p:embed/>
                </p:oleObj>
              </mc:Choice>
              <mc:Fallback>
                <p:oleObj name="Equation" r:id="rId15" imgW="40608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51382"/>
                        <a:ext cx="406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4: Application: Calculating Principal using Simple Interest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principal would you need to invest at a rate of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 to earn </a:t>
            </a:r>
            <a:r>
              <a:rPr lang="en-US" sz="2800" i="0" dirty="0">
                <a:solidFill>
                  <a:srgbClr val="0000FF"/>
                </a:solidFill>
              </a:rPr>
              <a:t>$450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 the principal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is unknown. We do know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768350" y="3359150"/>
          <a:ext cx="674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4" name="Equation" r:id="rId3" imgW="6743520" imgH="825480" progId="Equation.DSMT4">
                  <p:embed/>
                </p:oleObj>
              </mc:Choice>
              <mc:Fallback>
                <p:oleObj name="Equation" r:id="rId3" imgW="67435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3359150"/>
                        <a:ext cx="674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4: Application: Calculating Principal using Simple Interest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64682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and solving for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dirty="0">
                <a:solidFill>
                  <a:schemeClr val="tx1"/>
                </a:solidFill>
              </a:rPr>
              <a:t>,</a:t>
            </a:r>
            <a:r>
              <a:rPr lang="en-US" sz="2800" i="0" dirty="0">
                <a:solidFill>
                  <a:schemeClr val="tx1"/>
                </a:solidFill>
              </a:rPr>
              <a:t> we have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would need to invest a principal amount of </a:t>
            </a:r>
            <a:r>
              <a:rPr lang="en-US" sz="2800" i="0" dirty="0">
                <a:solidFill>
                  <a:srgbClr val="FF0000"/>
                </a:solidFill>
              </a:rPr>
              <a:t>$15,000</a:t>
            </a:r>
            <a:r>
              <a:rPr lang="en-US" sz="2800" b="1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to earn </a:t>
            </a:r>
            <a:r>
              <a:rPr lang="en-US" sz="2800" i="0" dirty="0">
                <a:solidFill>
                  <a:srgbClr val="0000FF"/>
                </a:solidFill>
              </a:rPr>
              <a:t>$450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6 months </a:t>
            </a:r>
            <a:r>
              <a:rPr lang="en-US" sz="2800" i="0" dirty="0">
                <a:solidFill>
                  <a:schemeClr val="tx1"/>
                </a:solidFill>
              </a:rPr>
              <a:t>at a rate of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829300" y="3691466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0" name="Equation" r:id="rId3" imgW="2603160" imgH="304560" progId="Equation.DSMT4">
                  <p:embed/>
                </p:oleObj>
              </mc:Choice>
              <mc:Fallback>
                <p:oleObj name="Equation" r:id="rId3" imgW="2603160" imgH="304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691466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429000" y="18796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1" name="Equation" r:id="rId5" imgW="2260600" imgH="838200" progId="Equation.DSMT4">
                  <p:embed/>
                </p:oleObj>
              </mc:Choice>
              <mc:Fallback>
                <p:oleObj name="Equation" r:id="rId5" imgW="22606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879600"/>
                        <a:ext cx="226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22650" y="2925233"/>
          <a:ext cx="186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2" name="Equation" r:id="rId7" imgW="1866900" imgH="292100" progId="Equation.DSMT4">
                  <p:embed/>
                </p:oleObj>
              </mc:Choice>
              <mc:Fallback>
                <p:oleObj name="Equation" r:id="rId7" imgW="18669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925233"/>
                        <a:ext cx="186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02000" y="3424766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3" name="Equation" r:id="rId9" imgW="2057400" imgH="838080" progId="Equation.DSMT4">
                  <p:embed/>
                </p:oleObj>
              </mc:Choice>
              <mc:Fallback>
                <p:oleObj name="Equation" r:id="rId9" imgW="2057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424766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131662"/>
              </p:ext>
            </p:extLst>
          </p:nvPr>
        </p:nvGraphicFramePr>
        <p:xfrm>
          <a:off x="2984500" y="4470400"/>
          <a:ext cx="1549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4" name="Equation" r:id="rId11" imgW="1549080" imgH="330120" progId="Equation.DSMT4">
                  <p:embed/>
                </p:oleObj>
              </mc:Choice>
              <mc:Fallback>
                <p:oleObj name="Equation" r:id="rId11" imgW="154908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4470400"/>
                        <a:ext cx="1549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4648200" y="35052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495801" y="4000499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1377</Words>
  <Application>Microsoft Office PowerPoint</Application>
  <PresentationFormat>On-screen Show (4:3)</PresentationFormat>
  <Paragraphs>237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5.5</vt:lpstr>
      <vt:lpstr>Objectives</vt:lpstr>
      <vt:lpstr>Simple Interest Formula</vt:lpstr>
      <vt:lpstr>Example 1: Application: Calculating  Simple Interest</vt:lpstr>
      <vt:lpstr>Completion Example 2: Application: Calculating Simple Interest</vt:lpstr>
      <vt:lpstr>Example 3: Application: Calculating Total Amount Due</vt:lpstr>
      <vt:lpstr>Example 3: Application: Calculating Total Amount Due (cont.)</vt:lpstr>
      <vt:lpstr>Example 4: Application: Calculating Principal using Simple Interest</vt:lpstr>
      <vt:lpstr>Example 4: Application: Calculating Principal using Simple Interest (cont.)</vt:lpstr>
      <vt:lpstr>Example 5: Application: Calculating Time using Simple Interest</vt:lpstr>
      <vt:lpstr>Example 5: Application: Calculating Time using Simple Interest (cont.)</vt:lpstr>
      <vt:lpstr>To Calculate Compound Interest</vt:lpstr>
      <vt:lpstr>To Calculate Compound Interest (cont.)</vt:lpstr>
      <vt:lpstr>To Calculate Compound Interest (cont.)</vt:lpstr>
      <vt:lpstr>Example 6: Application: Calculating Compound Interest</vt:lpstr>
      <vt:lpstr>Example 6: Application: Calculating Compound Interest (cont.)</vt:lpstr>
      <vt:lpstr>Example 6: Application: Calculating Compound Interest (cont.)</vt:lpstr>
      <vt:lpstr>Example 7: Application: Calculating Compound Interest</vt:lpstr>
      <vt:lpstr>Example 7: Application: Calculating Compound Interest (cont.)</vt:lpstr>
      <vt:lpstr>Example 7: Application: Calculating Compound Interest (cont.)</vt:lpstr>
      <vt:lpstr>Example 7: Application: Calculating Compound Interest (cont.)</vt:lpstr>
      <vt:lpstr>Compound Interest Formula</vt:lpstr>
      <vt:lpstr>Example 8: Application: Using the Compound Interest Formula</vt:lpstr>
      <vt:lpstr>Example 8: Application: Using the Compound Interest Formula (cont.)</vt:lpstr>
      <vt:lpstr>Total Interest Earned</vt:lpstr>
      <vt:lpstr>Example 9: Application: Calculating Total Interest Earned</vt:lpstr>
      <vt:lpstr>Completion Example 10: Application: Compound Interest</vt:lpstr>
      <vt:lpstr>Completion Example 10: Application: Compound Interest (cont.)</vt:lpstr>
      <vt:lpstr>Completion Example 10: Application: Compound Interest (cont.)</vt:lpstr>
      <vt:lpstr>Inflation</vt:lpstr>
      <vt:lpstr>Example 11: Application: Calculating Inflation</vt:lpstr>
      <vt:lpstr>Example 11: Application: Calculating Inflation (cont.)</vt:lpstr>
      <vt:lpstr>Depreciation</vt:lpstr>
      <vt:lpstr>Example 12: Application: Calculating the Current Value Due to Depreciation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231</cp:revision>
  <dcterms:created xsi:type="dcterms:W3CDTF">2013-04-26T14:43:13Z</dcterms:created>
  <dcterms:modified xsi:type="dcterms:W3CDTF">2018-08-10T20:45:41Z</dcterms:modified>
</cp:coreProperties>
</file>