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handoutMasterIdLst>
    <p:handoutMasterId r:id="rId22"/>
  </p:handoutMasterIdLst>
  <p:sldIdLst>
    <p:sldId id="256" r:id="rId2"/>
    <p:sldId id="259" r:id="rId3"/>
    <p:sldId id="260" r:id="rId4"/>
    <p:sldId id="261" r:id="rId5"/>
    <p:sldId id="262" r:id="rId6"/>
    <p:sldId id="263" r:id="rId7"/>
    <p:sldId id="264" r:id="rId8"/>
    <p:sldId id="278" r:id="rId9"/>
    <p:sldId id="265" r:id="rId10"/>
    <p:sldId id="267" r:id="rId11"/>
    <p:sldId id="276" r:id="rId12"/>
    <p:sldId id="268" r:id="rId13"/>
    <p:sldId id="269" r:id="rId14"/>
    <p:sldId id="270" r:id="rId15"/>
    <p:sldId id="271" r:id="rId16"/>
    <p:sldId id="273" r:id="rId17"/>
    <p:sldId id="275" r:id="rId18"/>
    <p:sldId id="277" r:id="rId19"/>
    <p:sldId id="279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elloit, Nicholas G" initials="BNG" lastIdx="1" clrIdx="0">
    <p:extLst/>
  </p:cmAuthor>
  <p:cmAuthor id="2" name="Belloit, Nicholas G" initials="BNG [2]" lastIdx="1" clrIdx="1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66092"/>
    <a:srgbClr val="0000FF"/>
    <a:srgbClr val="000099"/>
    <a:srgbClr val="000000"/>
    <a:srgbClr val="1F497C"/>
    <a:srgbClr val="2D7D9F"/>
    <a:srgbClr val="9900FF"/>
    <a:srgbClr val="1F497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753" autoAdjust="0"/>
    <p:restoredTop sz="94721" autoAdjust="0"/>
  </p:normalViewPr>
  <p:slideViewPr>
    <p:cSldViewPr>
      <p:cViewPr varScale="1">
        <p:scale>
          <a:sx n="100" d="100"/>
          <a:sy n="100" d="100"/>
        </p:scale>
        <p:origin x="612" y="72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Relationship Id="rId27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4" Type="http://schemas.openxmlformats.org/officeDocument/2006/relationships/image" Target="../media/image5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44.wmf"/><Relationship Id="rId2" Type="http://schemas.openxmlformats.org/officeDocument/2006/relationships/image" Target="../media/image43.wmf"/><Relationship Id="rId1" Type="http://schemas.openxmlformats.org/officeDocument/2006/relationships/image" Target="../media/image42.wmf"/><Relationship Id="rId4" Type="http://schemas.openxmlformats.org/officeDocument/2006/relationships/image" Target="../media/image45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7.wmf"/><Relationship Id="rId1" Type="http://schemas.openxmlformats.org/officeDocument/2006/relationships/image" Target="../media/image6.wmf"/><Relationship Id="rId4" Type="http://schemas.openxmlformats.org/officeDocument/2006/relationships/image" Target="../media/image9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image" Target="../media/image11.wmf"/><Relationship Id="rId1" Type="http://schemas.openxmlformats.org/officeDocument/2006/relationships/image" Target="../media/image10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6.wmf"/><Relationship Id="rId2" Type="http://schemas.openxmlformats.org/officeDocument/2006/relationships/image" Target="../media/image15.wmf"/><Relationship Id="rId1" Type="http://schemas.openxmlformats.org/officeDocument/2006/relationships/image" Target="../media/image14.wmf"/><Relationship Id="rId6" Type="http://schemas.openxmlformats.org/officeDocument/2006/relationships/image" Target="../media/image19.wmf"/><Relationship Id="rId5" Type="http://schemas.openxmlformats.org/officeDocument/2006/relationships/image" Target="../media/image18.wmf"/><Relationship Id="rId4" Type="http://schemas.openxmlformats.org/officeDocument/2006/relationships/image" Target="../media/image17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22.wmf"/><Relationship Id="rId2" Type="http://schemas.openxmlformats.org/officeDocument/2006/relationships/image" Target="../media/image21.wmf"/><Relationship Id="rId1" Type="http://schemas.openxmlformats.org/officeDocument/2006/relationships/image" Target="../media/image20.wmf"/><Relationship Id="rId6" Type="http://schemas.openxmlformats.org/officeDocument/2006/relationships/image" Target="../media/image25.wmf"/><Relationship Id="rId5" Type="http://schemas.openxmlformats.org/officeDocument/2006/relationships/image" Target="../media/image24.wmf"/><Relationship Id="rId4" Type="http://schemas.openxmlformats.org/officeDocument/2006/relationships/image" Target="../media/image23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28.wmf"/><Relationship Id="rId2" Type="http://schemas.openxmlformats.org/officeDocument/2006/relationships/image" Target="../media/image27.wmf"/><Relationship Id="rId1" Type="http://schemas.openxmlformats.org/officeDocument/2006/relationships/image" Target="../media/image26.wmf"/><Relationship Id="rId6" Type="http://schemas.openxmlformats.org/officeDocument/2006/relationships/image" Target="../media/image31.wmf"/><Relationship Id="rId5" Type="http://schemas.openxmlformats.org/officeDocument/2006/relationships/image" Target="../media/image30.wmf"/><Relationship Id="rId4" Type="http://schemas.openxmlformats.org/officeDocument/2006/relationships/image" Target="../media/image29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34.wmf"/><Relationship Id="rId2" Type="http://schemas.openxmlformats.org/officeDocument/2006/relationships/image" Target="../media/image33.wmf"/><Relationship Id="rId1" Type="http://schemas.openxmlformats.org/officeDocument/2006/relationships/image" Target="../media/image32.wmf"/><Relationship Id="rId6" Type="http://schemas.openxmlformats.org/officeDocument/2006/relationships/image" Target="../media/image37.wmf"/><Relationship Id="rId5" Type="http://schemas.openxmlformats.org/officeDocument/2006/relationships/image" Target="../media/image36.wmf"/><Relationship Id="rId4" Type="http://schemas.openxmlformats.org/officeDocument/2006/relationships/image" Target="../media/image35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40.wmf"/><Relationship Id="rId2" Type="http://schemas.openxmlformats.org/officeDocument/2006/relationships/image" Target="../media/image39.wmf"/><Relationship Id="rId1" Type="http://schemas.openxmlformats.org/officeDocument/2006/relationships/image" Target="../media/image38.wmf"/><Relationship Id="rId4" Type="http://schemas.openxmlformats.org/officeDocument/2006/relationships/image" Target="../media/image41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8/13/2018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096627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79F262B-740E-4480-8DD6-7DF3785A307D}" type="datetimeFigureOut">
              <a:rPr lang="en-US" smtClean="0"/>
              <a:pPr/>
              <a:t>8/13/2018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115ED13-301A-4C0A-8C7F-A4982DED9D6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88567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   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wmf"/><Relationship Id="rId3" Type="http://schemas.openxmlformats.org/officeDocument/2006/relationships/oleObject" Target="../embeddings/oleObject5.bin"/><Relationship Id="rId7" Type="http://schemas.openxmlformats.org/officeDocument/2006/relationships/oleObject" Target="../embeddings/oleObject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7.wmf"/><Relationship Id="rId5" Type="http://schemas.openxmlformats.org/officeDocument/2006/relationships/oleObject" Target="../embeddings/oleObject6.bin"/><Relationship Id="rId10" Type="http://schemas.openxmlformats.org/officeDocument/2006/relationships/image" Target="../media/image9.wmf"/><Relationship Id="rId4" Type="http://schemas.openxmlformats.org/officeDocument/2006/relationships/image" Target="../media/image6.wmf"/><Relationship Id="rId9" Type="http://schemas.openxmlformats.org/officeDocument/2006/relationships/oleObject" Target="../embeddings/oleObject8.bin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wmf"/><Relationship Id="rId3" Type="http://schemas.openxmlformats.org/officeDocument/2006/relationships/oleObject" Target="../embeddings/oleObject9.bin"/><Relationship Id="rId7" Type="http://schemas.openxmlformats.org/officeDocument/2006/relationships/oleObject" Target="../embeddings/oleObject1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1.wmf"/><Relationship Id="rId5" Type="http://schemas.openxmlformats.org/officeDocument/2006/relationships/oleObject" Target="../embeddings/oleObject10.bin"/><Relationship Id="rId4" Type="http://schemas.openxmlformats.org/officeDocument/2006/relationships/image" Target="../media/image10.wmf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13.wmf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wmf"/><Relationship Id="rId13" Type="http://schemas.openxmlformats.org/officeDocument/2006/relationships/oleObject" Target="../embeddings/oleObject18.bin"/><Relationship Id="rId3" Type="http://schemas.openxmlformats.org/officeDocument/2006/relationships/oleObject" Target="../embeddings/oleObject13.bin"/><Relationship Id="rId7" Type="http://schemas.openxmlformats.org/officeDocument/2006/relationships/oleObject" Target="../embeddings/oleObject15.bin"/><Relationship Id="rId12" Type="http://schemas.openxmlformats.org/officeDocument/2006/relationships/image" Target="../media/image18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5.wmf"/><Relationship Id="rId11" Type="http://schemas.openxmlformats.org/officeDocument/2006/relationships/oleObject" Target="../embeddings/oleObject17.bin"/><Relationship Id="rId5" Type="http://schemas.openxmlformats.org/officeDocument/2006/relationships/oleObject" Target="../embeddings/oleObject14.bin"/><Relationship Id="rId10" Type="http://schemas.openxmlformats.org/officeDocument/2006/relationships/image" Target="../media/image17.wmf"/><Relationship Id="rId4" Type="http://schemas.openxmlformats.org/officeDocument/2006/relationships/image" Target="../media/image14.wmf"/><Relationship Id="rId9" Type="http://schemas.openxmlformats.org/officeDocument/2006/relationships/oleObject" Target="../embeddings/oleObject16.bin"/><Relationship Id="rId14" Type="http://schemas.openxmlformats.org/officeDocument/2006/relationships/image" Target="../media/image19.wmf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wmf"/><Relationship Id="rId13" Type="http://schemas.openxmlformats.org/officeDocument/2006/relationships/oleObject" Target="../embeddings/oleObject24.bin"/><Relationship Id="rId3" Type="http://schemas.openxmlformats.org/officeDocument/2006/relationships/oleObject" Target="../embeddings/oleObject19.bin"/><Relationship Id="rId7" Type="http://schemas.openxmlformats.org/officeDocument/2006/relationships/oleObject" Target="../embeddings/oleObject21.bin"/><Relationship Id="rId12" Type="http://schemas.openxmlformats.org/officeDocument/2006/relationships/image" Target="../media/image24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21.wmf"/><Relationship Id="rId11" Type="http://schemas.openxmlformats.org/officeDocument/2006/relationships/oleObject" Target="../embeddings/oleObject23.bin"/><Relationship Id="rId5" Type="http://schemas.openxmlformats.org/officeDocument/2006/relationships/oleObject" Target="../embeddings/oleObject20.bin"/><Relationship Id="rId10" Type="http://schemas.openxmlformats.org/officeDocument/2006/relationships/image" Target="../media/image23.wmf"/><Relationship Id="rId4" Type="http://schemas.openxmlformats.org/officeDocument/2006/relationships/image" Target="../media/image20.wmf"/><Relationship Id="rId9" Type="http://schemas.openxmlformats.org/officeDocument/2006/relationships/oleObject" Target="../embeddings/oleObject22.bin"/><Relationship Id="rId14" Type="http://schemas.openxmlformats.org/officeDocument/2006/relationships/image" Target="../media/image25.wmf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8.wmf"/><Relationship Id="rId13" Type="http://schemas.openxmlformats.org/officeDocument/2006/relationships/oleObject" Target="../embeddings/oleObject30.bin"/><Relationship Id="rId3" Type="http://schemas.openxmlformats.org/officeDocument/2006/relationships/oleObject" Target="../embeddings/oleObject25.bin"/><Relationship Id="rId7" Type="http://schemas.openxmlformats.org/officeDocument/2006/relationships/oleObject" Target="../embeddings/oleObject27.bin"/><Relationship Id="rId12" Type="http://schemas.openxmlformats.org/officeDocument/2006/relationships/image" Target="../media/image30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27.wmf"/><Relationship Id="rId11" Type="http://schemas.openxmlformats.org/officeDocument/2006/relationships/oleObject" Target="../embeddings/oleObject29.bin"/><Relationship Id="rId5" Type="http://schemas.openxmlformats.org/officeDocument/2006/relationships/oleObject" Target="../embeddings/oleObject26.bin"/><Relationship Id="rId10" Type="http://schemas.openxmlformats.org/officeDocument/2006/relationships/image" Target="../media/image29.wmf"/><Relationship Id="rId4" Type="http://schemas.openxmlformats.org/officeDocument/2006/relationships/image" Target="../media/image26.wmf"/><Relationship Id="rId9" Type="http://schemas.openxmlformats.org/officeDocument/2006/relationships/oleObject" Target="../embeddings/oleObject28.bin"/><Relationship Id="rId14" Type="http://schemas.openxmlformats.org/officeDocument/2006/relationships/image" Target="../media/image31.wmf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34.wmf"/><Relationship Id="rId13" Type="http://schemas.openxmlformats.org/officeDocument/2006/relationships/oleObject" Target="../embeddings/oleObject36.bin"/><Relationship Id="rId3" Type="http://schemas.openxmlformats.org/officeDocument/2006/relationships/oleObject" Target="../embeddings/oleObject31.bin"/><Relationship Id="rId7" Type="http://schemas.openxmlformats.org/officeDocument/2006/relationships/oleObject" Target="../embeddings/oleObject33.bin"/><Relationship Id="rId12" Type="http://schemas.openxmlformats.org/officeDocument/2006/relationships/image" Target="../media/image36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33.wmf"/><Relationship Id="rId11" Type="http://schemas.openxmlformats.org/officeDocument/2006/relationships/oleObject" Target="../embeddings/oleObject35.bin"/><Relationship Id="rId5" Type="http://schemas.openxmlformats.org/officeDocument/2006/relationships/oleObject" Target="../embeddings/oleObject32.bin"/><Relationship Id="rId10" Type="http://schemas.openxmlformats.org/officeDocument/2006/relationships/image" Target="../media/image35.wmf"/><Relationship Id="rId4" Type="http://schemas.openxmlformats.org/officeDocument/2006/relationships/image" Target="../media/image32.wmf"/><Relationship Id="rId9" Type="http://schemas.openxmlformats.org/officeDocument/2006/relationships/oleObject" Target="../embeddings/oleObject34.bin"/><Relationship Id="rId14" Type="http://schemas.openxmlformats.org/officeDocument/2006/relationships/image" Target="../media/image37.wmf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40.wmf"/><Relationship Id="rId3" Type="http://schemas.openxmlformats.org/officeDocument/2006/relationships/oleObject" Target="../embeddings/oleObject37.bin"/><Relationship Id="rId7" Type="http://schemas.openxmlformats.org/officeDocument/2006/relationships/oleObject" Target="../embeddings/oleObject3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39.wmf"/><Relationship Id="rId5" Type="http://schemas.openxmlformats.org/officeDocument/2006/relationships/oleObject" Target="../embeddings/oleObject38.bin"/><Relationship Id="rId10" Type="http://schemas.openxmlformats.org/officeDocument/2006/relationships/image" Target="../media/image41.wmf"/><Relationship Id="rId4" Type="http://schemas.openxmlformats.org/officeDocument/2006/relationships/image" Target="../media/image38.wmf"/><Relationship Id="rId9" Type="http://schemas.openxmlformats.org/officeDocument/2006/relationships/oleObject" Target="../embeddings/oleObject40.bin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44.wmf"/><Relationship Id="rId3" Type="http://schemas.openxmlformats.org/officeDocument/2006/relationships/oleObject" Target="../embeddings/oleObject41.bin"/><Relationship Id="rId7" Type="http://schemas.openxmlformats.org/officeDocument/2006/relationships/oleObject" Target="../embeddings/oleObject4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43.wmf"/><Relationship Id="rId5" Type="http://schemas.openxmlformats.org/officeDocument/2006/relationships/oleObject" Target="../embeddings/oleObject42.bin"/><Relationship Id="rId10" Type="http://schemas.openxmlformats.org/officeDocument/2006/relationships/image" Target="../media/image45.wmf"/><Relationship Id="rId4" Type="http://schemas.openxmlformats.org/officeDocument/2006/relationships/image" Target="../media/image42.wmf"/><Relationship Id="rId9" Type="http://schemas.openxmlformats.org/officeDocument/2006/relationships/oleObject" Target="../embeddings/oleObject44.bin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5" Type="http://schemas.openxmlformats.org/officeDocument/2006/relationships/oleObject" Target="../embeddings/oleObject2.bin"/><Relationship Id="rId10" Type="http://schemas.openxmlformats.org/officeDocument/2006/relationships/image" Target="../media/image5.wmf"/><Relationship Id="rId4" Type="http://schemas.openxmlformats.org/officeDocument/2006/relationships/image" Target="../media/image2.wmf"/><Relationship Id="rId9" Type="http://schemas.openxmlformats.org/officeDocument/2006/relationships/oleObject" Target="../embeddings/oleObject4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6.1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U.S. Measurements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Example 2: Converting US Units of Measure Using Multiplication/Division</a:t>
            </a:r>
            <a:r>
              <a:rPr lang="en-US" sz="3200" dirty="0">
                <a:solidFill>
                  <a:schemeClr val="accent1"/>
                </a:solidFill>
              </a:rPr>
              <a:t> (cont.)</a:t>
            </a:r>
          </a:p>
        </p:txBody>
      </p:sp>
      <p:sp>
        <p:nvSpPr>
          <p:cNvPr id="13315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0" indent="3175">
              <a:buFont typeface="+mj-lt"/>
              <a:buAutoNum type="alphaLcPeriod" startAt="4"/>
              <a:tabLst>
                <a:tab pos="461963" algn="l"/>
              </a:tabLst>
            </a:pPr>
            <a:r>
              <a:rPr lang="en-US" i="0" dirty="0">
                <a:solidFill>
                  <a:schemeClr val="tx1"/>
                </a:solidFill>
              </a:rPr>
              <a:t>	You are converting from a </a:t>
            </a:r>
            <a:r>
              <a:rPr lang="en-US" i="1" dirty="0">
                <a:solidFill>
                  <a:schemeClr val="tx1"/>
                </a:solidFill>
              </a:rPr>
              <a:t>smaller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</a:rPr>
              <a:t>unit to a </a:t>
            </a:r>
            <a:r>
              <a:rPr lang="en-US" i="1" dirty="0">
                <a:solidFill>
                  <a:schemeClr val="tx1"/>
                </a:solidFill>
              </a:rPr>
              <a:t>larger</a:t>
            </a:r>
            <a:r>
              <a:rPr lang="en-US" dirty="0">
                <a:solidFill>
                  <a:schemeClr val="tx1"/>
                </a:solidFill>
              </a:rPr>
              <a:t> 	</a:t>
            </a:r>
            <a:r>
              <a:rPr lang="en-US" i="0" dirty="0">
                <a:solidFill>
                  <a:schemeClr val="tx1"/>
                </a:solidFill>
              </a:rPr>
              <a:t>unit (an </a:t>
            </a:r>
            <a:r>
              <a:rPr lang="en-US" i="1" dirty="0">
                <a:solidFill>
                  <a:schemeClr val="tx1"/>
                </a:solidFill>
              </a:rPr>
              <a:t>inch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</a:rPr>
              <a:t>is smaller than a </a:t>
            </a:r>
            <a:r>
              <a:rPr lang="en-US" i="1" dirty="0">
                <a:solidFill>
                  <a:schemeClr val="tx1"/>
                </a:solidFill>
              </a:rPr>
              <a:t>foot</a:t>
            </a:r>
            <a:r>
              <a:rPr lang="en-US" i="0" dirty="0">
                <a:solidFill>
                  <a:schemeClr val="tx1"/>
                </a:solidFill>
              </a:rPr>
              <a:t>), so divide. 	Because there are 12 inches in 1 foot, divide by 12.</a:t>
            </a:r>
          </a:p>
        </p:txBody>
      </p:sp>
      <p:graphicFrame>
        <p:nvGraphicFramePr>
          <p:cNvPr id="13316" name="Object 4"/>
          <p:cNvGraphicFramePr>
            <a:graphicFrameLocks noChangeAspect="1"/>
          </p:cNvGraphicFramePr>
          <p:nvPr/>
        </p:nvGraphicFramePr>
        <p:xfrm>
          <a:off x="1676400" y="3136900"/>
          <a:ext cx="825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01" name="Equation" r:id="rId3" imgW="825500" imgH="292100" progId="Equation.DSMT4">
                  <p:embed/>
                </p:oleObj>
              </mc:Choice>
              <mc:Fallback>
                <p:oleObj name="Equation" r:id="rId3" imgW="825500" imgH="2921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3136900"/>
                        <a:ext cx="8255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1" name="Object 3"/>
          <p:cNvGraphicFramePr>
            <a:graphicFrameLocks noChangeAspect="1"/>
          </p:cNvGraphicFramePr>
          <p:nvPr/>
        </p:nvGraphicFramePr>
        <p:xfrm>
          <a:off x="2529114" y="2863850"/>
          <a:ext cx="1066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02" name="Equation" r:id="rId5" imgW="1066800" imgH="838200" progId="Equation.DSMT4">
                  <p:embed/>
                </p:oleObj>
              </mc:Choice>
              <mc:Fallback>
                <p:oleObj name="Equation" r:id="rId5" imgW="1066800" imgH="83820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29114" y="2863850"/>
                        <a:ext cx="1066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07485293"/>
              </p:ext>
            </p:extLst>
          </p:nvPr>
        </p:nvGraphicFramePr>
        <p:xfrm>
          <a:off x="4773613" y="2863850"/>
          <a:ext cx="2514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03" name="Equation" r:id="rId7" imgW="2514600" imgH="838080" progId="Equation.DSMT4">
                  <p:embed/>
                </p:oleObj>
              </mc:Choice>
              <mc:Fallback>
                <p:oleObj name="Equation" r:id="rId7" imgW="2514600" imgH="83808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73613" y="2863850"/>
                        <a:ext cx="25146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9" name="Object 11"/>
          <p:cNvGraphicFramePr>
            <a:graphicFrameLocks noChangeAspect="1"/>
          </p:cNvGraphicFramePr>
          <p:nvPr/>
        </p:nvGraphicFramePr>
        <p:xfrm>
          <a:off x="3701526" y="2868966"/>
          <a:ext cx="1041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04" name="Equation" r:id="rId9" imgW="1041120" imgH="838080" progId="Equation.DSMT4">
                  <p:embed/>
                </p:oleObj>
              </mc:Choice>
              <mc:Fallback>
                <p:oleObj name="Equation" r:id="rId9" imgW="1041120" imgH="83808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01526" y="2868966"/>
                        <a:ext cx="1041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3: Application: Converting US Units of Measure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bottle of water contains </a:t>
            </a:r>
            <a:r>
              <a:rPr lang="en-US" dirty="0">
                <a:solidFill>
                  <a:srgbClr val="0000FF"/>
                </a:solidFill>
              </a:rPr>
              <a:t>16.8</a:t>
            </a:r>
            <a:r>
              <a:rPr lang="en-US" dirty="0"/>
              <a:t> fluid ounces. How many cups of water are in the bottle?</a:t>
            </a:r>
          </a:p>
          <a:p>
            <a:r>
              <a:rPr lang="en-US" b="1" dirty="0"/>
              <a:t>Solution</a:t>
            </a:r>
          </a:p>
          <a:p>
            <a:r>
              <a:rPr lang="en-US" dirty="0"/>
              <a:t>There are 8 fluid ounces in 1 cup and we want to change from fluid ounces to cups. To change from a smaller unit to a larger unit, divide.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Thus, the bottle contains </a:t>
            </a:r>
            <a:r>
              <a:rPr lang="en-US" dirty="0">
                <a:solidFill>
                  <a:srgbClr val="FF0000"/>
                </a:solidFill>
              </a:rPr>
              <a:t>2.1</a:t>
            </a:r>
            <a:r>
              <a:rPr lang="en-US" dirty="0"/>
              <a:t> </a:t>
            </a:r>
            <a:r>
              <a:rPr lang="en-US" dirty="0">
                <a:solidFill>
                  <a:srgbClr val="FF0000"/>
                </a:solidFill>
              </a:rPr>
              <a:t>cups</a:t>
            </a:r>
            <a:r>
              <a:rPr lang="en-US" dirty="0"/>
              <a:t> of water.</a:t>
            </a:r>
          </a:p>
        </p:txBody>
      </p:sp>
      <p:graphicFrame>
        <p:nvGraphicFramePr>
          <p:cNvPr id="23554" name="Object 2"/>
          <p:cNvGraphicFramePr>
            <a:graphicFrameLocks noChangeAspect="1"/>
          </p:cNvGraphicFramePr>
          <p:nvPr/>
        </p:nvGraphicFramePr>
        <p:xfrm>
          <a:off x="2743200" y="4446588"/>
          <a:ext cx="10668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88" name="Equation" r:id="rId3" imgW="1066680" imgH="317160" progId="Equation.DSMT4">
                  <p:embed/>
                </p:oleObj>
              </mc:Choice>
              <mc:Fallback>
                <p:oleObj name="Equation" r:id="rId3" imgW="1066680" imgH="31716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3200" y="4446588"/>
                        <a:ext cx="1066800" cy="317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55" name="Object 3"/>
          <p:cNvGraphicFramePr>
            <a:graphicFrameLocks noChangeAspect="1"/>
          </p:cNvGraphicFramePr>
          <p:nvPr/>
        </p:nvGraphicFramePr>
        <p:xfrm>
          <a:off x="3919538" y="4186238"/>
          <a:ext cx="1244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89" name="Equation" r:id="rId5" imgW="1244520" imgH="838080" progId="Equation.DSMT4">
                  <p:embed/>
                </p:oleObj>
              </mc:Choice>
              <mc:Fallback>
                <p:oleObj name="Equation" r:id="rId5" imgW="1244520" imgH="8380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19538" y="4186238"/>
                        <a:ext cx="12446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56" name="Object 4"/>
          <p:cNvGraphicFramePr>
            <a:graphicFrameLocks noChangeAspect="1"/>
          </p:cNvGraphicFramePr>
          <p:nvPr/>
        </p:nvGraphicFramePr>
        <p:xfrm>
          <a:off x="5270500" y="4464050"/>
          <a:ext cx="977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90" name="Equation" r:id="rId7" imgW="977760" imgH="291960" progId="Equation.DSMT4">
                  <p:embed/>
                </p:oleObj>
              </mc:Choice>
              <mc:Fallback>
                <p:oleObj name="Equation" r:id="rId7" imgW="977760" imgH="2919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70500" y="4464050"/>
                        <a:ext cx="977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Using Unit Fractions to Convert Measurements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4" name="Rectangle 3"/>
          <p:cNvSpPr txBox="1">
            <a:spLocks/>
          </p:cNvSpPr>
          <p:nvPr/>
        </p:nvSpPr>
        <p:spPr>
          <a:xfrm>
            <a:off x="457200" y="1280160"/>
            <a:ext cx="8229600" cy="2203680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indent="3175" algn="ctr">
              <a:lnSpc>
                <a:spcPct val="90000"/>
              </a:lnSpc>
              <a:tabLst>
                <a:tab pos="457200" algn="l"/>
              </a:tabLst>
            </a:pPr>
            <a:r>
              <a:rPr lang="en-US" sz="2800" b="1" dirty="0">
                <a:solidFill>
                  <a:srgbClr val="000000"/>
                </a:solidFill>
              </a:rPr>
              <a:t>Procedure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>
                <a:solidFill>
                  <a:srgbClr val="000000"/>
                </a:solidFill>
              </a:rPr>
              <a:t>The numerator should be in the units of measure of the desired result.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>
                <a:solidFill>
                  <a:srgbClr val="000000"/>
                </a:solidFill>
              </a:rPr>
              <a:t>The denominator should be in the original units of measure.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Example 4: Using Unit Fractions to Convert US Units of Measure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5363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0" indent="3175">
              <a:spcBef>
                <a:spcPct val="50000"/>
              </a:spcBef>
              <a:buFont typeface="Courier New" pitchFamily="49" charset="0"/>
              <a:buAutoNum type="alphaLcPeriod"/>
              <a:tabLst>
                <a:tab pos="457200" algn="l"/>
              </a:tabLst>
            </a:pPr>
            <a:r>
              <a:rPr lang="en-US" i="0" dirty="0"/>
              <a:t> </a:t>
            </a:r>
          </a:p>
          <a:p>
            <a:pPr marL="0" indent="3175">
              <a:spcBef>
                <a:spcPct val="50000"/>
              </a:spcBef>
              <a:buFont typeface="Courier New" pitchFamily="49" charset="0"/>
              <a:buAutoNum type="alphaLcPeriod"/>
              <a:tabLst>
                <a:tab pos="457200" algn="l"/>
              </a:tabLst>
            </a:pPr>
            <a:r>
              <a:rPr lang="en-US" dirty="0"/>
              <a:t> </a:t>
            </a:r>
            <a:endParaRPr lang="en-US" i="0" dirty="0"/>
          </a:p>
          <a:p>
            <a:pPr marL="0" indent="3175">
              <a:spcBef>
                <a:spcPct val="50000"/>
              </a:spcBef>
              <a:buFont typeface="Courier New" pitchFamily="49" charset="0"/>
              <a:buAutoNum type="alphaLcPeriod"/>
              <a:tabLst>
                <a:tab pos="457200" algn="l"/>
              </a:tabLst>
            </a:pPr>
            <a:r>
              <a:rPr lang="en-US" i="0" dirty="0"/>
              <a:t> </a:t>
            </a:r>
          </a:p>
          <a:p>
            <a:pPr marL="0" indent="3175">
              <a:spcBef>
                <a:spcPct val="50000"/>
              </a:spcBef>
              <a:buFont typeface="Courier New" pitchFamily="49" charset="0"/>
              <a:buAutoNum type="alphaLcPeriod"/>
              <a:tabLst>
                <a:tab pos="457200" algn="l"/>
              </a:tabLst>
            </a:pPr>
            <a:r>
              <a:rPr lang="en-US" dirty="0"/>
              <a:t> </a:t>
            </a:r>
          </a:p>
          <a:p>
            <a:pPr indent="3175">
              <a:spcBef>
                <a:spcPct val="50000"/>
              </a:spcBef>
              <a:tabLst>
                <a:tab pos="457200" algn="l"/>
              </a:tabLst>
            </a:pPr>
            <a:r>
              <a:rPr lang="en-US" b="1" dirty="0">
                <a:solidFill>
                  <a:schemeClr val="tx1"/>
                </a:solidFill>
              </a:rPr>
              <a:t>Solution</a:t>
            </a:r>
          </a:p>
          <a:p>
            <a:pPr indent="3175">
              <a:spcBef>
                <a:spcPct val="50000"/>
              </a:spcBef>
              <a:buFont typeface="+mj-lt"/>
              <a:buAutoNum type="alphaLcPeriod"/>
              <a:tabLst>
                <a:tab pos="457200" algn="l"/>
              </a:tabLst>
            </a:pPr>
            <a:r>
              <a:rPr lang="en-US" dirty="0">
                <a:solidFill>
                  <a:schemeClr val="tx1"/>
                </a:solidFill>
              </a:rPr>
              <a:t>	Choose the unit fraction with yards in the 	numerator and feet in the denominator.</a:t>
            </a:r>
            <a:endParaRPr lang="en-US" i="0" dirty="0"/>
          </a:p>
          <a:p>
            <a:pPr marL="0" indent="3175">
              <a:spcBef>
                <a:spcPct val="50000"/>
              </a:spcBef>
              <a:buFont typeface="Courier New" pitchFamily="49" charset="0"/>
              <a:buNone/>
              <a:tabLst>
                <a:tab pos="457200" algn="l"/>
              </a:tabLst>
            </a:pPr>
            <a:endParaRPr lang="en-US" i="0" dirty="0"/>
          </a:p>
        </p:txBody>
      </p:sp>
      <p:graphicFrame>
        <p:nvGraphicFramePr>
          <p:cNvPr id="3080" name="Object 8"/>
          <p:cNvGraphicFramePr>
            <a:graphicFrameLocks noChangeAspect="1"/>
          </p:cNvGraphicFramePr>
          <p:nvPr/>
        </p:nvGraphicFramePr>
        <p:xfrm>
          <a:off x="949912" y="2429522"/>
          <a:ext cx="2451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2" name="Equation" r:id="rId3" imgW="2450880" imgH="838080" progId="Equation.DSMT4">
                  <p:embed/>
                </p:oleObj>
              </mc:Choice>
              <mc:Fallback>
                <p:oleObj name="Equation" r:id="rId3" imgW="2450880" imgH="8380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49912" y="2429522"/>
                        <a:ext cx="24511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/>
          <p:cNvSpPr/>
          <p:nvPr/>
        </p:nvSpPr>
        <p:spPr>
          <a:xfrm>
            <a:off x="846427" y="3200400"/>
            <a:ext cx="255076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tabLst>
                <a:tab pos="457200" algn="l"/>
              </a:tabLst>
            </a:pPr>
            <a:r>
              <a:rPr lang="en-US" sz="2800" dirty="0">
                <a:solidFill>
                  <a:srgbClr val="0000FF"/>
                </a:solidFill>
              </a:rPr>
              <a:t>40 oz</a:t>
            </a:r>
            <a:r>
              <a:rPr lang="en-US" sz="2800" dirty="0"/>
              <a:t> </a:t>
            </a:r>
            <a:r>
              <a:rPr lang="en-US" sz="2800" dirty="0">
                <a:solidFill>
                  <a:srgbClr val="0000FF"/>
                </a:solidFill>
              </a:rPr>
              <a:t>= _____ lb</a:t>
            </a:r>
          </a:p>
        </p:txBody>
      </p:sp>
      <p:sp>
        <p:nvSpPr>
          <p:cNvPr id="8" name="Rectangle 7"/>
          <p:cNvSpPr/>
          <p:nvPr/>
        </p:nvSpPr>
        <p:spPr>
          <a:xfrm>
            <a:off x="895358" y="1286522"/>
            <a:ext cx="253364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indent="3175">
              <a:spcBef>
                <a:spcPct val="50000"/>
              </a:spcBef>
              <a:tabLst>
                <a:tab pos="457200" algn="l"/>
              </a:tabLst>
            </a:pPr>
            <a:r>
              <a:rPr lang="en-US" sz="2800" dirty="0">
                <a:solidFill>
                  <a:srgbClr val="0000FF"/>
                </a:solidFill>
              </a:rPr>
              <a:t>21 ft</a:t>
            </a:r>
            <a:r>
              <a:rPr lang="en-US" sz="2800" dirty="0"/>
              <a:t> </a:t>
            </a:r>
            <a:r>
              <a:rPr lang="en-US" sz="2800" dirty="0">
                <a:solidFill>
                  <a:srgbClr val="0000FF"/>
                </a:solidFill>
              </a:rPr>
              <a:t>= _____ yd</a:t>
            </a:r>
          </a:p>
        </p:txBody>
      </p:sp>
      <p:sp>
        <p:nvSpPr>
          <p:cNvPr id="10" name="Rectangle 9"/>
          <p:cNvSpPr/>
          <p:nvPr/>
        </p:nvSpPr>
        <p:spPr>
          <a:xfrm>
            <a:off x="855956" y="1981200"/>
            <a:ext cx="282641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FF"/>
                </a:solidFill>
              </a:rPr>
              <a:t>15 hr</a:t>
            </a:r>
            <a:r>
              <a:rPr lang="en-US" sz="2800" dirty="0"/>
              <a:t> </a:t>
            </a:r>
            <a:r>
              <a:rPr lang="en-US" sz="2800" dirty="0">
                <a:solidFill>
                  <a:srgbClr val="0000FF"/>
                </a:solidFill>
              </a:rPr>
              <a:t>= _____ min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Example 4: Using Unit Fractions to Convert US Units of Measure</a:t>
            </a:r>
            <a:r>
              <a:rPr lang="en-US" sz="3200" dirty="0">
                <a:solidFill>
                  <a:schemeClr val="accent1"/>
                </a:solidFill>
              </a:rPr>
              <a:t>(cont.)</a:t>
            </a:r>
          </a:p>
        </p:txBody>
      </p:sp>
      <p:sp>
        <p:nvSpPr>
          <p:cNvPr id="16387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0" indent="3175">
              <a:spcBef>
                <a:spcPct val="50000"/>
              </a:spcBef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 marL="0" indent="3175">
              <a:spcBef>
                <a:spcPct val="50000"/>
              </a:spcBef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 marL="0" indent="3175">
              <a:spcBef>
                <a:spcPct val="50000"/>
              </a:spcBef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Now multiply by this fraction as follows:</a:t>
            </a:r>
          </a:p>
          <a:p>
            <a:pPr marL="0" indent="3175">
              <a:spcBef>
                <a:spcPct val="50000"/>
              </a:spcBef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 marL="0" indent="3175">
              <a:spcBef>
                <a:spcPct val="50000"/>
              </a:spcBef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 marL="0" indent="3175">
              <a:spcBef>
                <a:spcPct val="50000"/>
              </a:spcBef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Note that the measure label of feet (ft) divides out and the result is in yards (yd).</a:t>
            </a:r>
          </a:p>
        </p:txBody>
      </p:sp>
      <p:graphicFrame>
        <p:nvGraphicFramePr>
          <p:cNvPr id="4100" name="Object 4"/>
          <p:cNvGraphicFramePr>
            <a:graphicFrameLocks noChangeAspect="1"/>
          </p:cNvGraphicFramePr>
          <p:nvPr/>
        </p:nvGraphicFramePr>
        <p:xfrm>
          <a:off x="1828800" y="3613150"/>
          <a:ext cx="6858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81" name="Equation" r:id="rId3" imgW="685502" imgH="317362" progId="Equation.DSMT4">
                  <p:embed/>
                </p:oleObj>
              </mc:Choice>
              <mc:Fallback>
                <p:oleObj name="Equation" r:id="rId3" imgW="685502" imgH="317362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800" y="3613150"/>
                        <a:ext cx="685800" cy="317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1" name="Object 5"/>
          <p:cNvGraphicFramePr>
            <a:graphicFrameLocks noChangeAspect="1"/>
          </p:cNvGraphicFramePr>
          <p:nvPr/>
        </p:nvGraphicFramePr>
        <p:xfrm>
          <a:off x="2590800" y="3352800"/>
          <a:ext cx="1765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82" name="Equation" r:id="rId5" imgW="1765300" imgH="838200" progId="Equation.DSMT4">
                  <p:embed/>
                </p:oleObj>
              </mc:Choice>
              <mc:Fallback>
                <p:oleObj name="Equation" r:id="rId5" imgW="1765300" imgH="838200" progId="Equation.DSMT4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0800" y="3352800"/>
                        <a:ext cx="17653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2" name="Object 6"/>
          <p:cNvGraphicFramePr>
            <a:graphicFrameLocks noChangeAspect="1"/>
          </p:cNvGraphicFramePr>
          <p:nvPr/>
        </p:nvGraphicFramePr>
        <p:xfrm>
          <a:off x="4419600" y="3346316"/>
          <a:ext cx="1066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83" name="Equation" r:id="rId7" imgW="1066680" imgH="838080" progId="Equation.DSMT4">
                  <p:embed/>
                </p:oleObj>
              </mc:Choice>
              <mc:Fallback>
                <p:oleObj name="Equation" r:id="rId7" imgW="1066680" imgH="838080" progId="Equation.DSMT4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19600" y="3346316"/>
                        <a:ext cx="1066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4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36470035"/>
              </p:ext>
            </p:extLst>
          </p:nvPr>
        </p:nvGraphicFramePr>
        <p:xfrm>
          <a:off x="5575300" y="3613210"/>
          <a:ext cx="9017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84" name="Equation" r:id="rId9" imgW="901440" imgH="368280" progId="Equation.DSMT4">
                  <p:embed/>
                </p:oleObj>
              </mc:Choice>
              <mc:Fallback>
                <p:oleObj name="Equation" r:id="rId9" imgW="901440" imgH="368280" progId="Equation.DSMT4">
                  <p:embed/>
                  <p:pic>
                    <p:nvPicPr>
                      <p:cNvPr id="0" name="Picture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75300" y="3613210"/>
                        <a:ext cx="9017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0" name="Straight Connector 19"/>
          <p:cNvCxnSpPr/>
          <p:nvPr/>
        </p:nvCxnSpPr>
        <p:spPr>
          <a:xfrm rot="5400000">
            <a:off x="3238500" y="3695700"/>
            <a:ext cx="3048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4118" name="Object 6"/>
          <p:cNvGraphicFramePr>
            <a:graphicFrameLocks noChangeAspect="1"/>
          </p:cNvGraphicFramePr>
          <p:nvPr/>
        </p:nvGraphicFramePr>
        <p:xfrm>
          <a:off x="3505200" y="1447800"/>
          <a:ext cx="673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85" name="Equation" r:id="rId11" imgW="672808" imgH="837836" progId="Equation.DSMT4">
                  <p:embed/>
                </p:oleObj>
              </mc:Choice>
              <mc:Fallback>
                <p:oleObj name="Equation" r:id="rId11" imgW="672808" imgH="837836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05200" y="1447800"/>
                        <a:ext cx="6731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19" name="Object 7"/>
          <p:cNvGraphicFramePr>
            <a:graphicFrameLocks noChangeAspect="1"/>
          </p:cNvGraphicFramePr>
          <p:nvPr/>
        </p:nvGraphicFramePr>
        <p:xfrm>
          <a:off x="4267200" y="1752600"/>
          <a:ext cx="4572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86" name="Equation" r:id="rId13" imgW="457200" imgH="279400" progId="Equation.DSMT4">
                  <p:embed/>
                </p:oleObj>
              </mc:Choice>
              <mc:Fallback>
                <p:oleObj name="Equation" r:id="rId13" imgW="457200" imgH="27940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67200" y="1752600"/>
                        <a:ext cx="4572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7" name="Straight Connector 16"/>
          <p:cNvCxnSpPr/>
          <p:nvPr/>
        </p:nvCxnSpPr>
        <p:spPr>
          <a:xfrm rot="5400000">
            <a:off x="4000500" y="3924300"/>
            <a:ext cx="3048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Example 4: Using Unit Fractions to Convert US Units of Measure</a:t>
            </a:r>
            <a:r>
              <a:rPr lang="en-US" sz="3200" dirty="0">
                <a:solidFill>
                  <a:schemeClr val="accent1"/>
                </a:solidFill>
              </a:rPr>
              <a:t>(cont.)</a:t>
            </a:r>
          </a:p>
        </p:txBody>
      </p:sp>
      <p:sp>
        <p:nvSpPr>
          <p:cNvPr id="17411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0" indent="3175">
              <a:spcBef>
                <a:spcPct val="50000"/>
              </a:spcBef>
              <a:buFont typeface="+mj-lt"/>
              <a:buAutoNum type="alphaLcPeriod" startAt="2"/>
              <a:tabLst>
                <a:tab pos="461963" algn="l"/>
              </a:tabLst>
            </a:pPr>
            <a:r>
              <a:rPr lang="en-US" i="0" dirty="0">
                <a:solidFill>
                  <a:schemeClr val="tx1"/>
                </a:solidFill>
              </a:rPr>
              <a:t>	Choose the unit fraction with minutes in the 	numerator and hours in the denominator:</a:t>
            </a:r>
          </a:p>
          <a:p>
            <a:pPr marL="0" indent="3175">
              <a:spcBef>
                <a:spcPct val="50000"/>
              </a:spcBef>
              <a:buFont typeface="+mj-lt"/>
              <a:buAutoNum type="alphaLcPeriod" startAt="2"/>
              <a:tabLst>
                <a:tab pos="461963" algn="l"/>
              </a:tabLst>
            </a:pPr>
            <a:endParaRPr lang="en-US" dirty="0">
              <a:solidFill>
                <a:schemeClr val="tx1"/>
              </a:solidFill>
            </a:endParaRPr>
          </a:p>
          <a:p>
            <a:pPr indent="3175">
              <a:spcBef>
                <a:spcPct val="50000"/>
              </a:spcBef>
              <a:tabLst>
                <a:tab pos="461963" algn="l"/>
              </a:tabLst>
            </a:pPr>
            <a:r>
              <a:rPr lang="en-US" dirty="0">
                <a:solidFill>
                  <a:schemeClr val="tx1"/>
                </a:solidFill>
              </a:rPr>
              <a:t>	Now multiply by this fraction as follows:</a:t>
            </a:r>
          </a:p>
          <a:p>
            <a:pPr indent="3175">
              <a:spcBef>
                <a:spcPct val="50000"/>
              </a:spcBef>
              <a:tabLst>
                <a:tab pos="461963" algn="l"/>
              </a:tabLst>
            </a:pPr>
            <a:endParaRPr lang="en-US" dirty="0">
              <a:solidFill>
                <a:schemeClr val="tx1"/>
              </a:solidFill>
            </a:endParaRPr>
          </a:p>
          <a:p>
            <a:pPr marL="461963">
              <a:spcBef>
                <a:spcPts val="1800"/>
              </a:spcBef>
              <a:tabLst>
                <a:tab pos="461963" algn="l"/>
              </a:tabLst>
            </a:pPr>
            <a:r>
              <a:rPr lang="en-US" dirty="0">
                <a:solidFill>
                  <a:schemeClr val="tx1"/>
                </a:solidFill>
              </a:rPr>
              <a:t>Note that, as with the multiplication/division method, the number became larger because minutes are a smaller unit than hours.</a:t>
            </a:r>
          </a:p>
          <a:p>
            <a:pPr marL="0" indent="3175">
              <a:spcBef>
                <a:spcPct val="50000"/>
              </a:spcBef>
              <a:buFont typeface="+mj-lt"/>
              <a:buAutoNum type="alphaLcPeriod" startAt="2"/>
              <a:tabLst>
                <a:tab pos="461963" algn="l"/>
              </a:tabLst>
            </a:pPr>
            <a:endParaRPr lang="en-US" i="0" dirty="0">
              <a:solidFill>
                <a:schemeClr val="tx1"/>
              </a:solidFill>
            </a:endParaRPr>
          </a:p>
        </p:txBody>
      </p:sp>
      <p:graphicFrame>
        <p:nvGraphicFramePr>
          <p:cNvPr id="17412" name="Object 4"/>
          <p:cNvGraphicFramePr>
            <a:graphicFrameLocks noChangeAspect="1"/>
          </p:cNvGraphicFramePr>
          <p:nvPr/>
        </p:nvGraphicFramePr>
        <p:xfrm>
          <a:off x="3352800" y="2200922"/>
          <a:ext cx="1079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93" name="Equation" r:id="rId3" imgW="1079500" imgH="838200" progId="Equation.DSMT4">
                  <p:embed/>
                </p:oleObj>
              </mc:Choice>
              <mc:Fallback>
                <p:oleObj name="Equation" r:id="rId3" imgW="1079500" imgH="8382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2800" y="2200922"/>
                        <a:ext cx="10795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3" name="Object 3"/>
          <p:cNvGraphicFramePr>
            <a:graphicFrameLocks noChangeAspect="1"/>
          </p:cNvGraphicFramePr>
          <p:nvPr/>
        </p:nvGraphicFramePr>
        <p:xfrm>
          <a:off x="4528458" y="2512072"/>
          <a:ext cx="4572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94" name="Equation" r:id="rId5" imgW="457200" imgH="279400" progId="Equation.DSMT4">
                  <p:embed/>
                </p:oleObj>
              </mc:Choice>
              <mc:Fallback>
                <p:oleObj name="Equation" r:id="rId5" imgW="457200" imgH="2794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28458" y="2512072"/>
                        <a:ext cx="4572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4"/>
          <p:cNvGraphicFramePr>
            <a:graphicFrameLocks noChangeAspect="1"/>
          </p:cNvGraphicFramePr>
          <p:nvPr/>
        </p:nvGraphicFramePr>
        <p:xfrm>
          <a:off x="1143000" y="3748702"/>
          <a:ext cx="7747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95" name="Equation" r:id="rId7" imgW="774364" imgH="304668" progId="Equation.DSMT4">
                  <p:embed/>
                </p:oleObj>
              </mc:Choice>
              <mc:Fallback>
                <p:oleObj name="Equation" r:id="rId7" imgW="774364" imgH="304668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3748702"/>
                        <a:ext cx="7747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5"/>
          <p:cNvGraphicFramePr>
            <a:graphicFrameLocks noChangeAspect="1"/>
          </p:cNvGraphicFramePr>
          <p:nvPr/>
        </p:nvGraphicFramePr>
        <p:xfrm>
          <a:off x="1981200" y="3487444"/>
          <a:ext cx="22098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96" name="Equation" r:id="rId9" imgW="2209800" imgH="927100" progId="Equation.DSMT4">
                  <p:embed/>
                </p:oleObj>
              </mc:Choice>
              <mc:Fallback>
                <p:oleObj name="Equation" r:id="rId9" imgW="2209800" imgH="92710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1200" y="3487444"/>
                        <a:ext cx="22098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6"/>
          <p:cNvGraphicFramePr>
            <a:graphicFrameLocks noChangeAspect="1"/>
          </p:cNvGraphicFramePr>
          <p:nvPr/>
        </p:nvGraphicFramePr>
        <p:xfrm>
          <a:off x="4299858" y="3792244"/>
          <a:ext cx="1790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97" name="Equation" r:id="rId11" imgW="1790700" imgH="292100" progId="Equation.DSMT4">
                  <p:embed/>
                </p:oleObj>
              </mc:Choice>
              <mc:Fallback>
                <p:oleObj name="Equation" r:id="rId11" imgW="1790700" imgH="2921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99858" y="3792244"/>
                        <a:ext cx="17907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21578662"/>
              </p:ext>
            </p:extLst>
          </p:nvPr>
        </p:nvGraphicFramePr>
        <p:xfrm>
          <a:off x="6172200" y="3806758"/>
          <a:ext cx="1473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98" name="Equation" r:id="rId13" imgW="1473120" imgH="291960" progId="Equation.DSMT4">
                  <p:embed/>
                </p:oleObj>
              </mc:Choice>
              <mc:Fallback>
                <p:oleObj name="Equation" r:id="rId13" imgW="1473120" imgH="29196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72200" y="3806758"/>
                        <a:ext cx="1473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0" name="Straight Connector 9"/>
          <p:cNvCxnSpPr/>
          <p:nvPr/>
        </p:nvCxnSpPr>
        <p:spPr>
          <a:xfrm rot="5400000">
            <a:off x="2628900" y="3754144"/>
            <a:ext cx="3810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rot="5400000">
            <a:off x="3619500" y="4058944"/>
            <a:ext cx="3048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Example 4: Using Unit Fractions to Convert US Units of Measure</a:t>
            </a:r>
            <a:r>
              <a:rPr lang="en-US" sz="3200" dirty="0">
                <a:solidFill>
                  <a:schemeClr val="accent1"/>
                </a:solidFill>
              </a:rPr>
              <a:t> (cont.)</a:t>
            </a:r>
          </a:p>
        </p:txBody>
      </p:sp>
      <p:sp>
        <p:nvSpPr>
          <p:cNvPr id="19459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0" indent="3175">
              <a:spcBef>
                <a:spcPts val="0"/>
              </a:spcBef>
              <a:buFont typeface="+mj-lt"/>
              <a:buAutoNum type="alphaLcPeriod" startAt="3"/>
              <a:tabLst>
                <a:tab pos="461963" algn="l"/>
              </a:tabLst>
            </a:pPr>
            <a:r>
              <a:rPr lang="en-US" i="0" dirty="0">
                <a:solidFill>
                  <a:schemeClr val="tx1"/>
                </a:solidFill>
              </a:rPr>
              <a:t>	Choose the unit fraction with pints in the numerator 	and quarts in the denominator:</a:t>
            </a:r>
          </a:p>
          <a:p>
            <a:pPr marL="0" indent="3175">
              <a:spcBef>
                <a:spcPts val="0"/>
              </a:spcBef>
              <a:buFont typeface="+mj-lt"/>
              <a:buAutoNum type="alphaLcPeriod" startAt="3"/>
              <a:tabLst>
                <a:tab pos="461963" algn="l"/>
              </a:tabLst>
            </a:pPr>
            <a:endParaRPr lang="en-US" dirty="0">
              <a:solidFill>
                <a:schemeClr val="tx1"/>
              </a:solidFill>
            </a:endParaRPr>
          </a:p>
          <a:p>
            <a:pPr marL="0" indent="3175">
              <a:spcBef>
                <a:spcPts val="0"/>
              </a:spcBef>
              <a:buFont typeface="+mj-lt"/>
              <a:buAutoNum type="alphaLcPeriod" startAt="3"/>
              <a:tabLst>
                <a:tab pos="461963" algn="l"/>
              </a:tabLst>
            </a:pPr>
            <a:endParaRPr lang="en-US" dirty="0">
              <a:solidFill>
                <a:schemeClr val="tx1"/>
              </a:solidFill>
            </a:endParaRPr>
          </a:p>
          <a:p>
            <a:pPr marL="0" indent="3175">
              <a:spcBef>
                <a:spcPts val="0"/>
              </a:spcBef>
              <a:buFont typeface="+mj-lt"/>
              <a:buAutoNum type="alphaLcPeriod" startAt="3"/>
              <a:tabLst>
                <a:tab pos="461963" algn="l"/>
              </a:tabLst>
            </a:pPr>
            <a:endParaRPr lang="en-US" dirty="0">
              <a:solidFill>
                <a:schemeClr val="tx1"/>
              </a:solidFill>
            </a:endParaRPr>
          </a:p>
          <a:p>
            <a:pPr indent="3175">
              <a:spcBef>
                <a:spcPts val="0"/>
              </a:spcBef>
              <a:tabLst>
                <a:tab pos="461963" algn="l"/>
              </a:tabLst>
            </a:pPr>
            <a:r>
              <a:rPr lang="en-US" dirty="0"/>
              <a:t>	Now multiply by this fraction as follows: </a:t>
            </a:r>
          </a:p>
          <a:p>
            <a:pPr marL="0" indent="3175">
              <a:spcBef>
                <a:spcPts val="0"/>
              </a:spcBef>
              <a:buFont typeface="+mj-lt"/>
              <a:buAutoNum type="alphaLcPeriod" startAt="3"/>
              <a:tabLst>
                <a:tab pos="461963" algn="l"/>
              </a:tabLst>
            </a:pP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19461" name="Object 5"/>
          <p:cNvGraphicFramePr>
            <a:graphicFrameLocks noChangeAspect="1"/>
          </p:cNvGraphicFramePr>
          <p:nvPr/>
        </p:nvGraphicFramePr>
        <p:xfrm>
          <a:off x="3505200" y="2286000"/>
          <a:ext cx="6477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52" name="Equation" r:id="rId3" imgW="647700" imgH="901700" progId="Equation.DSMT4">
                  <p:embed/>
                </p:oleObj>
              </mc:Choice>
              <mc:Fallback>
                <p:oleObj name="Equation" r:id="rId3" imgW="647700" imgH="901700" progId="Equation.DSMT4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05200" y="2286000"/>
                        <a:ext cx="647700" cy="901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2" name="Object 4"/>
          <p:cNvGraphicFramePr>
            <a:graphicFrameLocks noChangeAspect="1"/>
          </p:cNvGraphicFramePr>
          <p:nvPr/>
        </p:nvGraphicFramePr>
        <p:xfrm>
          <a:off x="4296228" y="2571750"/>
          <a:ext cx="4572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53" name="Equation" r:id="rId5" imgW="457200" imgH="279400" progId="Equation.DSMT4">
                  <p:embed/>
                </p:oleObj>
              </mc:Choice>
              <mc:Fallback>
                <p:oleObj name="Equation" r:id="rId5" imgW="457200" imgH="279400" progId="Equation.DSMT4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96228" y="2571750"/>
                        <a:ext cx="4572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4"/>
          <p:cNvGraphicFramePr>
            <a:graphicFrameLocks noChangeAspect="1"/>
          </p:cNvGraphicFramePr>
          <p:nvPr/>
        </p:nvGraphicFramePr>
        <p:xfrm>
          <a:off x="1709058" y="4195535"/>
          <a:ext cx="889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54" name="Equation" r:id="rId7" imgW="889000" imgH="838200" progId="Equation.DSMT4">
                  <p:embed/>
                </p:oleObj>
              </mc:Choice>
              <mc:Fallback>
                <p:oleObj name="Equation" r:id="rId7" imgW="889000" imgH="838200" progId="Equation.DSMT4">
                  <p:embed/>
                  <p:pic>
                    <p:nvPicPr>
                      <p:cNvPr id="0" name="Picture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09058" y="4195535"/>
                        <a:ext cx="889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5"/>
          <p:cNvGraphicFramePr>
            <a:graphicFrameLocks noChangeAspect="1"/>
          </p:cNvGraphicFramePr>
          <p:nvPr/>
        </p:nvGraphicFramePr>
        <p:xfrm>
          <a:off x="2637972" y="4178299"/>
          <a:ext cx="19304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55" name="Equation" r:id="rId9" imgW="1930400" imgH="901700" progId="Equation.DSMT4">
                  <p:embed/>
                </p:oleObj>
              </mc:Choice>
              <mc:Fallback>
                <p:oleObj name="Equation" r:id="rId9" imgW="1930400" imgH="901700" progId="Equation.DSMT4">
                  <p:embed/>
                  <p:pic>
                    <p:nvPicPr>
                      <p:cNvPr id="0" name="Picture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37972" y="4178299"/>
                        <a:ext cx="19304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6"/>
          <p:cNvGraphicFramePr>
            <a:graphicFrameLocks noChangeAspect="1"/>
          </p:cNvGraphicFramePr>
          <p:nvPr/>
        </p:nvGraphicFramePr>
        <p:xfrm>
          <a:off x="4619172" y="4210049"/>
          <a:ext cx="1409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56" name="Equation" r:id="rId11" imgW="1409700" imgH="838200" progId="Equation.DSMT4">
                  <p:embed/>
                </p:oleObj>
              </mc:Choice>
              <mc:Fallback>
                <p:oleObj name="Equation" r:id="rId11" imgW="1409700" imgH="838200" progId="Equation.DSMT4">
                  <p:embed/>
                  <p:pic>
                    <p:nvPicPr>
                      <p:cNvPr id="0" name="Picture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19172" y="4210049"/>
                        <a:ext cx="1409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54518508"/>
              </p:ext>
            </p:extLst>
          </p:nvPr>
        </p:nvGraphicFramePr>
        <p:xfrm>
          <a:off x="6096000" y="4495800"/>
          <a:ext cx="10414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57" name="Equation" r:id="rId13" imgW="1041120" imgH="355320" progId="Equation.DSMT4">
                  <p:embed/>
                </p:oleObj>
              </mc:Choice>
              <mc:Fallback>
                <p:oleObj name="Equation" r:id="rId13" imgW="1041120" imgH="355320" progId="Equation.DSMT4">
                  <p:embed/>
                  <p:pic>
                    <p:nvPicPr>
                      <p:cNvPr id="0" name="Picture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0" y="4495800"/>
                        <a:ext cx="10414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2" name="Straight Connector 11"/>
          <p:cNvCxnSpPr/>
          <p:nvPr/>
        </p:nvCxnSpPr>
        <p:spPr>
          <a:xfrm rot="5400000">
            <a:off x="3423558" y="4508500"/>
            <a:ext cx="4572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rot="5400000">
            <a:off x="4185558" y="4737100"/>
            <a:ext cx="3810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rot="5400000">
            <a:off x="5290458" y="4546600"/>
            <a:ext cx="457200" cy="1524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rot="5400000">
            <a:off x="4947558" y="4813300"/>
            <a:ext cx="381000" cy="1524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Example 4: Using Unit Fractions to Convert US Units of Measure </a:t>
            </a:r>
            <a:r>
              <a:rPr lang="en-US" sz="3200" dirty="0">
                <a:solidFill>
                  <a:schemeClr val="accent1"/>
                </a:solidFill>
              </a:rPr>
              <a:t>(cont.)</a:t>
            </a:r>
          </a:p>
        </p:txBody>
      </p:sp>
      <p:sp>
        <p:nvSpPr>
          <p:cNvPr id="21507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514350" indent="-514350">
              <a:buFont typeface="+mj-lt"/>
              <a:buAutoNum type="alphaLcPeriod" startAt="4"/>
              <a:tabLst>
                <a:tab pos="457200" algn="l"/>
              </a:tabLst>
            </a:pPr>
            <a:r>
              <a:rPr lang="en-US" i="0" dirty="0">
                <a:solidFill>
                  <a:schemeClr val="tx1"/>
                </a:solidFill>
              </a:rPr>
              <a:t>Choose the unit fraction with pounds in the numerator and ounces in the denominator: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marL="514350" indent="-514350">
              <a:buFont typeface="+mj-lt"/>
              <a:buAutoNum type="alphaLcPeriod" startAt="4"/>
              <a:tabLst>
                <a:tab pos="457200" algn="l"/>
              </a:tabLst>
            </a:pPr>
            <a:endParaRPr lang="en-US" dirty="0">
              <a:solidFill>
                <a:schemeClr val="tx1"/>
              </a:solidFill>
            </a:endParaRPr>
          </a:p>
          <a:p>
            <a:pPr marL="514350" indent="-514350">
              <a:buFont typeface="+mj-lt"/>
              <a:buAutoNum type="alphaLcPeriod" startAt="4"/>
              <a:tabLst>
                <a:tab pos="457200" algn="l"/>
              </a:tabLst>
            </a:pPr>
            <a:endParaRPr lang="en-US" dirty="0">
              <a:solidFill>
                <a:schemeClr val="tx1"/>
              </a:solidFill>
            </a:endParaRPr>
          </a:p>
          <a:p>
            <a:pPr marL="514350" indent="-514350">
              <a:tabLst>
                <a:tab pos="457200" algn="l"/>
              </a:tabLst>
            </a:pPr>
            <a:r>
              <a:rPr lang="en-US" dirty="0"/>
              <a:t>	Now multiply by this fraction as follows.</a:t>
            </a: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9219" name="Object 3"/>
          <p:cNvGraphicFramePr>
            <a:graphicFrameLocks noChangeAspect="1"/>
          </p:cNvGraphicFramePr>
          <p:nvPr/>
        </p:nvGraphicFramePr>
        <p:xfrm>
          <a:off x="4038600" y="2209800"/>
          <a:ext cx="1308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02" name="Equation" r:id="rId3" imgW="1308100" imgH="838200" progId="Equation.DSMT4">
                  <p:embed/>
                </p:oleObj>
              </mc:Choice>
              <mc:Fallback>
                <p:oleObj name="Equation" r:id="rId3" imgW="1308100" imgH="838200" progId="Equation.DSMT4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38600" y="2209800"/>
                        <a:ext cx="1308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0" name="Object 4"/>
          <p:cNvGraphicFramePr>
            <a:graphicFrameLocks noChangeAspect="1"/>
          </p:cNvGraphicFramePr>
          <p:nvPr/>
        </p:nvGraphicFramePr>
        <p:xfrm>
          <a:off x="990600" y="4377874"/>
          <a:ext cx="812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03" name="Equation" r:id="rId5" imgW="812447" imgH="291973" progId="Equation.DSMT4">
                  <p:embed/>
                </p:oleObj>
              </mc:Choice>
              <mc:Fallback>
                <p:oleObj name="Equation" r:id="rId5" imgW="812447" imgH="291973" progId="Equation.DSMT4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4377874"/>
                        <a:ext cx="8128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2" name="Object 6"/>
          <p:cNvGraphicFramePr>
            <a:graphicFrameLocks noChangeAspect="1"/>
          </p:cNvGraphicFramePr>
          <p:nvPr/>
        </p:nvGraphicFramePr>
        <p:xfrm>
          <a:off x="1875584" y="4105922"/>
          <a:ext cx="19050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04" name="Equation" r:id="rId7" imgW="1905000" imgH="927100" progId="Equation.DSMT4">
                  <p:embed/>
                </p:oleObj>
              </mc:Choice>
              <mc:Fallback>
                <p:oleObj name="Equation" r:id="rId7" imgW="1905000" imgH="927100" progId="Equation.DSMT4">
                  <p:embed/>
                  <p:pic>
                    <p:nvPicPr>
                      <p:cNvPr id="0" name="Picture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75584" y="4105922"/>
                        <a:ext cx="19050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4" name="Object 8"/>
          <p:cNvGraphicFramePr>
            <a:graphicFrameLocks noChangeAspect="1"/>
          </p:cNvGraphicFramePr>
          <p:nvPr/>
        </p:nvGraphicFramePr>
        <p:xfrm>
          <a:off x="5007428" y="4114800"/>
          <a:ext cx="889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05" name="Equation" r:id="rId9" imgW="889000" imgH="838200" progId="Equation.DSMT4">
                  <p:embed/>
                </p:oleObj>
              </mc:Choice>
              <mc:Fallback>
                <p:oleObj name="Equation" r:id="rId9" imgW="889000" imgH="838200" progId="Equation.DSMT4">
                  <p:embed/>
                  <p:pic>
                    <p:nvPicPr>
                      <p:cNvPr id="0" name="Picture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07428" y="4114800"/>
                        <a:ext cx="889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5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94164202"/>
              </p:ext>
            </p:extLst>
          </p:nvPr>
        </p:nvGraphicFramePr>
        <p:xfrm>
          <a:off x="5971394" y="4114800"/>
          <a:ext cx="2336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06" name="Equation" r:id="rId11" imgW="2336760" imgH="838080" progId="Equation.DSMT4">
                  <p:embed/>
                </p:oleObj>
              </mc:Choice>
              <mc:Fallback>
                <p:oleObj name="Equation" r:id="rId11" imgW="2336760" imgH="838080" progId="Equation.DSMT4">
                  <p:embed/>
                  <p:pic>
                    <p:nvPicPr>
                      <p:cNvPr id="0" name="Picture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71394" y="4114800"/>
                        <a:ext cx="2336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3" name="Straight Connector 12"/>
          <p:cNvCxnSpPr/>
          <p:nvPr/>
        </p:nvCxnSpPr>
        <p:spPr>
          <a:xfrm rot="10800000" flipV="1">
            <a:off x="2546870" y="4378064"/>
            <a:ext cx="3810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rot="5400000">
            <a:off x="3381828" y="4648200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9240" name="Object 24"/>
          <p:cNvGraphicFramePr>
            <a:graphicFrameLocks noChangeAspect="1"/>
          </p:cNvGraphicFramePr>
          <p:nvPr/>
        </p:nvGraphicFramePr>
        <p:xfrm>
          <a:off x="3896178" y="4105275"/>
          <a:ext cx="1016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07" name="Equation" r:id="rId13" imgW="1015920" imgH="838080" progId="Equation.DSMT4">
                  <p:embed/>
                </p:oleObj>
              </mc:Choice>
              <mc:Fallback>
                <p:oleObj name="Equation" r:id="rId13" imgW="1015920" imgH="838080" progId="Equation.DSMT4">
                  <p:embed/>
                  <p:pic>
                    <p:nvPicPr>
                      <p:cNvPr id="0" name="Picture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96178" y="4105275"/>
                        <a:ext cx="1016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5: Application: Converting US Units of Measure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fully grown African elephant can weigh as much as </a:t>
            </a:r>
            <a:r>
              <a:rPr lang="en-US" dirty="0">
                <a:solidFill>
                  <a:srgbClr val="0000FF"/>
                </a:solidFill>
              </a:rPr>
              <a:t>7.5</a:t>
            </a:r>
            <a:r>
              <a:rPr lang="en-US" dirty="0"/>
              <a:t> </a:t>
            </a:r>
            <a:r>
              <a:rPr lang="en-US" dirty="0">
                <a:solidFill>
                  <a:srgbClr val="0000FF"/>
                </a:solidFill>
              </a:rPr>
              <a:t>tons</a:t>
            </a:r>
            <a:r>
              <a:rPr lang="en-US" dirty="0"/>
              <a:t>. How many pounds is this?</a:t>
            </a:r>
          </a:p>
          <a:p>
            <a:r>
              <a:rPr lang="en-US" b="1" dirty="0"/>
              <a:t>Solution</a:t>
            </a:r>
          </a:p>
          <a:p>
            <a:r>
              <a:rPr lang="en-US" dirty="0"/>
              <a:t>There are 2000 pounds in 1 ton. Using a unit fraction to convert from tons to pounds gives the following.</a:t>
            </a:r>
          </a:p>
          <a:p>
            <a:endParaRPr lang="en-US" sz="3000" dirty="0"/>
          </a:p>
          <a:p>
            <a:endParaRPr lang="en-US" sz="3000" dirty="0"/>
          </a:p>
          <a:p>
            <a:r>
              <a:rPr lang="en-US" dirty="0"/>
              <a:t>Thus, a fully grown African elephant can weigh as much as </a:t>
            </a:r>
            <a:r>
              <a:rPr lang="en-US" dirty="0">
                <a:solidFill>
                  <a:srgbClr val="FF0000"/>
                </a:solidFill>
              </a:rPr>
              <a:t>15,000 pounds</a:t>
            </a:r>
            <a:r>
              <a:rPr lang="en-US" dirty="0"/>
              <a:t>.</a:t>
            </a:r>
          </a:p>
        </p:txBody>
      </p:sp>
      <p:graphicFrame>
        <p:nvGraphicFramePr>
          <p:cNvPr id="4" name="Object 4"/>
          <p:cNvGraphicFramePr>
            <a:graphicFrameLocks noChangeAspect="1"/>
          </p:cNvGraphicFramePr>
          <p:nvPr/>
        </p:nvGraphicFramePr>
        <p:xfrm>
          <a:off x="1143000" y="4083050"/>
          <a:ext cx="736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75" name="Equation" r:id="rId3" imgW="736560" imgH="291960" progId="Equation.DSMT4">
                  <p:embed/>
                </p:oleObj>
              </mc:Choice>
              <mc:Fallback>
                <p:oleObj name="Equation" r:id="rId3" imgW="736560" imgH="29196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4083050"/>
                        <a:ext cx="7366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6"/>
          <p:cNvGraphicFramePr>
            <a:graphicFrameLocks noChangeAspect="1"/>
          </p:cNvGraphicFramePr>
          <p:nvPr/>
        </p:nvGraphicFramePr>
        <p:xfrm>
          <a:off x="1968500" y="3810000"/>
          <a:ext cx="21844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76" name="Equation" r:id="rId5" imgW="2184120" imgH="927000" progId="Equation.DSMT4">
                  <p:embed/>
                </p:oleObj>
              </mc:Choice>
              <mc:Fallback>
                <p:oleObj name="Equation" r:id="rId5" imgW="2184120" imgH="9270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68500" y="3810000"/>
                        <a:ext cx="21844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8"/>
          <p:cNvGraphicFramePr>
            <a:graphicFrameLocks noChangeAspect="1"/>
          </p:cNvGraphicFramePr>
          <p:nvPr/>
        </p:nvGraphicFramePr>
        <p:xfrm>
          <a:off x="4229100" y="4086225"/>
          <a:ext cx="19050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77" name="Equation" r:id="rId7" imgW="1904760" imgH="304560" progId="Equation.DSMT4">
                  <p:embed/>
                </p:oleObj>
              </mc:Choice>
              <mc:Fallback>
                <p:oleObj name="Equation" r:id="rId7" imgW="1904760" imgH="3045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29100" y="4086225"/>
                        <a:ext cx="19050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97665187"/>
              </p:ext>
            </p:extLst>
          </p:nvPr>
        </p:nvGraphicFramePr>
        <p:xfrm>
          <a:off x="6210300" y="4093809"/>
          <a:ext cx="16002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78" name="Equation" r:id="rId9" imgW="1600200" imgH="342720" progId="Equation.DSMT4">
                  <p:embed/>
                </p:oleObj>
              </mc:Choice>
              <mc:Fallback>
                <p:oleObj name="Equation" r:id="rId9" imgW="1600200" imgH="34272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10300" y="4093809"/>
                        <a:ext cx="1600200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2" name="Straight Connector 11"/>
          <p:cNvCxnSpPr/>
          <p:nvPr/>
        </p:nvCxnSpPr>
        <p:spPr>
          <a:xfrm flipH="1">
            <a:off x="3578812" y="4352278"/>
            <a:ext cx="228600" cy="255234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flipH="1">
            <a:off x="2693634" y="4091868"/>
            <a:ext cx="228600" cy="255234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Object 6">
            <a:extLst>
              <a:ext uri="{FF2B5EF4-FFF2-40B4-BE49-F238E27FC236}">
                <a16:creationId xmlns="" xmlns:a16="http://schemas.microsoft.com/office/drawing/2014/main" id="{713262CB-8E7E-44A9-A912-E2C404C4EBC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71439588"/>
              </p:ext>
            </p:extLst>
          </p:nvPr>
        </p:nvGraphicFramePr>
        <p:xfrm>
          <a:off x="2039294" y="3267547"/>
          <a:ext cx="42799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691" name="Equation" r:id="rId3" imgW="4279680" imgH="927000" progId="Equation.DSMT4">
                  <p:embed/>
                </p:oleObj>
              </mc:Choice>
              <mc:Fallback>
                <p:oleObj name="Equation" r:id="rId3" imgW="4279680" imgH="927000" progId="Equation.DSMT4">
                  <p:embed/>
                  <p:pic>
                    <p:nvPicPr>
                      <p:cNvPr id="5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39294" y="3267547"/>
                        <a:ext cx="42799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="" xmlns:a16="http://schemas.microsoft.com/office/drawing/2014/main" id="{8BE1A61B-F806-49D9-B959-87591565B5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</a:t>
            </a:r>
            <a:r>
              <a:rPr lang="en-US" dirty="0" smtClean="0"/>
              <a:t>6: </a:t>
            </a:r>
            <a:r>
              <a:rPr lang="en-US" dirty="0"/>
              <a:t>Application: Converting US Units of Measure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FF204DA5-4A7A-44E3-8835-532856759F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Determine how many seconds are in a </a:t>
            </a:r>
            <a:r>
              <a:rPr lang="en-US" dirty="0">
                <a:solidFill>
                  <a:srgbClr val="0000FF"/>
                </a:solidFill>
              </a:rPr>
              <a:t>5-day</a:t>
            </a:r>
            <a:r>
              <a:rPr lang="en-US" dirty="0"/>
              <a:t> work week assuming an </a:t>
            </a:r>
            <a:r>
              <a:rPr lang="en-US" dirty="0">
                <a:solidFill>
                  <a:srgbClr val="0000FF"/>
                </a:solidFill>
              </a:rPr>
              <a:t>8 </a:t>
            </a:r>
            <a:r>
              <a:rPr lang="en-US" dirty="0" err="1">
                <a:solidFill>
                  <a:srgbClr val="0000FF"/>
                </a:solidFill>
              </a:rPr>
              <a:t>hr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dirty="0"/>
              <a:t>work day.</a:t>
            </a:r>
          </a:p>
          <a:p>
            <a:r>
              <a:rPr lang="en-US" b="1" dirty="0"/>
              <a:t>Solution</a:t>
            </a:r>
          </a:p>
          <a:p>
            <a:r>
              <a:rPr lang="en-US" dirty="0"/>
              <a:t>This number can be found as follows.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Thus, there are </a:t>
            </a:r>
            <a:r>
              <a:rPr lang="en-US" dirty="0">
                <a:solidFill>
                  <a:srgbClr val="FF0000"/>
                </a:solidFill>
              </a:rPr>
              <a:t>144,000</a:t>
            </a:r>
            <a:r>
              <a:rPr lang="en-US" dirty="0"/>
              <a:t> </a:t>
            </a:r>
            <a:r>
              <a:rPr lang="en-US" dirty="0">
                <a:solidFill>
                  <a:srgbClr val="FF0000"/>
                </a:solidFill>
              </a:rPr>
              <a:t>seconds</a:t>
            </a:r>
            <a:r>
              <a:rPr lang="en-US" dirty="0"/>
              <a:t> in a 5</a:t>
            </a:r>
            <a:r>
              <a:rPr lang="en-US" i="1" dirty="0"/>
              <a:t>-</a:t>
            </a:r>
            <a:r>
              <a:rPr lang="en-US" dirty="0"/>
              <a:t>day work week.</a:t>
            </a:r>
          </a:p>
        </p:txBody>
      </p:sp>
      <p:graphicFrame>
        <p:nvGraphicFramePr>
          <p:cNvPr id="4" name="Object 4">
            <a:extLst>
              <a:ext uri="{FF2B5EF4-FFF2-40B4-BE49-F238E27FC236}">
                <a16:creationId xmlns="" xmlns:a16="http://schemas.microsoft.com/office/drawing/2014/main" id="{F4ED5D1B-5757-4A69-80F1-00DD31DF3B5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16599012"/>
              </p:ext>
            </p:extLst>
          </p:nvPr>
        </p:nvGraphicFramePr>
        <p:xfrm>
          <a:off x="1035050" y="3524178"/>
          <a:ext cx="9525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692" name="Equation" r:id="rId5" imgW="952200" imgH="368280" progId="Equation.DSMT4">
                  <p:embed/>
                </p:oleObj>
              </mc:Choice>
              <mc:Fallback>
                <p:oleObj name="Equation" r:id="rId5" imgW="952200" imgH="368280" progId="Equation.DSMT4">
                  <p:embed/>
                  <p:pic>
                    <p:nvPicPr>
                      <p:cNvPr id="4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35050" y="3524178"/>
                        <a:ext cx="9525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8">
            <a:extLst>
              <a:ext uri="{FF2B5EF4-FFF2-40B4-BE49-F238E27FC236}">
                <a16:creationId xmlns="" xmlns:a16="http://schemas.microsoft.com/office/drawing/2014/main" id="{8C425F49-982F-486F-9A85-BF56A9338EA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84970935"/>
              </p:ext>
            </p:extLst>
          </p:nvPr>
        </p:nvGraphicFramePr>
        <p:xfrm>
          <a:off x="2039294" y="4325294"/>
          <a:ext cx="22733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693" name="Equation" r:id="rId7" imgW="2273040" imgH="291960" progId="Equation.DSMT4">
                  <p:embed/>
                </p:oleObj>
              </mc:Choice>
              <mc:Fallback>
                <p:oleObj name="Equation" r:id="rId7" imgW="2273040" imgH="291960" progId="Equation.DSMT4">
                  <p:embed/>
                  <p:pic>
                    <p:nvPicPr>
                      <p:cNvPr id="6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39294" y="4325294"/>
                        <a:ext cx="22733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9">
            <a:extLst>
              <a:ext uri="{FF2B5EF4-FFF2-40B4-BE49-F238E27FC236}">
                <a16:creationId xmlns="" xmlns:a16="http://schemas.microsoft.com/office/drawing/2014/main" id="{5A727712-FDC5-482F-A5D8-19E462E527D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54225594"/>
              </p:ext>
            </p:extLst>
          </p:nvPr>
        </p:nvGraphicFramePr>
        <p:xfrm>
          <a:off x="4350694" y="4325294"/>
          <a:ext cx="19685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694" name="Equation" r:id="rId9" imgW="1968480" imgH="330120" progId="Equation.DSMT4">
                  <p:embed/>
                </p:oleObj>
              </mc:Choice>
              <mc:Fallback>
                <p:oleObj name="Equation" r:id="rId9" imgW="1968480" imgH="330120" progId="Equation.DSMT4">
                  <p:embed/>
                  <p:pic>
                    <p:nvPicPr>
                      <p:cNvPr id="7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50694" y="4325294"/>
                        <a:ext cx="1968500" cy="330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8" name="Straight Connector 7">
            <a:extLst>
              <a:ext uri="{FF2B5EF4-FFF2-40B4-BE49-F238E27FC236}">
                <a16:creationId xmlns="" xmlns:a16="http://schemas.microsoft.com/office/drawing/2014/main" id="{6FB03317-B158-4B82-8368-17305693FA0E}"/>
              </a:ext>
            </a:extLst>
          </p:cNvPr>
          <p:cNvCxnSpPr>
            <a:cxnSpLocks/>
          </p:cNvCxnSpPr>
          <p:nvPr/>
        </p:nvCxnSpPr>
        <p:spPr>
          <a:xfrm flipH="1">
            <a:off x="2565400" y="3566160"/>
            <a:ext cx="610544" cy="275665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="" xmlns:a16="http://schemas.microsoft.com/office/drawing/2014/main" id="{77660CCB-1F3F-4834-B2AE-339836F9CA29}"/>
              </a:ext>
            </a:extLst>
          </p:cNvPr>
          <p:cNvCxnSpPr>
            <a:cxnSpLocks/>
          </p:cNvCxnSpPr>
          <p:nvPr/>
        </p:nvCxnSpPr>
        <p:spPr>
          <a:xfrm flipH="1">
            <a:off x="3569644" y="3841825"/>
            <a:ext cx="468956" cy="272881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="" xmlns:a16="http://schemas.microsoft.com/office/drawing/2014/main" id="{A524B43E-7D2B-4F2E-9E45-DAD73DACEA32}"/>
              </a:ext>
            </a:extLst>
          </p:cNvPr>
          <p:cNvCxnSpPr>
            <a:cxnSpLocks/>
          </p:cNvCxnSpPr>
          <p:nvPr/>
        </p:nvCxnSpPr>
        <p:spPr>
          <a:xfrm flipH="1">
            <a:off x="4684412" y="3303759"/>
            <a:ext cx="5334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="" xmlns:a16="http://schemas.microsoft.com/office/drawing/2014/main" id="{9B4BE616-AB8F-4C4B-9B21-6DA7743FCE4F}"/>
              </a:ext>
            </a:extLst>
          </p:cNvPr>
          <p:cNvCxnSpPr>
            <a:cxnSpLocks/>
          </p:cNvCxnSpPr>
          <p:nvPr/>
        </p:nvCxnSpPr>
        <p:spPr>
          <a:xfrm flipH="1">
            <a:off x="5620694" y="3825865"/>
            <a:ext cx="5334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="" xmlns:a16="http://schemas.microsoft.com/office/drawing/2014/main" id="{BABFBBAC-FBD0-4FF6-848E-FCD4FF1E7FB2}"/>
              </a:ext>
            </a:extLst>
          </p:cNvPr>
          <p:cNvCxnSpPr>
            <a:cxnSpLocks/>
          </p:cNvCxnSpPr>
          <p:nvPr/>
        </p:nvCxnSpPr>
        <p:spPr>
          <a:xfrm flipH="1">
            <a:off x="4612365" y="3841825"/>
            <a:ext cx="338747" cy="249119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="" xmlns:a16="http://schemas.microsoft.com/office/drawing/2014/main" id="{BB4291B8-47E9-441B-9BF1-9807C5C157BA}"/>
              </a:ext>
            </a:extLst>
          </p:cNvPr>
          <p:cNvCxnSpPr>
            <a:cxnSpLocks/>
          </p:cNvCxnSpPr>
          <p:nvPr/>
        </p:nvCxnSpPr>
        <p:spPr>
          <a:xfrm flipH="1">
            <a:off x="3634748" y="3352671"/>
            <a:ext cx="338747" cy="249119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79021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Objectives</a:t>
            </a:r>
          </a:p>
        </p:txBody>
      </p:sp>
      <p:sp>
        <p:nvSpPr>
          <p:cNvPr id="5123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36707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457200" indent="-457200" defTabSz="406400">
              <a:buFont typeface="Courier New" pitchFamily="49" charset="0"/>
              <a:buChar char="o"/>
            </a:pPr>
            <a:r>
              <a:rPr lang="en-US" i="0" dirty="0">
                <a:solidFill>
                  <a:schemeClr val="tx1"/>
                </a:solidFill>
              </a:rPr>
              <a:t>Recognize the basic units of measure in the U.S. customary system.</a:t>
            </a:r>
          </a:p>
          <a:p>
            <a:pPr marL="461963" indent="-460375">
              <a:buFont typeface="Courier New" pitchFamily="49" charset="0"/>
              <a:buChar char="o"/>
            </a:pPr>
            <a:r>
              <a:rPr lang="en-US" dirty="0"/>
              <a:t>Use multiplication and division to convert between US units of measure.</a:t>
            </a:r>
          </a:p>
          <a:p>
            <a:pPr marL="461963" indent="-460375">
              <a:buFont typeface="Courier New" pitchFamily="49" charset="0"/>
              <a:buChar char="o"/>
            </a:pPr>
            <a:r>
              <a:rPr lang="en-US" dirty="0"/>
              <a:t>Use unit fractions to convert between US units of measure.</a:t>
            </a:r>
            <a:r>
              <a:rPr lang="en-US" i="0" dirty="0">
                <a:solidFill>
                  <a:schemeClr val="tx1"/>
                </a:solidFill>
              </a:rPr>
              <a:t> </a:t>
            </a:r>
          </a:p>
          <a:p>
            <a:pPr marL="457200" indent="-457200" defTabSz="406400"/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Relationships Between Measurements in the </a:t>
            </a:r>
            <a:r>
              <a:rPr lang="en-US" dirty="0" smtClean="0">
                <a:solidFill>
                  <a:schemeClr val="tx1"/>
                </a:solidFill>
              </a:rPr>
              <a:t/>
            </a:r>
            <a:br>
              <a:rPr lang="en-US" dirty="0" smtClean="0">
                <a:solidFill>
                  <a:schemeClr val="tx1"/>
                </a:solidFill>
              </a:rPr>
            </a:br>
            <a:r>
              <a:rPr lang="en-US" dirty="0" smtClean="0">
                <a:solidFill>
                  <a:schemeClr val="tx1"/>
                </a:solidFill>
              </a:rPr>
              <a:t>US </a:t>
            </a:r>
            <a:r>
              <a:rPr lang="en-US" dirty="0">
                <a:solidFill>
                  <a:schemeClr val="tx1"/>
                </a:solidFill>
              </a:rPr>
              <a:t>Customary System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457200" y="1219200"/>
          <a:ext cx="8229600" cy="4754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411480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381000">
                <a:tc gridSpan="2"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Table 1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81000">
                <a:tc gridSpan="2"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rgbClr val="000000"/>
                          </a:solidFill>
                        </a:rPr>
                        <a:t>US Units of Length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algn="l">
                        <a:tabLst/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12 inches (in.) = 1 foot (ft)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tabLst>
                          <a:tab pos="231775" algn="l"/>
                        </a:tabLs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	3 feet = 1 yard (yd)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algn="l">
                        <a:tabLst>
                          <a:tab pos="109538" algn="l"/>
                        </a:tabLs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36 inches = 1 yard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tabLst>
                          <a:tab pos="231775" algn="l"/>
                        </a:tabLs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	5280 feet = 1 mile (mi)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381000">
                <a:tc gridSpan="2"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rgbClr val="000000"/>
                          </a:solidFill>
                        </a:rPr>
                        <a:t>US</a:t>
                      </a:r>
                      <a:r>
                        <a:rPr lang="en-US" sz="2000" b="1" baseline="0" dirty="0">
                          <a:solidFill>
                            <a:srgbClr val="000000"/>
                          </a:solidFill>
                        </a:rPr>
                        <a:t> Units of Weight</a:t>
                      </a:r>
                      <a:endParaRPr lang="en-US" sz="2000" b="1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algn="l">
                        <a:tabLst/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16 ounces (oz) = 1 pound (lb)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tabLst>
                          <a:tab pos="231775" algn="l"/>
                        </a:tabLs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	2000 pounds = 1 ton (T)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381000">
                <a:tc gridSpan="2"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rgbClr val="000000"/>
                          </a:solidFill>
                        </a:rPr>
                        <a:t>US Units of Capacity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algn="l">
                        <a:tabLst>
                          <a:tab pos="231775" algn="l"/>
                        </a:tabLs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8 fluid ounces (fl oz) = 1 cup (c)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tabLst>
                          <a:tab pos="231775" algn="l"/>
                        </a:tabLs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	2 pints = 1 quart</a:t>
                      </a:r>
                      <a:r>
                        <a:rPr lang="en-US" sz="2000" baseline="0" dirty="0">
                          <a:solidFill>
                            <a:srgbClr val="000000"/>
                          </a:solidFill>
                        </a:rPr>
                        <a:t> (qt)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algn="l">
                        <a:tabLst>
                          <a:tab pos="231775" algn="l"/>
                        </a:tabLs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2 cups = 1 pint (pt) = 16 fluid ounces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tabLst>
                          <a:tab pos="231775" algn="l"/>
                        </a:tabLs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	4 quarts = 1 gallon (gal)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  <a:tr h="381000">
                <a:tc gridSpan="2"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rgbClr val="000000"/>
                          </a:solidFill>
                        </a:rPr>
                        <a:t>Units of Time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9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algn="l">
                        <a:tabLst>
                          <a:tab pos="231775" algn="l"/>
                        </a:tabLs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60 seconds (sec) = 1 minute (min)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tabLst>
                          <a:tab pos="231775" algn="l"/>
                        </a:tabLs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	24 hours = 1 day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1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algn="l">
                        <a:tabLst>
                          <a:tab pos="231775" algn="l"/>
                        </a:tabLs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60 minutes = 1 hour (hr)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tabLst>
                          <a:tab pos="231775" algn="l"/>
                        </a:tabLs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	7 days = 1 week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11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Example 1: Basic Conversions in the US Customary System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7171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>
            <a:normAutofit/>
          </a:bodyPr>
          <a:lstStyle/>
          <a:p>
            <a:pPr marL="0" indent="3175" algn="just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Use Table 1 to convert each measurement.</a:t>
            </a:r>
          </a:p>
          <a:p>
            <a:pPr marL="0" indent="3175" algn="just">
              <a:buFont typeface="+mj-lt"/>
              <a:buAutoNum type="alphaLcPeriod"/>
              <a:tabLst>
                <a:tab pos="461963" algn="l"/>
              </a:tabLst>
            </a:pPr>
            <a:r>
              <a:rPr lang="en-US" i="0" dirty="0"/>
              <a:t>	</a:t>
            </a:r>
            <a:r>
              <a:rPr lang="en-US" i="0" dirty="0">
                <a:solidFill>
                  <a:srgbClr val="0000FF"/>
                </a:solidFill>
              </a:rPr>
              <a:t>1 gal</a:t>
            </a: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</a:rPr>
              <a:t>= _____ qt</a:t>
            </a:r>
          </a:p>
          <a:p>
            <a:pPr indent="3175" algn="just">
              <a:buFont typeface="+mj-lt"/>
              <a:buAutoNum type="alphaLcPeriod"/>
              <a:tabLst>
                <a:tab pos="461963" algn="l"/>
              </a:tabLst>
            </a:pPr>
            <a:r>
              <a:rPr lang="en-US" dirty="0"/>
              <a:t>	</a:t>
            </a:r>
            <a:r>
              <a:rPr lang="en-US" dirty="0">
                <a:solidFill>
                  <a:srgbClr val="0000FF"/>
                </a:solidFill>
              </a:rPr>
              <a:t>3 ft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= _____ yd</a:t>
            </a:r>
          </a:p>
          <a:p>
            <a:pPr indent="3175" algn="just">
              <a:spcBef>
                <a:spcPts val="1200"/>
              </a:spcBef>
              <a:buFont typeface="+mj-lt"/>
              <a:buAutoNum type="alphaLcPeriod"/>
              <a:tabLst>
                <a:tab pos="461963" algn="l"/>
              </a:tabLst>
            </a:pPr>
            <a:r>
              <a:rPr lang="en-US" dirty="0"/>
              <a:t>	</a:t>
            </a:r>
            <a:r>
              <a:rPr lang="en-US" dirty="0">
                <a:solidFill>
                  <a:srgbClr val="0000FF"/>
                </a:solidFill>
              </a:rPr>
              <a:t>60 min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= _____ hr</a:t>
            </a:r>
          </a:p>
          <a:p>
            <a:pPr indent="3175" algn="just">
              <a:spcBef>
                <a:spcPts val="1200"/>
              </a:spcBef>
              <a:buFont typeface="+mj-lt"/>
              <a:buAutoNum type="alphaLcPeriod"/>
              <a:tabLst>
                <a:tab pos="461963" algn="l"/>
              </a:tabLst>
            </a:pPr>
            <a:r>
              <a:rPr lang="en-US" dirty="0"/>
              <a:t>	</a:t>
            </a:r>
            <a:r>
              <a:rPr lang="en-US" dirty="0">
                <a:solidFill>
                  <a:srgbClr val="0000FF"/>
                </a:solidFill>
              </a:rPr>
              <a:t>1 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= _____ lb</a:t>
            </a:r>
          </a:p>
          <a:p>
            <a:pPr marL="0" indent="3175" algn="just">
              <a:spcBef>
                <a:spcPts val="1200"/>
              </a:spcBef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indent="3175" algn="just">
              <a:spcBef>
                <a:spcPts val="1200"/>
              </a:spcBef>
              <a:buFont typeface="+mj-lt"/>
              <a:buAutoNum type="alphaLcPeriod"/>
              <a:tabLst>
                <a:tab pos="461963" algn="l"/>
              </a:tabLst>
            </a:pPr>
            <a:r>
              <a:rPr lang="en-US" dirty="0">
                <a:solidFill>
                  <a:schemeClr val="tx1"/>
                </a:solidFill>
              </a:rPr>
              <a:t>	</a:t>
            </a:r>
            <a:r>
              <a:rPr lang="en-US" dirty="0">
                <a:solidFill>
                  <a:srgbClr val="0000FF"/>
                </a:solidFill>
              </a:rPr>
              <a:t>1 gal</a:t>
            </a:r>
          </a:p>
          <a:p>
            <a:pPr indent="3175" algn="just">
              <a:spcBef>
                <a:spcPts val="1200"/>
              </a:spcBef>
              <a:buFont typeface="+mj-lt"/>
              <a:buAutoNum type="alphaLcPeriod"/>
              <a:tabLst>
                <a:tab pos="461963" algn="l"/>
              </a:tabLst>
            </a:pPr>
            <a:r>
              <a:rPr lang="en-US" dirty="0"/>
              <a:t>	</a:t>
            </a:r>
            <a:r>
              <a:rPr lang="en-US" dirty="0">
                <a:solidFill>
                  <a:srgbClr val="0000FF"/>
                </a:solidFill>
              </a:rPr>
              <a:t>3 ft</a:t>
            </a:r>
            <a:endParaRPr lang="en-US" dirty="0">
              <a:solidFill>
                <a:srgbClr val="000099"/>
              </a:solidFill>
            </a:endParaRPr>
          </a:p>
          <a:p>
            <a:pPr marL="0" indent="3175" algn="just">
              <a:spcBef>
                <a:spcPts val="1200"/>
              </a:spcBef>
            </a:pPr>
            <a:endParaRPr lang="en-US" b="1" i="0" dirty="0">
              <a:solidFill>
                <a:schemeClr val="tx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723369" y="4639322"/>
            <a:ext cx="101983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</a:rPr>
              <a:t>=</a:t>
            </a:r>
            <a:r>
              <a:rPr lang="en-US" sz="2800" dirty="0"/>
              <a:t> </a:t>
            </a:r>
            <a:r>
              <a:rPr lang="en-US" sz="2800" dirty="0">
                <a:solidFill>
                  <a:srgbClr val="FF0000"/>
                </a:solidFill>
              </a:rPr>
              <a:t>4 qt</a:t>
            </a:r>
          </a:p>
        </p:txBody>
      </p:sp>
      <p:sp>
        <p:nvSpPr>
          <p:cNvPr id="7" name="Rectangle 6"/>
          <p:cNvSpPr/>
          <p:nvPr/>
        </p:nvSpPr>
        <p:spPr>
          <a:xfrm>
            <a:off x="1474434" y="5200658"/>
            <a:ext cx="113903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</a:rPr>
              <a:t>=</a:t>
            </a:r>
            <a:r>
              <a:rPr lang="en-US" sz="2800" dirty="0"/>
              <a:t> </a:t>
            </a:r>
            <a:r>
              <a:rPr lang="en-US" sz="2800" dirty="0">
                <a:solidFill>
                  <a:srgbClr val="FF0000"/>
                </a:solidFill>
              </a:rPr>
              <a:t>1</a:t>
            </a:r>
            <a:r>
              <a:rPr lang="en-US" sz="2800" dirty="0"/>
              <a:t> </a:t>
            </a:r>
            <a:r>
              <a:rPr lang="en-US" sz="2800" dirty="0">
                <a:solidFill>
                  <a:srgbClr val="FF0000"/>
                </a:solidFill>
              </a:rPr>
              <a:t>yd</a:t>
            </a:r>
            <a:r>
              <a:rPr lang="en-US" sz="2800" dirty="0">
                <a:solidFill>
                  <a:srgbClr val="000099"/>
                </a:solidFill>
              </a:rPr>
              <a:t> 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Example 1: Basic Conversions in the US Customary System</a:t>
            </a:r>
            <a:r>
              <a:rPr lang="en-US" sz="3200" dirty="0">
                <a:solidFill>
                  <a:schemeClr val="accent1"/>
                </a:solidFill>
              </a:rPr>
              <a:t> (cont.)</a:t>
            </a:r>
          </a:p>
        </p:txBody>
      </p:sp>
      <p:sp>
        <p:nvSpPr>
          <p:cNvPr id="8195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461963" indent="-461963" algn="just">
              <a:spcBef>
                <a:spcPts val="1200"/>
              </a:spcBef>
              <a:buFont typeface="+mj-lt"/>
              <a:buAutoNum type="alphaLcPeriod" startAt="3"/>
            </a:pPr>
            <a:r>
              <a:rPr lang="en-US" i="0" dirty="0"/>
              <a:t> </a:t>
            </a:r>
            <a:r>
              <a:rPr lang="en-US" i="0" dirty="0">
                <a:solidFill>
                  <a:srgbClr val="0000FF"/>
                </a:solidFill>
              </a:rPr>
              <a:t>60 min</a:t>
            </a:r>
          </a:p>
          <a:p>
            <a:pPr marL="461963" indent="-461963" algn="just">
              <a:spcBef>
                <a:spcPts val="1200"/>
              </a:spcBef>
              <a:buFont typeface="+mj-lt"/>
              <a:buAutoNum type="alphaLcPeriod" startAt="3"/>
            </a:pPr>
            <a:r>
              <a:rPr lang="en-US" i="0" dirty="0"/>
              <a:t> </a:t>
            </a:r>
            <a:r>
              <a:rPr lang="en-US" i="0" dirty="0">
                <a:solidFill>
                  <a:srgbClr val="0000FF"/>
                </a:solidFill>
              </a:rPr>
              <a:t>1 T</a:t>
            </a: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i="0" dirty="0" smtClean="0">
                <a:solidFill>
                  <a:srgbClr val="0000FF"/>
                </a:solidFill>
              </a:rPr>
              <a:t>=</a:t>
            </a:r>
            <a:endParaRPr lang="en-US" i="0" dirty="0">
              <a:solidFill>
                <a:srgbClr val="FF0000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057400" y="1295400"/>
            <a:ext cx="102463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</a:rPr>
              <a:t>=</a:t>
            </a:r>
            <a:r>
              <a:rPr lang="en-US" sz="2800" dirty="0"/>
              <a:t> </a:t>
            </a:r>
            <a:r>
              <a:rPr lang="en-US" sz="2800" dirty="0">
                <a:solidFill>
                  <a:srgbClr val="FF0000"/>
                </a:solidFill>
              </a:rPr>
              <a:t>1 hr</a:t>
            </a:r>
          </a:p>
        </p:txBody>
      </p:sp>
      <p:sp>
        <p:nvSpPr>
          <p:cNvPr id="5" name="Rectangle 4"/>
          <p:cNvSpPr/>
          <p:nvPr/>
        </p:nvSpPr>
        <p:spPr>
          <a:xfrm>
            <a:off x="1819922" y="1857375"/>
            <a:ext cx="126829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smtClean="0">
                <a:solidFill>
                  <a:srgbClr val="FF0008"/>
                </a:solidFill>
              </a:rPr>
              <a:t>2000 </a:t>
            </a:r>
            <a:r>
              <a:rPr lang="en-US" sz="2800" dirty="0" err="1" smtClean="0">
                <a:solidFill>
                  <a:srgbClr val="FF0008"/>
                </a:solidFill>
              </a:rPr>
              <a:t>lb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 txBox="1">
            <a:spLocks/>
          </p:cNvSpPr>
          <p:nvPr/>
        </p:nvSpPr>
        <p:spPr>
          <a:xfrm>
            <a:off x="457200" y="1280160"/>
            <a:ext cx="8229600" cy="2616101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15875" indent="-15875" algn="ctr">
              <a:buFont typeface="Courier New" pitchFamily="49" charset="0"/>
              <a:buNone/>
              <a:tabLst>
                <a:tab pos="457200" algn="l"/>
              </a:tabLst>
            </a:pPr>
            <a:r>
              <a:rPr lang="en-US" sz="2800" b="1" dirty="0">
                <a:solidFill>
                  <a:srgbClr val="000000"/>
                </a:solidFill>
              </a:rPr>
              <a:t>Procedure</a:t>
            </a:r>
          </a:p>
          <a:p>
            <a:pPr marL="514350" indent="-514350">
              <a:spcBef>
                <a:spcPct val="50000"/>
              </a:spcBef>
              <a:buFont typeface="+mj-lt"/>
              <a:buAutoNum type="arabicPeriod"/>
              <a:tabLst>
                <a:tab pos="457200" algn="l"/>
              </a:tabLst>
            </a:pP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sz="2800" b="1" dirty="0">
                <a:solidFill>
                  <a:srgbClr val="C00000"/>
                </a:solidFill>
              </a:rPr>
              <a:t>Multiply</a:t>
            </a:r>
            <a:r>
              <a:rPr lang="en-US" sz="2800" b="1" dirty="0">
                <a:solidFill>
                  <a:srgbClr val="000000"/>
                </a:solidFill>
              </a:rPr>
              <a:t> </a:t>
            </a:r>
            <a:r>
              <a:rPr lang="en-US" sz="2800" dirty="0">
                <a:solidFill>
                  <a:srgbClr val="000000"/>
                </a:solidFill>
              </a:rPr>
              <a:t>to convert to smaller units.                    (There will be more smaller units.)</a:t>
            </a:r>
          </a:p>
          <a:p>
            <a:pPr marL="514350" indent="-514350">
              <a:spcBef>
                <a:spcPts val="1200"/>
              </a:spcBef>
              <a:buFont typeface="+mj-lt"/>
              <a:buAutoNum type="arabicPeriod"/>
              <a:tabLst>
                <a:tab pos="457200" algn="l"/>
              </a:tabLst>
            </a:pP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sz="2800" b="1" dirty="0">
                <a:solidFill>
                  <a:srgbClr val="C00000"/>
                </a:solidFill>
              </a:rPr>
              <a:t>Divide</a:t>
            </a:r>
            <a:r>
              <a:rPr lang="en-US" sz="2800" b="1" dirty="0">
                <a:solidFill>
                  <a:srgbClr val="000000"/>
                </a:solidFill>
              </a:rPr>
              <a:t> </a:t>
            </a:r>
            <a:r>
              <a:rPr lang="en-US" sz="2800" dirty="0">
                <a:solidFill>
                  <a:srgbClr val="000000"/>
                </a:solidFill>
              </a:rPr>
              <a:t>to convert to larger units.                            (There will be fewer larger units.) </a:t>
            </a:r>
          </a:p>
        </p:txBody>
      </p:sp>
      <p:sp>
        <p:nvSpPr>
          <p:cNvPr id="921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Using Multiplication and Division to Convert</a:t>
            </a:r>
            <a:br>
              <a:rPr lang="en-US" dirty="0"/>
            </a:br>
            <a:r>
              <a:rPr lang="en-US" dirty="0"/>
              <a:t>Measurements</a:t>
            </a:r>
            <a:endParaRPr lang="en-US" sz="3200" dirty="0">
              <a:solidFill>
                <a:schemeClr val="accent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dirty="0"/>
              <a:t>Example 2: Converting US Units of Measure Using Multiplication/Division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0243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02236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just">
              <a:tabLst>
                <a:tab pos="457200" algn="l"/>
              </a:tabLst>
            </a:pPr>
            <a:r>
              <a:rPr lang="en-US" dirty="0"/>
              <a:t>Use multiplication or division to convert each measurement.</a:t>
            </a:r>
            <a:endParaRPr lang="en-US" i="0" dirty="0"/>
          </a:p>
          <a:p>
            <a:pPr marL="514350" indent="-514350" algn="just">
              <a:buFont typeface="Courier New" pitchFamily="49" charset="0"/>
              <a:buAutoNum type="alphaLcPeriod"/>
              <a:tabLst>
                <a:tab pos="457200" algn="l"/>
              </a:tabLst>
            </a:pPr>
            <a:r>
              <a:rPr lang="en-US" i="0" dirty="0"/>
              <a:t> </a:t>
            </a:r>
            <a:r>
              <a:rPr lang="en-US" i="0" dirty="0">
                <a:solidFill>
                  <a:srgbClr val="0000FF"/>
                </a:solidFill>
              </a:rPr>
              <a:t>3 c</a:t>
            </a: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</a:rPr>
              <a:t>= _____ fl oz</a:t>
            </a:r>
          </a:p>
          <a:p>
            <a:pPr marL="514350" indent="-514350" algn="just">
              <a:buFont typeface="Courier New" pitchFamily="49" charset="0"/>
              <a:buAutoNum type="alphaLcPeriod"/>
              <a:tabLst>
                <a:tab pos="457200" algn="l"/>
              </a:tabLst>
            </a:pPr>
            <a:r>
              <a:rPr lang="en-US" dirty="0"/>
              <a:t> </a:t>
            </a:r>
            <a:r>
              <a:rPr lang="en-US" dirty="0">
                <a:solidFill>
                  <a:srgbClr val="0000FF"/>
                </a:solidFill>
              </a:rPr>
              <a:t>5 gal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= _____ qt</a:t>
            </a:r>
          </a:p>
          <a:p>
            <a:pPr marL="514350" indent="-514350" algn="just">
              <a:buFont typeface="Courier New" pitchFamily="49" charset="0"/>
              <a:buAutoNum type="alphaLcPeriod"/>
              <a:tabLst>
                <a:tab pos="457200" algn="l"/>
              </a:tabLst>
            </a:pPr>
            <a:r>
              <a:rPr lang="en-US" dirty="0"/>
              <a:t> </a:t>
            </a:r>
            <a:r>
              <a:rPr lang="en-US" dirty="0">
                <a:solidFill>
                  <a:srgbClr val="0000FF"/>
                </a:solidFill>
              </a:rPr>
              <a:t>150 min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= _____ hr</a:t>
            </a:r>
          </a:p>
          <a:p>
            <a:pPr marL="514350" indent="-514350" algn="just">
              <a:buFont typeface="Courier New" pitchFamily="49" charset="0"/>
              <a:buAutoNum type="alphaLcPeriod"/>
              <a:tabLst>
                <a:tab pos="457200" algn="l"/>
              </a:tabLst>
            </a:pPr>
            <a:r>
              <a:rPr lang="en-US" dirty="0"/>
              <a:t> </a:t>
            </a:r>
            <a:r>
              <a:rPr lang="en-US" dirty="0">
                <a:solidFill>
                  <a:srgbClr val="0000FF"/>
                </a:solidFill>
              </a:rPr>
              <a:t>39 in.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= _____ ft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dirty="0"/>
              <a:t>Example 2: Converting US Units of Measure Using </a:t>
            </a:r>
            <a:r>
              <a:rPr lang="en-US" dirty="0" smtClean="0"/>
              <a:t>Multiplication/Division</a:t>
            </a:r>
            <a:r>
              <a:rPr lang="en-US" dirty="0">
                <a:solidFill>
                  <a:schemeClr val="accent1"/>
                </a:solidFill>
              </a:rPr>
              <a:t> (cont.)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0243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33294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just"/>
            <a:r>
              <a:rPr lang="en-US" b="1" i="0" dirty="0"/>
              <a:t>Solution</a:t>
            </a:r>
          </a:p>
          <a:p>
            <a:pPr marL="514350" indent="-514350" algn="just">
              <a:buFont typeface="+mj-lt"/>
              <a:buAutoNum type="alphaLcPeriod"/>
              <a:tabLst>
                <a:tab pos="457200" algn="l"/>
              </a:tabLst>
            </a:pPr>
            <a:r>
              <a:rPr lang="en-US" dirty="0">
                <a:solidFill>
                  <a:schemeClr val="tx1"/>
                </a:solidFill>
              </a:rPr>
              <a:t>You are converting from a </a:t>
            </a:r>
            <a:r>
              <a:rPr lang="en-US" i="1" dirty="0">
                <a:solidFill>
                  <a:schemeClr val="tx1"/>
                </a:solidFill>
              </a:rPr>
              <a:t>larger</a:t>
            </a:r>
            <a:r>
              <a:rPr lang="en-US" dirty="0">
                <a:solidFill>
                  <a:schemeClr val="tx1"/>
                </a:solidFill>
              </a:rPr>
              <a:t> unit to a </a:t>
            </a:r>
            <a:r>
              <a:rPr lang="en-US" i="1" dirty="0">
                <a:solidFill>
                  <a:schemeClr val="tx1"/>
                </a:solidFill>
              </a:rPr>
              <a:t>smaller</a:t>
            </a:r>
            <a:r>
              <a:rPr lang="en-US" dirty="0">
                <a:solidFill>
                  <a:schemeClr val="tx1"/>
                </a:solidFill>
              </a:rPr>
              <a:t> unit (a </a:t>
            </a:r>
            <a:r>
              <a:rPr lang="en-US" i="1" dirty="0">
                <a:solidFill>
                  <a:schemeClr val="tx1"/>
                </a:solidFill>
              </a:rPr>
              <a:t>cup</a:t>
            </a:r>
            <a:r>
              <a:rPr lang="en-US" dirty="0">
                <a:solidFill>
                  <a:schemeClr val="tx1"/>
                </a:solidFill>
              </a:rPr>
              <a:t> is larger than a </a:t>
            </a:r>
            <a:r>
              <a:rPr lang="en-US" i="1" dirty="0">
                <a:solidFill>
                  <a:schemeClr val="tx1"/>
                </a:solidFill>
              </a:rPr>
              <a:t>fluid ounce</a:t>
            </a:r>
            <a:r>
              <a:rPr lang="en-US" dirty="0">
                <a:solidFill>
                  <a:schemeClr val="tx1"/>
                </a:solidFill>
              </a:rPr>
              <a:t>), so multiply. Because there are 8 fluid ounces in 1 cup, multiply by 8.</a:t>
            </a:r>
          </a:p>
        </p:txBody>
      </p:sp>
      <p:sp>
        <p:nvSpPr>
          <p:cNvPr id="6" name="Rectangle 5"/>
          <p:cNvSpPr/>
          <p:nvPr/>
        </p:nvSpPr>
        <p:spPr>
          <a:xfrm>
            <a:off x="3124200" y="3733800"/>
            <a:ext cx="174605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</a:rPr>
              <a:t>= 3</a:t>
            </a:r>
            <a:r>
              <a:rPr lang="en-US" sz="2800" dirty="0">
                <a:solidFill>
                  <a:srgbClr val="9900FF"/>
                </a:solidFill>
              </a:rPr>
              <a:t> </a:t>
            </a:r>
            <a:r>
              <a:rPr lang="en-US" sz="2800" dirty="0">
                <a:solidFill>
                  <a:srgbClr val="000099"/>
                </a:solidFill>
              </a:rPr>
              <a:t>·</a:t>
            </a:r>
            <a:r>
              <a:rPr lang="en-US" sz="2800" dirty="0">
                <a:solidFill>
                  <a:srgbClr val="9900FF"/>
                </a:solidFill>
              </a:rPr>
              <a:t> 8</a:t>
            </a:r>
            <a:r>
              <a:rPr lang="en-US" sz="2800" dirty="0">
                <a:solidFill>
                  <a:srgbClr val="000099"/>
                </a:solidFill>
              </a:rPr>
              <a:t> fl oz</a:t>
            </a:r>
          </a:p>
        </p:txBody>
      </p:sp>
      <p:sp>
        <p:nvSpPr>
          <p:cNvPr id="7" name="Rectangle 6"/>
          <p:cNvSpPr/>
          <p:nvPr/>
        </p:nvSpPr>
        <p:spPr>
          <a:xfrm>
            <a:off x="4738914" y="3748314"/>
            <a:ext cx="157293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</a:rPr>
              <a:t>=</a:t>
            </a:r>
            <a:r>
              <a:rPr lang="en-US" sz="2800" dirty="0"/>
              <a:t> </a:t>
            </a:r>
            <a:r>
              <a:rPr lang="en-US" sz="2800" dirty="0">
                <a:solidFill>
                  <a:srgbClr val="FF0000"/>
                </a:solidFill>
              </a:rPr>
              <a:t>24 fl oz </a:t>
            </a:r>
          </a:p>
        </p:txBody>
      </p:sp>
      <p:sp>
        <p:nvSpPr>
          <p:cNvPr id="8" name="Rectangle 7"/>
          <p:cNvSpPr/>
          <p:nvPr/>
        </p:nvSpPr>
        <p:spPr>
          <a:xfrm>
            <a:off x="2590800" y="3733800"/>
            <a:ext cx="60144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FF"/>
                </a:solidFill>
              </a:rPr>
              <a:t>3 c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7098618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Example 2: Converting US Units of Measure Using Multiplication/Division</a:t>
            </a:r>
            <a:r>
              <a:rPr lang="en-US" sz="3200" dirty="0">
                <a:solidFill>
                  <a:schemeClr val="accent1"/>
                </a:solidFill>
              </a:rPr>
              <a:t> (cont.)</a:t>
            </a:r>
          </a:p>
        </p:txBody>
      </p:sp>
      <p:sp>
        <p:nvSpPr>
          <p:cNvPr id="11267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0" indent="3175">
              <a:buFont typeface="+mj-lt"/>
              <a:buAutoNum type="alphaLcPeriod" startAt="2"/>
              <a:tabLst>
                <a:tab pos="461963" algn="l"/>
              </a:tabLst>
            </a:pPr>
            <a:r>
              <a:rPr lang="en-US" i="0" dirty="0">
                <a:solidFill>
                  <a:schemeClr val="tx1"/>
                </a:solidFill>
              </a:rPr>
              <a:t>	You are converting from a </a:t>
            </a:r>
            <a:r>
              <a:rPr lang="en-US" i="1" dirty="0">
                <a:solidFill>
                  <a:schemeClr val="tx1"/>
                </a:solidFill>
              </a:rPr>
              <a:t>larger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</a:rPr>
              <a:t>unit to a </a:t>
            </a:r>
            <a:r>
              <a:rPr lang="en-US" i="1" dirty="0">
                <a:solidFill>
                  <a:schemeClr val="tx1"/>
                </a:solidFill>
              </a:rPr>
              <a:t>smaller</a:t>
            </a:r>
            <a:r>
              <a:rPr lang="en-US" dirty="0">
                <a:solidFill>
                  <a:schemeClr val="tx1"/>
                </a:solidFill>
              </a:rPr>
              <a:t> 	</a:t>
            </a:r>
            <a:r>
              <a:rPr lang="en-US" i="0" dirty="0">
                <a:solidFill>
                  <a:schemeClr val="tx1"/>
                </a:solidFill>
              </a:rPr>
              <a:t>unit (a </a:t>
            </a:r>
            <a:r>
              <a:rPr lang="en-US" i="1" dirty="0">
                <a:solidFill>
                  <a:schemeClr val="tx1"/>
                </a:solidFill>
              </a:rPr>
              <a:t>gallon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</a:rPr>
              <a:t>is larger than a </a:t>
            </a:r>
            <a:r>
              <a:rPr lang="en-US" i="1" dirty="0">
                <a:solidFill>
                  <a:schemeClr val="tx1"/>
                </a:solidFill>
              </a:rPr>
              <a:t>quart</a:t>
            </a:r>
            <a:r>
              <a:rPr lang="en-US" i="0" dirty="0">
                <a:solidFill>
                  <a:schemeClr val="tx1"/>
                </a:solidFill>
              </a:rPr>
              <a:t>), so multiply. 	Because there are 4 quarts in 1 gallon, multiply by 4.</a:t>
            </a:r>
          </a:p>
          <a:p>
            <a:pPr marL="0" indent="3175">
              <a:spcBef>
                <a:spcPts val="1200"/>
              </a:spcBef>
              <a:buFont typeface="Courier New" pitchFamily="49" charset="0"/>
              <a:buNone/>
              <a:tabLst>
                <a:tab pos="457200" algn="l"/>
              </a:tabLst>
            </a:pPr>
            <a:r>
              <a:rPr lang="en-US" i="0" dirty="0">
                <a:solidFill>
                  <a:schemeClr val="tx1"/>
                </a:solidFill>
              </a:rPr>
              <a:t>			</a:t>
            </a:r>
            <a:r>
              <a:rPr lang="en-US" i="0" dirty="0">
                <a:solidFill>
                  <a:srgbClr val="0000FF"/>
                </a:solidFill>
              </a:rPr>
              <a:t>5 gal</a:t>
            </a:r>
          </a:p>
          <a:p>
            <a:pPr indent="3175">
              <a:spcBef>
                <a:spcPts val="1200"/>
              </a:spcBef>
              <a:buFont typeface="+mj-lt"/>
              <a:buAutoNum type="alphaLcPeriod" startAt="3"/>
              <a:tabLst>
                <a:tab pos="457200" algn="l"/>
              </a:tabLst>
            </a:pPr>
            <a:r>
              <a:rPr lang="en-US" dirty="0">
                <a:solidFill>
                  <a:schemeClr val="tx1"/>
                </a:solidFill>
              </a:rPr>
              <a:t>	You are converting from a </a:t>
            </a:r>
            <a:r>
              <a:rPr lang="en-US" i="1" dirty="0">
                <a:solidFill>
                  <a:schemeClr val="tx1"/>
                </a:solidFill>
              </a:rPr>
              <a:t>smaller</a:t>
            </a:r>
            <a:r>
              <a:rPr lang="en-US" dirty="0">
                <a:solidFill>
                  <a:schemeClr val="tx1"/>
                </a:solidFill>
              </a:rPr>
              <a:t> unit to a </a:t>
            </a:r>
            <a:r>
              <a:rPr lang="en-US" i="1" dirty="0">
                <a:solidFill>
                  <a:schemeClr val="tx1"/>
                </a:solidFill>
              </a:rPr>
              <a:t>larger</a:t>
            </a:r>
            <a:r>
              <a:rPr lang="en-US" dirty="0">
                <a:solidFill>
                  <a:schemeClr val="tx1"/>
                </a:solidFill>
              </a:rPr>
              <a:t> 	unit (a </a:t>
            </a:r>
            <a:r>
              <a:rPr lang="en-US" i="1" dirty="0">
                <a:solidFill>
                  <a:schemeClr val="tx1"/>
                </a:solidFill>
              </a:rPr>
              <a:t>minute</a:t>
            </a:r>
            <a:r>
              <a:rPr lang="en-US" dirty="0">
                <a:solidFill>
                  <a:schemeClr val="tx1"/>
                </a:solidFill>
              </a:rPr>
              <a:t> is smaller than an </a:t>
            </a:r>
            <a:r>
              <a:rPr lang="en-US" i="1" dirty="0">
                <a:solidFill>
                  <a:schemeClr val="tx1"/>
                </a:solidFill>
              </a:rPr>
              <a:t>hour</a:t>
            </a:r>
            <a:r>
              <a:rPr lang="en-US" dirty="0">
                <a:solidFill>
                  <a:schemeClr val="tx1"/>
                </a:solidFill>
              </a:rPr>
              <a:t>), so divide. 	</a:t>
            </a:r>
            <a:r>
              <a:rPr lang="en-US" dirty="0"/>
              <a:t>Because there are 60 minutes in 1 hour, divide by 	60.</a:t>
            </a:r>
          </a:p>
          <a:p>
            <a:pPr marL="0" indent="3175">
              <a:spcBef>
                <a:spcPts val="1200"/>
              </a:spcBef>
              <a:buFont typeface="Courier New" pitchFamily="49" charset="0"/>
              <a:buNone/>
              <a:tabLst>
                <a:tab pos="457200" algn="l"/>
              </a:tabLst>
            </a:pPr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077218" y="2725444"/>
            <a:ext cx="145745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</a:rPr>
              <a:t>= 5</a:t>
            </a:r>
            <a:r>
              <a:rPr lang="en-US" sz="2800" dirty="0">
                <a:solidFill>
                  <a:srgbClr val="9900FF"/>
                </a:solidFill>
              </a:rPr>
              <a:t> </a:t>
            </a:r>
            <a:r>
              <a:rPr lang="en-US" sz="2800" dirty="0">
                <a:solidFill>
                  <a:srgbClr val="000099"/>
                </a:solidFill>
              </a:rPr>
              <a:t>·</a:t>
            </a:r>
            <a:r>
              <a:rPr lang="en-US" sz="2800" dirty="0">
                <a:solidFill>
                  <a:srgbClr val="9900FF"/>
                </a:solidFill>
              </a:rPr>
              <a:t> 4</a:t>
            </a:r>
            <a:r>
              <a:rPr lang="en-US" sz="2800" dirty="0">
                <a:solidFill>
                  <a:srgbClr val="000099"/>
                </a:solidFill>
              </a:rPr>
              <a:t> qt</a:t>
            </a:r>
          </a:p>
        </p:txBody>
      </p:sp>
      <p:sp>
        <p:nvSpPr>
          <p:cNvPr id="5" name="Rectangle 4"/>
          <p:cNvSpPr/>
          <p:nvPr/>
        </p:nvSpPr>
        <p:spPr>
          <a:xfrm>
            <a:off x="4430674" y="2739958"/>
            <a:ext cx="128432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</a:rPr>
              <a:t>=</a:t>
            </a:r>
            <a:r>
              <a:rPr lang="en-US" sz="2800" dirty="0"/>
              <a:t> </a:t>
            </a:r>
            <a:r>
              <a:rPr lang="en-US" sz="2800" dirty="0">
                <a:solidFill>
                  <a:srgbClr val="FF0008"/>
                </a:solidFill>
              </a:rPr>
              <a:t>20</a:t>
            </a:r>
            <a:r>
              <a:rPr lang="en-US" sz="2800" dirty="0">
                <a:solidFill>
                  <a:srgbClr val="FF0000"/>
                </a:solidFill>
              </a:rPr>
              <a:t> qt </a:t>
            </a:r>
          </a:p>
        </p:txBody>
      </p:sp>
      <p:graphicFrame>
        <p:nvGraphicFramePr>
          <p:cNvPr id="15361" name="Object 1"/>
          <p:cNvGraphicFramePr>
            <a:graphicFrameLocks noChangeAspect="1"/>
          </p:cNvGraphicFramePr>
          <p:nvPr/>
        </p:nvGraphicFramePr>
        <p:xfrm>
          <a:off x="1066800" y="5346700"/>
          <a:ext cx="11811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07" name="Equation" r:id="rId3" imgW="1180588" imgH="291973" progId="Equation.DSMT4">
                  <p:embed/>
                </p:oleObj>
              </mc:Choice>
              <mc:Fallback>
                <p:oleObj name="Equation" r:id="rId3" imgW="1180588" imgH="291973" progId="Equation.DSMT4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5346700"/>
                        <a:ext cx="11811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2" name="Object 2"/>
          <p:cNvGraphicFramePr>
            <a:graphicFrameLocks noChangeAspect="1"/>
          </p:cNvGraphicFramePr>
          <p:nvPr/>
        </p:nvGraphicFramePr>
        <p:xfrm>
          <a:off x="2286000" y="5067300"/>
          <a:ext cx="1320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08" name="Equation" r:id="rId5" imgW="1320800" imgH="838200" progId="Equation.DSMT4">
                  <p:embed/>
                </p:oleObj>
              </mc:Choice>
              <mc:Fallback>
                <p:oleObj name="Equation" r:id="rId5" imgW="1320800" imgH="83820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5067300"/>
                        <a:ext cx="1320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4" name="Object 4"/>
          <p:cNvGraphicFramePr>
            <a:graphicFrameLocks noChangeAspect="1"/>
          </p:cNvGraphicFramePr>
          <p:nvPr/>
        </p:nvGraphicFramePr>
        <p:xfrm>
          <a:off x="3683000" y="5064712"/>
          <a:ext cx="965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09" name="Equation" r:id="rId7" imgW="965160" imgH="838080" progId="Equation.DSMT4">
                  <p:embed/>
                </p:oleObj>
              </mc:Choice>
              <mc:Fallback>
                <p:oleObj name="Equation" r:id="rId7" imgW="965160" imgH="838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83000" y="5064712"/>
                        <a:ext cx="965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5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78739609"/>
              </p:ext>
            </p:extLst>
          </p:nvPr>
        </p:nvGraphicFramePr>
        <p:xfrm>
          <a:off x="4737100" y="5078413"/>
          <a:ext cx="2476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10" name="Equation" r:id="rId9" imgW="2476440" imgH="838080" progId="Equation.DSMT4">
                  <p:embed/>
                </p:oleObj>
              </mc:Choice>
              <mc:Fallback>
                <p:oleObj name="Equation" r:id="rId9" imgW="247644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37100" y="5078413"/>
                        <a:ext cx="2476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874</TotalTime>
  <Words>717</Words>
  <Application>Microsoft Office PowerPoint</Application>
  <PresentationFormat>On-screen Show (4:3)</PresentationFormat>
  <Paragraphs>126</Paragraphs>
  <Slides>19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19</vt:i4>
      </vt:variant>
    </vt:vector>
  </HeadingPairs>
  <TitlesOfParts>
    <vt:vector size="25" baseType="lpstr">
      <vt:lpstr>Arial</vt:lpstr>
      <vt:lpstr>Calibri</vt:lpstr>
      <vt:lpstr>Courier New</vt:lpstr>
      <vt:lpstr>Office Theme</vt:lpstr>
      <vt:lpstr>Equation</vt:lpstr>
      <vt:lpstr>MathType 6.0 Equation</vt:lpstr>
      <vt:lpstr>Section 6.1</vt:lpstr>
      <vt:lpstr>Objectives</vt:lpstr>
      <vt:lpstr>Relationships Between Measurements in the  US Customary System</vt:lpstr>
      <vt:lpstr>Example 1: Basic Conversions in the US Customary System</vt:lpstr>
      <vt:lpstr>Example 1: Basic Conversions in the US Customary System (cont.)</vt:lpstr>
      <vt:lpstr>Using Multiplication and Division to Convert Measurements</vt:lpstr>
      <vt:lpstr>Example 2: Converting US Units of Measure Using Multiplication/Division</vt:lpstr>
      <vt:lpstr>Example 2: Converting US Units of Measure Using Multiplication/Division (cont.)</vt:lpstr>
      <vt:lpstr>Example 2: Converting US Units of Measure Using Multiplication/Division (cont.)</vt:lpstr>
      <vt:lpstr>Example 2: Converting US Units of Measure Using Multiplication/Division (cont.)</vt:lpstr>
      <vt:lpstr>Example 3: Application: Converting US Units of Measure</vt:lpstr>
      <vt:lpstr>Using Unit Fractions to Convert Measurements</vt:lpstr>
      <vt:lpstr>Example 4: Using Unit Fractions to Convert US Units of Measure</vt:lpstr>
      <vt:lpstr>Example 4: Using Unit Fractions to Convert US Units of Measure(cont.)</vt:lpstr>
      <vt:lpstr>Example 4: Using Unit Fractions to Convert US Units of Measure(cont.)</vt:lpstr>
      <vt:lpstr>Example 4: Using Unit Fractions to Convert US Units of Measure (cont.)</vt:lpstr>
      <vt:lpstr>Example 4: Using Unit Fractions to Convert US Units of Measure (cont.)</vt:lpstr>
      <vt:lpstr>Example 5: Application: Converting US Units of Measure</vt:lpstr>
      <vt:lpstr>Example 6: Application: Converting US Units of Measure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Preparation for College Mathematics</dc:title>
  <dc:creator>Hawkes Learning</dc:creator>
  <cp:lastModifiedBy>Kara Roche</cp:lastModifiedBy>
  <cp:revision>116</cp:revision>
  <dcterms:created xsi:type="dcterms:W3CDTF">2013-04-26T14:43:13Z</dcterms:created>
  <dcterms:modified xsi:type="dcterms:W3CDTF">2018-08-13T19:44:18Z</dcterms:modified>
</cp:coreProperties>
</file>