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9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6" r:id="rId31"/>
    <p:sldId id="289" r:id="rId32"/>
    <p:sldId id="290" r:id="rId33"/>
    <p:sldId id="291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4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007E"/>
    <a:srgbClr val="1F497C"/>
    <a:srgbClr val="2D7D9F"/>
    <a:srgbClr val="FFFFCC"/>
    <a:srgbClr val="1F497D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7" autoAdjust="0"/>
    <p:restoredTop sz="94660"/>
  </p:normalViewPr>
  <p:slideViewPr>
    <p:cSldViewPr>
      <p:cViewPr varScale="1">
        <p:scale>
          <a:sx n="105" d="100"/>
          <a:sy n="105" d="100"/>
        </p:scale>
        <p:origin x="48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0742-CFE2-4455-9F3E-678F19BF22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3580-EC71-4560-9B09-89E5C3C5B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6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8.jpeg"/><Relationship Id="rId4" Type="http://schemas.openxmlformats.org/officeDocument/2006/relationships/image" Target="../media/image45.wmf"/><Relationship Id="rId9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65.png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7.wmf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6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3.png"/><Relationship Id="rId4" Type="http://schemas.openxmlformats.org/officeDocument/2006/relationships/image" Target="../media/image9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1.png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7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0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Angles and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5816" name="Group 24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08615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00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22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 right angle.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375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02150" y="254000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3" imgW="495000" imgH="291960" progId="Equation.DSMT4">
                  <p:embed/>
                </p:oleObj>
              </mc:Choice>
              <mc:Fallback>
                <p:oleObj name="Equation" r:id="rId3" imgW="49500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540000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569284"/>
          <a:ext cx="154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5" imgW="1600200" imgH="317160" progId="Equation.DSMT4">
                  <p:embed/>
                </p:oleObj>
              </mc:Choice>
              <mc:Fallback>
                <p:oleObj name="Equation" r:id="rId5" imgW="160020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69284"/>
                        <a:ext cx="154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0"/>
            <a:ext cx="2377440" cy="21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2468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632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03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15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is an obtuse angle.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399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72063" y="2857500"/>
          <a:ext cx="4984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3" imgW="520560" imgH="304560" progId="Equation.DSMT4">
                  <p:embed/>
                </p:oleObj>
              </mc:Choice>
              <mc:Fallback>
                <p:oleObj name="Equation" r:id="rId3" imgW="520560" imgH="3045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57500"/>
                        <a:ext cx="4984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2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86000" y="2871788"/>
          <a:ext cx="2463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5" imgW="2590560" imgH="317160" progId="Equation.DSMT4">
                  <p:embed/>
                </p:oleObj>
              </mc:Choice>
              <mc:Fallback>
                <p:oleObj name="Equation" r:id="rId5" imgW="259056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71788"/>
                        <a:ext cx="24638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3480" y="3304863"/>
            <a:ext cx="3474720" cy="21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7427" name="Group 19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7961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15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65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Straight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rays are in opposite directions.         is a straight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423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26200" y="3295650"/>
          <a:ext cx="508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3" imgW="533160" imgH="291960" progId="Equation.DSMT4">
                  <p:embed/>
                </p:oleObj>
              </mc:Choice>
              <mc:Fallback>
                <p:oleObj name="Equation" r:id="rId3" imgW="53316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3295650"/>
                        <a:ext cx="5080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43200" y="2846388"/>
          <a:ext cx="17018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5" imgW="1803240" imgH="317160" progId="Equation.DSMT4">
                  <p:embed/>
                </p:oleObj>
              </mc:Choice>
              <mc:Fallback>
                <p:oleObj name="Equation" r:id="rId5" imgW="180324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46388"/>
                        <a:ext cx="17018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880" y="4191000"/>
            <a:ext cx="3474720" cy="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 Measuring 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  <a:defRPr/>
            </a:pPr>
            <a:r>
              <a:rPr lang="en-US" i="0" dirty="0">
                <a:solidFill>
                  <a:schemeClr val="tx1"/>
                </a:solidFill>
              </a:rPr>
              <a:t>Use a protractor to check the measures of the given angles.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410200" y="3330878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Equation" r:id="rId3" imgW="1218671" imgH="304668" progId="Equation.DSMT4">
                  <p:embed/>
                </p:oleObj>
              </mc:Choice>
              <mc:Fallback>
                <p:oleObj name="Equation" r:id="rId3" imgW="1218671" imgH="304668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30878"/>
                        <a:ext cx="121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5410200" y="3954136"/>
          <a:ext cx="1182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Equation" r:id="rId5" imgW="1231366" imgH="304668" progId="Equation.DSMT4">
                  <p:embed/>
                </p:oleObj>
              </mc:Choice>
              <mc:Fallback>
                <p:oleObj name="Equation" r:id="rId5" imgW="1231366" imgH="30466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54136"/>
                        <a:ext cx="11826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827" y="25146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10200" y="4513894"/>
          <a:ext cx="123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Equation" r:id="rId8" imgW="1231366" imgH="304668" progId="Equation.DSMT4">
                  <p:embed/>
                </p:oleObj>
              </mc:Choice>
              <mc:Fallback>
                <p:oleObj name="Equation" r:id="rId8" imgW="1231366" imgH="304668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13894"/>
                        <a:ext cx="1231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10200" y="51181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10" imgW="1256755" imgH="304668" progId="Equation.DSMT4">
                  <p:embed/>
                </p:oleObj>
              </mc:Choice>
              <mc:Fallback>
                <p:oleObj name="Equation" r:id="rId10" imgW="1256755" imgH="304668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181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718300" y="3318178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12" imgW="799753" imgH="317362" progId="Equation.DSMT4">
                  <p:embed/>
                </p:oleObj>
              </mc:Choice>
              <mc:Fallback>
                <p:oleObj name="Equation" r:id="rId12" imgW="799753" imgH="31736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318178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718300" y="3928736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14" imgW="799753" imgH="317362" progId="Equation.DSMT4">
                  <p:embed/>
                </p:oleObj>
              </mc:Choice>
              <mc:Fallback>
                <p:oleObj name="Equation" r:id="rId14" imgW="799753" imgH="31736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928736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718300" y="4501194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16" imgW="799753" imgH="317362" progId="Equation.DSMT4">
                  <p:embed/>
                </p:oleObj>
              </mc:Choice>
              <mc:Fallback>
                <p:oleObj name="Equation" r:id="rId16" imgW="799753" imgH="31736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4501194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718300" y="510540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18" imgW="964781" imgH="317362" progId="Equation.DSMT4">
                  <p:embed/>
                </p:oleObj>
              </mc:Choice>
              <mc:Fallback>
                <p:oleObj name="Equation" r:id="rId18" imgW="964781" imgH="31736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10540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289942" y="2514600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 ∠2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 Identifying Angles</a:t>
            </a:r>
          </a:p>
        </p:txBody>
      </p:sp>
      <p:graphicFrame>
        <p:nvGraphicFramePr>
          <p:cNvPr id="6164" name="Object 16"/>
          <p:cNvGraphicFramePr>
            <a:graphicFrameLocks noChangeAspect="1"/>
          </p:cNvGraphicFramePr>
          <p:nvPr/>
        </p:nvGraphicFramePr>
        <p:xfrm>
          <a:off x="1599967" y="3374355"/>
          <a:ext cx="429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3" imgW="4292600" imgH="317500" progId="Equation.DSMT4">
                  <p:embed/>
                </p:oleObj>
              </mc:Choice>
              <mc:Fallback>
                <p:oleObj name="Equation" r:id="rId3" imgW="4292600" imgH="3175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967" y="3374355"/>
                        <a:ext cx="4292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60317"/>
              </p:ext>
            </p:extLst>
          </p:nvPr>
        </p:nvGraphicFramePr>
        <p:xfrm>
          <a:off x="1591578" y="4043377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5" imgW="4635500" imgH="381000" progId="Equation.DSMT4">
                  <p:embed/>
                </p:oleObj>
              </mc:Choice>
              <mc:Fallback>
                <p:oleObj name="Equation" r:id="rId5" imgW="4635500" imgH="38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578" y="4043377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18"/>
          <p:cNvGraphicFramePr>
            <a:graphicFrameLocks noChangeAspect="1"/>
          </p:cNvGraphicFramePr>
          <p:nvPr/>
        </p:nvGraphicFramePr>
        <p:xfrm>
          <a:off x="2057400" y="4716011"/>
          <a:ext cx="546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7" imgW="5460840" imgH="927000" progId="Equation.DSMT4">
                  <p:embed/>
                </p:oleObj>
              </mc:Choice>
              <mc:Fallback>
                <p:oleObj name="Equation" r:id="rId7" imgW="5460840" imgH="9270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16011"/>
                        <a:ext cx="546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Complementary and Supplementary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2690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 eaLnBrk="0" hangingPunct="0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complementary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90</a:t>
            </a:r>
            <a:r>
              <a:rPr lang="en-US" dirty="0">
                <a:solidFill>
                  <a:srgbClr val="000000"/>
                </a:solidFill>
              </a:rPr>
              <a:t>°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supplementary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180</a:t>
            </a:r>
            <a:r>
              <a:rPr lang="en-US" dirty="0">
                <a:solidFill>
                  <a:srgbClr val="000000"/>
                </a:solidFill>
              </a:rPr>
              <a:t>°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73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In the figure shown,       </a:t>
            </a:r>
            <a:r>
              <a:rPr lang="en-US" dirty="0"/>
              <a:t>is a straight line. Identify all pairs of complementary, supplementary, and straight angles.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dirty="0"/>
          </a:p>
        </p:txBody>
      </p:sp>
      <p:pic>
        <p:nvPicPr>
          <p:cNvPr id="20" name="Picture 16" descr="Ch_6_Sec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06662"/>
            <a:ext cx="41402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6172200" y="2882900"/>
          <a:ext cx="1574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4" imgW="1574800" imgH="1384300" progId="Equation.DSMT4">
                  <p:embed/>
                </p:oleObj>
              </mc:Choice>
              <mc:Fallback>
                <p:oleObj name="Equation" r:id="rId4" imgW="1574800" imgH="1384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82900"/>
                        <a:ext cx="1574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3453934" y="1272039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6" imgW="482400" imgH="419040" progId="Equation.DSMT4">
                  <p:embed/>
                </p:oleObj>
              </mc:Choice>
              <mc:Fallback>
                <p:oleObj name="Equation" r:id="rId6" imgW="48240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934" y="1272039"/>
                        <a:ext cx="482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∠2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complementary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COD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COA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supplementary</a:t>
            </a:r>
            <a:r>
              <a:rPr lang="en-US" sz="2800" i="0" dirty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3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AOD </a:t>
            </a:r>
            <a:r>
              <a:rPr lang="en-US" sz="2800" i="0" dirty="0">
                <a:solidFill>
                  <a:schemeClr val="tx1"/>
                </a:solidFill>
              </a:rPr>
              <a:t>is a </a:t>
            </a:r>
            <a:r>
              <a:rPr lang="en-US" sz="2800" i="0" dirty="0">
                <a:solidFill>
                  <a:srgbClr val="FF0008"/>
                </a:solidFill>
              </a:rPr>
              <a:t>straight angle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4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BOA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BOD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rgbClr val="FF0008"/>
                </a:solidFill>
              </a:rPr>
              <a:t>supplementary</a:t>
            </a:r>
            <a:r>
              <a:rPr lang="en-US" dirty="0">
                <a:solidFill>
                  <a:schemeClr val="tx1"/>
                </a:solidFill>
              </a:rPr>
              <a:t>; and in this case</a:t>
            </a:r>
            <a:endParaRPr lang="en-US" sz="2800" dirty="0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028700" y="1854200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2" name="Equation" r:id="rId3" imgW="2679700" imgH="317500" progId="Equation.DSMT4">
                  <p:embed/>
                </p:oleObj>
              </mc:Choice>
              <mc:Fallback>
                <p:oleObj name="Equation" r:id="rId3" imgW="26797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854200"/>
                        <a:ext cx="267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87645"/>
              </p:ext>
            </p:extLst>
          </p:nvPr>
        </p:nvGraphicFramePr>
        <p:xfrm>
          <a:off x="1041400" y="3644900"/>
          <a:ext cx="596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3" name="Equation" r:id="rId5" imgW="5968800" imgH="406080" progId="Equation.DSMT4">
                  <p:embed/>
                </p:oleObj>
              </mc:Choice>
              <mc:Fallback>
                <p:oleObj name="Equation" r:id="rId5" imgW="5968800" imgH="406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644900"/>
                        <a:ext cx="596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30730"/>
              </p:ext>
            </p:extLst>
          </p:nvPr>
        </p:nvGraphicFramePr>
        <p:xfrm>
          <a:off x="5461000" y="4318000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4" name="Equation" r:id="rId7" imgW="2323092" imgH="317362" progId="Equation.DSMT4">
                  <p:embed/>
                </p:oleObj>
              </mc:Choice>
              <mc:Fallback>
                <p:oleObj name="Equation" r:id="rId7" imgW="2323092" imgH="31736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318000"/>
                        <a:ext cx="232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61327"/>
              </p:ext>
            </p:extLst>
          </p:nvPr>
        </p:nvGraphicFramePr>
        <p:xfrm>
          <a:off x="1739900" y="5321300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5" name="Equation" r:id="rId9" imgW="2145369" imgH="317362" progId="Equation.DSMT4">
                  <p:embed/>
                </p:oleObj>
              </mc:Choice>
              <mc:Fallback>
                <p:oleObj name="Equation" r:id="rId9" imgW="2145369" imgH="31736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5321300"/>
                        <a:ext cx="214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xmlns="" id="{71BA1097-8729-4F14-9AAC-CF4163BCA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05927"/>
              </p:ext>
            </p:extLst>
          </p:nvPr>
        </p:nvGraphicFramePr>
        <p:xfrm>
          <a:off x="1041400" y="3049588"/>
          <a:ext cx="596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" name="Equation" r:id="rId11" imgW="5968800" imgH="406080" progId="Equation.DSMT4">
                  <p:embed/>
                </p:oleObj>
              </mc:Choice>
              <mc:Fallback>
                <p:oleObj name="Equation" r:id="rId11" imgW="5968800" imgH="406080" progId="Equation.DSMT4">
                  <p:embed/>
                  <p:pic>
                    <p:nvPicPr>
                      <p:cNvPr id="71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049588"/>
                        <a:ext cx="596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Ch_6_Sec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181" y="3505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the figure below,       is a straight line and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QOS.	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SOP.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c.	Are any pairs supplementary?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415748" y="1268896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4" imgW="380835" imgH="431613" progId="Equation.DSMT4">
                  <p:embed/>
                </p:oleObj>
              </mc:Choice>
              <mc:Fallback>
                <p:oleObj name="Equation" r:id="rId4" imgW="38083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748" y="1268896"/>
                        <a:ext cx="381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6809215" y="1377950"/>
          <a:ext cx="215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6" imgW="2159000" imgH="342900" progId="Equation.DSMT4">
                  <p:embed/>
                </p:oleObj>
              </mc:Choice>
              <mc:Fallback>
                <p:oleObj name="Equation" r:id="rId6" imgW="2159000" imgH="342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215" y="1377950"/>
                        <a:ext cx="2159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31800" y="3048000"/>
            <a:ext cx="8229600" cy="2966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Yes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QOP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ROP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02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47757"/>
              </p:ext>
            </p:extLst>
          </p:nvPr>
        </p:nvGraphicFramePr>
        <p:xfrm>
          <a:off x="1003533" y="3799840"/>
          <a:ext cx="123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3" imgW="1231560" imgH="330120" progId="Equation.DSMT4">
                  <p:embed/>
                </p:oleObj>
              </mc:Choice>
              <mc:Fallback>
                <p:oleObj name="Equation" r:id="rId3" imgW="1231560" imgH="3301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533" y="3799840"/>
                        <a:ext cx="1231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665"/>
              </p:ext>
            </p:extLst>
          </p:nvPr>
        </p:nvGraphicFramePr>
        <p:xfrm>
          <a:off x="1041866" y="4498340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5" imgW="1168200" imgH="304560" progId="Equation.DSMT4">
                  <p:embed/>
                </p:oleObj>
              </mc:Choice>
              <mc:Fallback>
                <p:oleObj name="Equation" r:id="rId5" imgW="11682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866" y="4498340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81769"/>
              </p:ext>
            </p:extLst>
          </p:nvPr>
        </p:nvGraphicFramePr>
        <p:xfrm>
          <a:off x="2311400" y="3795762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795762"/>
                        <a:ext cx="177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24030"/>
              </p:ext>
            </p:extLst>
          </p:nvPr>
        </p:nvGraphicFramePr>
        <p:xfrm>
          <a:off x="2260600" y="449199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Equation" r:id="rId9" imgW="1053643" imgH="317362" progId="Equation.DSMT4">
                  <p:embed/>
                </p:oleObj>
              </mc:Choice>
              <mc:Fallback>
                <p:oleObj name="Equation" r:id="rId9" imgW="1053643" imgH="317362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491990"/>
                        <a:ext cx="105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76885"/>
              </p:ext>
            </p:extLst>
          </p:nvPr>
        </p:nvGraphicFramePr>
        <p:xfrm>
          <a:off x="4178300" y="3816851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Equation" r:id="rId11" imgW="1053643" imgH="317362" progId="Equation.DSMT4">
                  <p:embed/>
                </p:oleObj>
              </mc:Choice>
              <mc:Fallback>
                <p:oleObj name="Equation" r:id="rId11" imgW="1053643" imgH="317362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816851"/>
                        <a:ext cx="105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5" descr="Ch_6_Sec 7">
            <a:extLst>
              <a:ext uri="{FF2B5EF4-FFF2-40B4-BE49-F238E27FC236}">
                <a16:creationId xmlns:a16="http://schemas.microsoft.com/office/drawing/2014/main" xmlns="" id="{484265C4-2F4A-452F-8806-9102A3DA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4781" y="1259276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39430"/>
          </a:xfrm>
        </p:spPr>
        <p:txBody>
          <a:bodyPr>
            <a:spAutoFit/>
          </a:bodyPr>
          <a:lstStyle/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points, lines, planes, rays, and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Classify an angle by its measure.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complementary and supplementary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congruent, vertical, and adjacent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Know when lines are parallel and perpendicular.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Classify a triangle by its sides and angles.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Identifying Congruent Angles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shown below, identify the congruent angles.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447800" y="5127625"/>
          <a:ext cx="219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3" imgW="2197100" imgH="304800" progId="Equation.DSMT4">
                  <p:embed/>
                </p:oleObj>
              </mc:Choice>
              <mc:Fallback>
                <p:oleObj name="Equation" r:id="rId3" imgW="2197100" imgH="304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27625"/>
                        <a:ext cx="219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Ch_5_Sec 5_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675" y="1981200"/>
            <a:ext cx="26606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016500" y="5127625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6" imgW="2184400" imgH="304800" progId="Equation.DSMT4">
                  <p:embed/>
                </p:oleObj>
              </mc:Choice>
              <mc:Fallback>
                <p:oleObj name="Equation" r:id="rId6" imgW="2184400" imgH="304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27625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51300" y="5127625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8" imgW="558558" imgH="304668" progId="Equation.DSMT4">
                  <p:embed/>
                </p:oleObj>
              </mc:Choice>
              <mc:Fallback>
                <p:oleObj name="Equation" r:id="rId8" imgW="558558" imgH="30466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127625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Vertical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76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are congruent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That is,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have the same measure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1768D8-B46B-483C-B90C-534542347B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692638"/>
            <a:ext cx="914400" cy="244029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555B5E05-0FE8-4E62-A16A-3956096F08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616291"/>
              </p:ext>
            </p:extLst>
          </p:nvPr>
        </p:nvGraphicFramePr>
        <p:xfrm>
          <a:off x="4141124" y="3264919"/>
          <a:ext cx="1270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Equation" r:id="rId4" imgW="1269720" imgH="850680" progId="Equation.DSMT4">
                  <p:embed/>
                </p:oleObj>
              </mc:Choice>
              <mc:Fallback>
                <p:oleObj name="Equation" r:id="rId4" imgW="1269720" imgH="850680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124" y="3264919"/>
                        <a:ext cx="12700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three lines intersect at the point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i="0" dirty="0">
                <a:solidFill>
                  <a:schemeClr val="tx1"/>
                </a:solidFill>
              </a:rPr>
              <a:t>.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measures of the following angles:</a:t>
            </a:r>
          </a:p>
          <a:p>
            <a:pPr>
              <a:tabLst>
                <a:tab pos="457200" algn="l"/>
                <a:tab pos="1828800" algn="l"/>
                <a:tab pos="2286000" algn="l"/>
                <a:tab pos="3657600" algn="l"/>
                <a:tab pos="41148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TOU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POQ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d.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SOT</a:t>
            </a:r>
          </a:p>
        </p:txBody>
      </p:sp>
      <p:pic>
        <p:nvPicPr>
          <p:cNvPr id="27652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156" y="28956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00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	                are vertical angles and are congruent.  They have the same measure, </a:t>
            </a:r>
          </a:p>
          <a:p>
            <a:pPr marL="463550" indent="-46355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sz="2400" i="0" dirty="0">
                <a:solidFill>
                  <a:schemeClr val="tx1"/>
                </a:solidFill>
              </a:rPr>
              <a:t>               </a:t>
            </a:r>
            <a:r>
              <a:rPr lang="en-US" i="0" dirty="0">
                <a:solidFill>
                  <a:schemeClr val="tx1"/>
                </a:solidFill>
              </a:rPr>
              <a:t>              are vertical angles and are congruent.  They have the same measure, 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78457"/>
              </p:ext>
            </p:extLst>
          </p:nvPr>
        </p:nvGraphicFramePr>
        <p:xfrm>
          <a:off x="990600" y="3291840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3" imgW="2616200" imgH="330200" progId="Equation.DSMT4">
                  <p:embed/>
                </p:oleObj>
              </mc:Choice>
              <mc:Fallback>
                <p:oleObj name="Equation" r:id="rId3" imgW="2616200" imgH="330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91840"/>
                        <a:ext cx="2616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683522"/>
              </p:ext>
            </p:extLst>
          </p:nvPr>
        </p:nvGraphicFramePr>
        <p:xfrm>
          <a:off x="990600" y="4815607"/>
          <a:ext cx="255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5" imgW="2552700" imgH="304800" progId="Equation.DSMT4">
                  <p:embed/>
                </p:oleObj>
              </mc:Choice>
              <mc:Fallback>
                <p:oleObj name="Equation" r:id="rId5" imgW="25527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15607"/>
                        <a:ext cx="2552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77480"/>
              </p:ext>
            </p:extLst>
          </p:nvPr>
        </p:nvGraphicFramePr>
        <p:xfrm>
          <a:off x="999062" y="5671148"/>
          <a:ext cx="248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quation" r:id="rId7" imgW="2489200" imgH="406400" progId="Equation.DSMT4">
                  <p:embed/>
                </p:oleObj>
              </mc:Choice>
              <mc:Fallback>
                <p:oleObj name="Equation" r:id="rId7" imgW="2489200" imgH="40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2" y="5671148"/>
                        <a:ext cx="2489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60895"/>
              </p:ext>
            </p:extLst>
          </p:nvPr>
        </p:nvGraphicFramePr>
        <p:xfrm>
          <a:off x="990600" y="4130040"/>
          <a:ext cx="252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quation" r:id="rId9" imgW="2527300" imgH="317500" progId="Equation.DSMT4">
                  <p:embed/>
                </p:oleObj>
              </mc:Choice>
              <mc:Fallback>
                <p:oleObj name="Equation" r:id="rId9" imgW="25273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30040"/>
                        <a:ext cx="2527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:a16="http://schemas.microsoft.com/office/drawing/2014/main" xmlns="" id="{8DFADC03-C581-40F6-AD7B-C023E3E8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13112" y="1013460"/>
            <a:ext cx="2833688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31800" y="3713532"/>
            <a:ext cx="8229600" cy="293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i="0" dirty="0">
                <a:solidFill>
                  <a:schemeClr val="tx1"/>
                </a:solidFill>
              </a:rPr>
              <a:t>Because        is a straight line, we have 	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lphaLcPeriod" startAt="4"/>
            </a:pPr>
            <a:r>
              <a:rPr lang="en-US" sz="2800" i="0" dirty="0">
                <a:solidFill>
                  <a:schemeClr val="tx1"/>
                </a:solidFill>
              </a:rPr>
              <a:t>	                           are vertical angles and have the same measure. This means 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53672"/>
              </p:ext>
            </p:extLst>
          </p:nvPr>
        </p:nvGraphicFramePr>
        <p:xfrm>
          <a:off x="2336800" y="3728539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3" imgW="457200" imgH="431800" progId="Equation.DSMT4">
                  <p:embed/>
                </p:oleObj>
              </mc:Choice>
              <mc:Fallback>
                <p:oleObj name="Equation" r:id="rId3" imgW="457200" imgH="431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728539"/>
                        <a:ext cx="45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006126"/>
              </p:ext>
            </p:extLst>
          </p:nvPr>
        </p:nvGraphicFramePr>
        <p:xfrm>
          <a:off x="1003300" y="4338372"/>
          <a:ext cx="6856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5" imgW="6946560" imgH="469800" progId="Equation.DSMT4">
                  <p:embed/>
                </p:oleObj>
              </mc:Choice>
              <mc:Fallback>
                <p:oleObj name="Equation" r:id="rId5" imgW="6946560" imgH="469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338372"/>
                        <a:ext cx="68564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686826"/>
              </p:ext>
            </p:extLst>
          </p:nvPr>
        </p:nvGraphicFramePr>
        <p:xfrm>
          <a:off x="4995411" y="5701583"/>
          <a:ext cx="209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7" imgW="2095200" imgH="317160" progId="Equation.DSMT4">
                  <p:embed/>
                </p:oleObj>
              </mc:Choice>
              <mc:Fallback>
                <p:oleObj name="Equation" r:id="rId7" imgW="2095200" imgH="3171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411" y="5701583"/>
                        <a:ext cx="2095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64237"/>
              </p:ext>
            </p:extLst>
          </p:nvPr>
        </p:nvGraphicFramePr>
        <p:xfrm>
          <a:off x="1003300" y="5286328"/>
          <a:ext cx="2552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9" imgW="2552700" imgH="330200" progId="Equation.DSMT4">
                  <p:embed/>
                </p:oleObj>
              </mc:Choice>
              <mc:Fallback>
                <p:oleObj name="Equation" r:id="rId9" imgW="2552700" imgH="330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286328"/>
                        <a:ext cx="2552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:a16="http://schemas.microsoft.com/office/drawing/2014/main" xmlns="" id="{6D695CA3-F006-4B3E-9155-91EA7C92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5156" y="1001221"/>
            <a:ext cx="2833688" cy="2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Adjacent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 angles are adjacent if they have a common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24" name="Picture 6" descr="1"/>
          <p:cNvPicPr>
            <a:picLocks noChangeAspect="1" noChangeArrowheads="1"/>
          </p:cNvPicPr>
          <p:nvPr/>
        </p:nvPicPr>
        <p:blipFill>
          <a:blip r:embed="rId3" cstate="print"/>
          <a:srcRect r="48926"/>
          <a:stretch>
            <a:fillRect/>
          </a:stretch>
        </p:blipFill>
        <p:spPr bwMode="auto">
          <a:xfrm>
            <a:off x="1025525" y="2590800"/>
            <a:ext cx="3622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3615" y="3025914"/>
            <a:ext cx="3429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∠1 and ∠2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∠2 and ∠3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614543"/>
              </p:ext>
            </p:extLst>
          </p:nvPr>
        </p:nvGraphicFramePr>
        <p:xfrm>
          <a:off x="7721600" y="3344863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Equation" r:id="rId4" imgW="380880" imgH="317160" progId="Equation.DSMT4">
                  <p:embed/>
                </p:oleObj>
              </mc:Choice>
              <mc:Fallback>
                <p:oleObj name="Equation" r:id="rId4" imgW="380880" imgH="317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3344863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115557"/>
              </p:ext>
            </p:extLst>
          </p:nvPr>
        </p:nvGraphicFramePr>
        <p:xfrm>
          <a:off x="7735888" y="3962400"/>
          <a:ext cx="39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Equation" r:id="rId6" imgW="393480" imgH="317160" progId="Equation.DSMT4">
                  <p:embed/>
                </p:oleObj>
              </mc:Choice>
              <mc:Fallback>
                <p:oleObj name="Equation" r:id="rId6" imgW="39348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3962400"/>
                        <a:ext cx="393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below,                     are straight lines.</a:t>
            </a:r>
          </a:p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Name an angle adjacent to </a:t>
            </a:r>
          </a:p>
        </p:txBody>
      </p:sp>
      <p:pic>
        <p:nvPicPr>
          <p:cNvPr id="9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90800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371850" y="1270000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4" imgW="1562100" imgH="520700" progId="Equation.DSMT4">
                  <p:embed/>
                </p:oleObj>
              </mc:Choice>
              <mc:Fallback>
                <p:oleObj name="Equation" r:id="rId4" imgW="1562100" imgH="520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270000"/>
                        <a:ext cx="156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483100" y="19050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6" imgW="1002865" imgH="304668" progId="Equation.DSMT4">
                  <p:embed/>
                </p:oleObj>
              </mc:Choice>
              <mc:Fallback>
                <p:oleObj name="Equation" r:id="rId6" imgW="1002865" imgH="30466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050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 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sz="2800" i="0" dirty="0">
                <a:solidFill>
                  <a:schemeClr val="tx1"/>
                </a:solidFill>
              </a:rPr>
              <a:t>One angle adjacent to             is 	            </a:t>
            </a:r>
            <a:r>
              <a:rPr lang="en-US" dirty="0"/>
              <a:t>Two other angles adjacent to	          are 	      and </a:t>
            </a:r>
            <a:endParaRPr lang="en-US" sz="28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63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576288"/>
              </p:ext>
            </p:extLst>
          </p:nvPr>
        </p:nvGraphicFramePr>
        <p:xfrm>
          <a:off x="3793222" y="497231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Equation" r:id="rId3" imgW="939392" imgH="304668" progId="Equation.DSMT4">
                  <p:embed/>
                </p:oleObj>
              </mc:Choice>
              <mc:Fallback>
                <p:oleObj name="Equation" r:id="rId3" imgW="939392" imgH="304668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222" y="497231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72634"/>
              </p:ext>
            </p:extLst>
          </p:nvPr>
        </p:nvGraphicFramePr>
        <p:xfrm>
          <a:off x="5029200" y="4968240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5" imgW="1015920" imgH="304560" progId="Equation.DSMT4">
                  <p:embed/>
                </p:oleObj>
              </mc:Choice>
              <mc:Fallback>
                <p:oleObj name="Equation" r:id="rId5" imgW="101592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68240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07402"/>
              </p:ext>
            </p:extLst>
          </p:nvPr>
        </p:nvGraphicFramePr>
        <p:xfrm>
          <a:off x="2209800" y="540027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7" imgW="939600" imgH="304560" progId="Equation.DSMT4">
                  <p:embed/>
                </p:oleObj>
              </mc:Choice>
              <mc:Fallback>
                <p:oleObj name="Equation" r:id="rId7" imgW="939600" imgH="3045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0027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01324"/>
              </p:ext>
            </p:extLst>
          </p:nvPr>
        </p:nvGraphicFramePr>
        <p:xfrm>
          <a:off x="3712478" y="540027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9" imgW="939600" imgH="304560" progId="Equation.DSMT4">
                  <p:embed/>
                </p:oleObj>
              </mc:Choice>
              <mc:Fallback>
                <p:oleObj name="Equation" r:id="rId9" imgW="9396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478" y="540027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484901"/>
              </p:ext>
            </p:extLst>
          </p:nvPr>
        </p:nvGraphicFramePr>
        <p:xfrm>
          <a:off x="5308600" y="5384165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11" imgW="1015920" imgH="304560" progId="Equation.DSMT4">
                  <p:embed/>
                </p:oleObj>
              </mc:Choice>
              <mc:Fallback>
                <p:oleObj name="Equation" r:id="rId11" imgW="1015920" imgH="3045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5384165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 descr="1">
            <a:extLst>
              <a:ext uri="{FF2B5EF4-FFF2-40B4-BE49-F238E27FC236}">
                <a16:creationId xmlns:a16="http://schemas.microsoft.com/office/drawing/2014/main" xmlns="" id="{CC70156E-CDBF-4E09-B01D-8663E6CF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1265037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1921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301040"/>
              </p:ext>
            </p:extLst>
          </p:nvPr>
        </p:nvGraphicFramePr>
        <p:xfrm>
          <a:off x="457200" y="1279525"/>
          <a:ext cx="8229600" cy="43434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 Lines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sym typeface="Math3" pitchFamily="2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are in the same plane and do not intersect.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3808" name="Picture 8" descr="Sectio 5.1 Parallel lin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2895600"/>
            <a:ext cx="22367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09" name="Object 18"/>
          <p:cNvGraphicFramePr>
            <a:graphicFrameLocks noChangeAspect="1"/>
          </p:cNvGraphicFramePr>
          <p:nvPr/>
        </p:nvGraphicFramePr>
        <p:xfrm>
          <a:off x="4495800" y="3352800"/>
          <a:ext cx="15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4" imgW="152268" imgH="355292" progId="Equation.DSMT4">
                  <p:embed/>
                </p:oleObj>
              </mc:Choice>
              <mc:Fallback>
                <p:oleObj name="Equation" r:id="rId4" imgW="152268" imgH="35529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152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57072" name="Group 16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343400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 Lines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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intersect to form right angles.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4831" name="Picture 17" descr="Ch_6_Sec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95600"/>
            <a:ext cx="2497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60815"/>
              </p:ext>
            </p:extLst>
          </p:nvPr>
        </p:nvGraphicFramePr>
        <p:xfrm>
          <a:off x="4826000" y="3822700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Equation" r:id="rId4" imgW="279360" imgH="291960" progId="Equation.DSMT4">
                  <p:embed/>
                </p:oleObj>
              </mc:Choice>
              <mc:Fallback>
                <p:oleObj name="Equation" r:id="rId4" imgW="279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822700"/>
                        <a:ext cx="27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3565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336625"/>
              </p:ext>
            </p:extLst>
          </p:nvPr>
        </p:nvGraphicFramePr>
        <p:xfrm>
          <a:off x="457200" y="1279525"/>
          <a:ext cx="8229600" cy="359664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point is represented by a dot.  Points are labeled with capital letters.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89400" y="2882900"/>
            <a:ext cx="3898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Calibri" pitchFamily="34" charset="0"/>
              </a:rPr>
              <a:t>·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Lines and a Transversal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224676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Procedure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If two parallel lines are cut by a transversal, then the following two statements are true.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1.	</a:t>
            </a:r>
            <a:r>
              <a:rPr lang="en-US" sz="2800" b="1" dirty="0">
                <a:solidFill>
                  <a:srgbClr val="C00000"/>
                </a:solidFill>
              </a:rPr>
              <a:t>Corresponding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2.	</a:t>
            </a:r>
            <a:r>
              <a:rPr lang="en-US" sz="2800" b="1" dirty="0">
                <a:solidFill>
                  <a:srgbClr val="C00000"/>
                </a:solidFill>
              </a:rPr>
              <a:t>Alternate interior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dirty="0"/>
              <a:t>In the figure below, lines </a:t>
            </a:r>
            <a:r>
              <a:rPr lang="en-US" i="1" dirty="0"/>
              <a:t>k </a:t>
            </a:r>
            <a:r>
              <a:rPr lang="en-US" dirty="0"/>
              <a:t>and</a:t>
            </a:r>
            <a:r>
              <a:rPr lang="en-US" i="1" dirty="0"/>
              <a:t> l </a:t>
            </a:r>
            <a:r>
              <a:rPr lang="en-US" dirty="0"/>
              <a:t>are parallel, </a:t>
            </a:r>
            <a:r>
              <a:rPr lang="en-US" i="1" dirty="0"/>
              <a:t>t</a:t>
            </a:r>
            <a:r>
              <a:rPr lang="en-US" dirty="0"/>
              <a:t> is a transversal, and</a:t>
            </a:r>
            <a:r>
              <a:rPr lang="en-US" sz="2800" dirty="0">
                <a:solidFill>
                  <a:schemeClr val="tx1"/>
                </a:solidFill>
              </a:rPr>
              <a:t>                </a:t>
            </a:r>
            <a:r>
              <a:rPr lang="en-US" sz="2800" i="0" dirty="0">
                <a:solidFill>
                  <a:schemeClr val="tx1"/>
                </a:solidFill>
              </a:rPr>
              <a:t>Find the measures of the other </a:t>
            </a:r>
            <a:r>
              <a:rPr lang="en-US" sz="2800" i="0" dirty="0">
                <a:solidFill>
                  <a:srgbClr val="0000FF"/>
                </a:solidFill>
              </a:rPr>
              <a:t>7 angles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980422" y="1812022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3" imgW="1651000" imgH="317500" progId="Equation.DSMT4">
                  <p:embed/>
                </p:oleObj>
              </mc:Choice>
              <mc:Fallback>
                <p:oleObj name="Equation" r:id="rId3" imgW="16510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422" y="1812022"/>
                        <a:ext cx="165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3" y="2657475"/>
            <a:ext cx="5172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304800" y="2537509"/>
            <a:ext cx="8839200" cy="45720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One way of reasoning (among several) is as follows: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∠3 are vertical angles so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∠2 are supplementary angles so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∠2 and ∠4 are vertical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80507"/>
              </p:ext>
            </p:extLst>
          </p:nvPr>
        </p:nvGraphicFramePr>
        <p:xfrm>
          <a:off x="6207478" y="4628454"/>
          <a:ext cx="293652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3" imgW="3632040" imgH="317160" progId="Equation.DSMT4">
                  <p:embed/>
                </p:oleObj>
              </mc:Choice>
              <mc:Fallback>
                <p:oleObj name="Equation" r:id="rId3" imgW="363204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478" y="4628454"/>
                        <a:ext cx="293652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909133"/>
              </p:ext>
            </p:extLst>
          </p:nvPr>
        </p:nvGraphicFramePr>
        <p:xfrm>
          <a:off x="5105400" y="5131685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5" imgW="1853396" imgH="317362" progId="Equation.DSMT4">
                  <p:embed/>
                </p:oleObj>
              </mc:Choice>
              <mc:Fallback>
                <p:oleObj name="Equation" r:id="rId5" imgW="1853396" imgH="31736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31685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900739"/>
              </p:ext>
            </p:extLst>
          </p:nvPr>
        </p:nvGraphicFramePr>
        <p:xfrm>
          <a:off x="5105400" y="3948522"/>
          <a:ext cx="2362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7" imgW="2705100" imgH="317500" progId="Equation.DSMT4">
                  <p:embed/>
                </p:oleObj>
              </mc:Choice>
              <mc:Fallback>
                <p:oleObj name="Equation" r:id="rId7" imgW="2705100" imgH="317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48522"/>
                        <a:ext cx="2362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AB43632D-9F64-4678-9094-898E4FEC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948" y="1034209"/>
            <a:ext cx="3346450" cy="202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Now, because ∠1 and ∠5 are corresponding angles, they have the same measures and  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∠4 and ∠6 are alternate interior angles, they have the same measures and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Again, with vertical angles                                  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953891"/>
              </p:ext>
            </p:extLst>
          </p:nvPr>
        </p:nvGraphicFramePr>
        <p:xfrm>
          <a:off x="5486400" y="1790700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3" imgW="1675673" imgH="317362" progId="Equation.DSMT4">
                  <p:embed/>
                </p:oleObj>
              </mc:Choice>
              <mc:Fallback>
                <p:oleObj name="Equation" r:id="rId3" imgW="1675673" imgH="31736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90700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1"/>
          <p:cNvGraphicFramePr>
            <a:graphicFrameLocks noChangeAspect="1"/>
          </p:cNvGraphicFramePr>
          <p:nvPr/>
        </p:nvGraphicFramePr>
        <p:xfrm>
          <a:off x="4800600" y="2895600"/>
          <a:ext cx="176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5" imgW="1841500" imgH="317500" progId="Equation.DSMT4">
                  <p:embed/>
                </p:oleObj>
              </mc:Choice>
              <mc:Fallback>
                <p:oleObj name="Equation" r:id="rId5" imgW="18415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176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/>
        </p:nvGraphicFramePr>
        <p:xfrm>
          <a:off x="4343400" y="3556000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7" imgW="2641600" imgH="317500" progId="Equation.DSMT4">
                  <p:embed/>
                </p:oleObj>
              </mc:Choice>
              <mc:Fallback>
                <p:oleObj name="Equation" r:id="rId7" imgW="2641600" imgH="3175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56000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3"/>
          <p:cNvGraphicFramePr>
            <a:graphicFrameLocks noChangeAspect="1"/>
          </p:cNvGraphicFramePr>
          <p:nvPr/>
        </p:nvGraphicFramePr>
        <p:xfrm>
          <a:off x="571500" y="4013200"/>
          <a:ext cx="289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9" imgW="2895600" imgH="317500" progId="Equation.DSMT4">
                  <p:embed/>
                </p:oleObj>
              </mc:Choice>
              <mc:Fallback>
                <p:oleObj name="Equation" r:id="rId9" imgW="2895600" imgH="317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13200"/>
                        <a:ext cx="289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Triangles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 algn="ctr" eaLnBrk="0" hangingPunct="0">
              <a:tabLst>
                <a:tab pos="520700" algn="l"/>
                <a:tab pos="9779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</a:t>
            </a:r>
          </a:p>
          <a:p>
            <a:r>
              <a:rPr lang="en-US" dirty="0">
                <a:solidFill>
                  <a:srgbClr val="000000"/>
                </a:solidFill>
              </a:rPr>
              <a:t>The line segment with endpoints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</a:rPr>
              <a:t>is indicated by placing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bar over the letters, as in	 </a:t>
            </a: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>
                <a:solidFill>
                  <a:srgbClr val="000000"/>
                </a:solidFill>
              </a:rPr>
              <a:t>The length of the segment is indicated by writing only the letters, as in </a:t>
            </a:r>
            <a:r>
              <a:rPr lang="en-US" i="1" dirty="0">
                <a:solidFill>
                  <a:srgbClr val="000000"/>
                </a:solidFill>
              </a:rPr>
              <a:t>AB.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950591" y="2209800"/>
          <a:ext cx="508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Equation" r:id="rId3" imgW="507960" imgH="419040" progId="Equation.DSMT4">
                  <p:embed/>
                </p:oleObj>
              </mc:Choice>
              <mc:Fallback>
                <p:oleObj name="Equation" r:id="rId3" imgW="5079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591" y="2209800"/>
                        <a:ext cx="508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159778"/>
          <a:ext cx="8229600" cy="4664075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309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Note: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In the figures, sides with equal length are indicated by the same number of slash marks.)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3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6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Scalene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two sides have equal lengths.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scalene since no two sides have 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855" y="4211637"/>
            <a:ext cx="35290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97827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078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6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Isosceles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least two sides have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isosceles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98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687" y="2971800"/>
            <a:ext cx="19923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67347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090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Equilateral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sides have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equilateral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YZ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2362200" cy="20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Angles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609600" y="1219200"/>
          <a:ext cx="8229600" cy="454744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090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7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Acute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angles are acute.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are all acute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acute.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6159500" y="2438400"/>
          <a:ext cx="245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Equation" r:id="rId3" imgW="2451100" imgH="393700" progId="Equation.DSMT4">
                  <p:embed/>
                </p:oleObj>
              </mc:Choice>
              <mc:Fallback>
                <p:oleObj name="Equation" r:id="rId3" imgW="2451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438400"/>
                        <a:ext cx="2451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276600"/>
            <a:ext cx="209391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Angles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4958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5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13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a right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PRQ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 right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8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/>
        </p:nvGraphicFramePr>
        <p:xfrm>
          <a:off x="5435600" y="20828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Equation" r:id="rId3" imgW="1600200" imgH="317500" progId="Equation.DSMT4">
                  <p:embed/>
                </p:oleObj>
              </mc:Choice>
              <mc:Fallback>
                <p:oleObj name="Equation" r:id="rId3" imgW="1600200" imgH="317500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0828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971800"/>
            <a:ext cx="23590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85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02311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69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line has no beginning or end.  Lines are labeled with lowercase letters or by two points on the line.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596488" y="3790664"/>
            <a:ext cx="2598760" cy="914400"/>
            <a:chOff x="2354240" y="4191000"/>
            <a:chExt cx="2598760" cy="914400"/>
          </a:xfrm>
        </p:grpSpPr>
        <p:sp>
          <p:nvSpPr>
            <p:cNvPr id="11" name="Rectangle 10"/>
            <p:cNvSpPr/>
            <p:nvPr/>
          </p:nvSpPr>
          <p:spPr>
            <a:xfrm>
              <a:off x="3124200" y="4310642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000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37712" y="4604984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590800" y="4495800"/>
              <a:ext cx="2362200" cy="609600"/>
              <a:chOff x="2590800" y="4495800"/>
              <a:chExt cx="2362200" cy="6096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90800" y="4495800"/>
                <a:ext cx="2362200" cy="6096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278088" y="48818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048000" y="4558352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54240" y="4191000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895600"/>
            <a:ext cx="2279791" cy="492443"/>
            <a:chOff x="3505200" y="5410200"/>
            <a:chExt cx="2279791" cy="492443"/>
          </a:xfrm>
        </p:grpSpPr>
        <p:sp>
          <p:nvSpPr>
            <p:cNvPr id="5" name="Rectangle 4"/>
            <p:cNvSpPr/>
            <p:nvPr/>
          </p:nvSpPr>
          <p:spPr>
            <a:xfrm>
              <a:off x="3505200" y="5410200"/>
              <a:ext cx="22797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 or 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AB</a:t>
              </a:r>
              <a:endParaRPr lang="en-US" sz="2600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41898" y="5478449"/>
              <a:ext cx="381000" cy="1588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Angles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24095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92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22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obtuse.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obtuse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an obtuse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2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/>
        </p:nvGraphicFramePr>
        <p:xfrm>
          <a:off x="5486400" y="1981200"/>
          <a:ext cx="52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9" name="Equation" r:id="rId3" imgW="520474" imgH="291973" progId="Equation.DSMT4">
                  <p:embed/>
                </p:oleObj>
              </mc:Choice>
              <mc:Fallback>
                <p:oleObj name="Equation" r:id="rId3" imgW="520474" imgH="291973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52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514600"/>
            <a:ext cx="27781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Properties of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325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Properties</a:t>
            </a:r>
          </a:p>
          <a:p>
            <a:pPr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In a triangle: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measures of the angles is 180°.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lengths of any two sides must be greater than the length of the third side.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Longer sides are opposite angles with larger measures.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Classifying a Triangle by Its Sides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 dirty="0" smtClean="0">
                <a:solidFill>
                  <a:schemeClr val="tx1"/>
                </a:solidFill>
              </a:rPr>
              <a:t>In</a:t>
            </a:r>
            <a:r>
              <a:rPr lang="en-US" sz="2800" i="0" dirty="0" smtClean="0">
                <a:solidFill>
                  <a:srgbClr val="0000FF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0000FF"/>
                </a:solidFill>
              </a:rPr>
              <a:t>∆</a:t>
            </a:r>
            <a:r>
              <a:rPr lang="en-US" sz="2800" i="1" dirty="0" smtClean="0">
                <a:solidFill>
                  <a:srgbClr val="0000FF"/>
                </a:solidFill>
                <a:sym typeface="Symbol"/>
              </a:rPr>
              <a:t>ABC</a:t>
            </a:r>
            <a:r>
              <a:rPr lang="en-US" sz="2800" i="0" dirty="0" smtClean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below, </a:t>
            </a:r>
            <a:r>
              <a:rPr lang="en-US" sz="2800" i="1" dirty="0">
                <a:solidFill>
                  <a:srgbClr val="0000FF"/>
                </a:solidFill>
              </a:rPr>
              <a:t>AB</a:t>
            </a:r>
            <a:r>
              <a:rPr lang="en-US" sz="2800" i="0" dirty="0">
                <a:solidFill>
                  <a:srgbClr val="0000FF"/>
                </a:solidFill>
              </a:rPr>
              <a:t> = </a:t>
            </a:r>
            <a:r>
              <a:rPr lang="en-US" sz="2800" i="1" dirty="0">
                <a:solidFill>
                  <a:srgbClr val="0000FF"/>
                </a:solidFill>
              </a:rPr>
              <a:t>AC</a:t>
            </a:r>
            <a:r>
              <a:rPr lang="en-US" sz="2800" i="0" dirty="0">
                <a:solidFill>
                  <a:schemeClr val="tx1"/>
                </a:solidFill>
              </a:rPr>
              <a:t>.  What kind of triangle is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ABC</a:t>
            </a:r>
            <a:r>
              <a:rPr lang="en-US" dirty="0">
                <a:solidFill>
                  <a:schemeClr val="tx1"/>
                </a:solidFill>
                <a:sym typeface="Symbol"/>
              </a:rPr>
              <a:t>?</a:t>
            </a: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ABC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</a:t>
            </a:r>
            <a:r>
              <a:rPr lang="en-US" sz="2800" i="0" dirty="0">
                <a:solidFill>
                  <a:srgbClr val="FF0008"/>
                </a:solidFill>
              </a:rPr>
              <a:t>isosceles</a:t>
            </a:r>
            <a:r>
              <a:rPr lang="en-US" sz="2800" i="0" dirty="0">
                <a:solidFill>
                  <a:schemeClr val="tx1"/>
                </a:solidFill>
              </a:rPr>
              <a:t> because two sides have equal lengths.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861747"/>
            <a:ext cx="3657600" cy="187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Symbol" panose="02000603020000090004" pitchFamily="50" charset="0"/>
                <a:sym typeface="Symbol"/>
              </a:rPr>
              <a:t>D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PQR</a:t>
            </a:r>
            <a:r>
              <a:rPr lang="en-US" dirty="0">
                <a:solidFill>
                  <a:schemeClr val="tx1"/>
                </a:solidFill>
              </a:rPr>
              <a:t> was drawn and then the lengths of the sides were labeled as shown in the figure.  Explain why the labels cannot be correct.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" y="2634639"/>
            <a:ext cx="3840480" cy="18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labels cannot be correct because </a:t>
            </a:r>
            <a:br>
              <a:rPr lang="en-US" dirty="0"/>
            </a:br>
            <a:r>
              <a:rPr lang="en-US" i="1" dirty="0">
                <a:solidFill>
                  <a:srgbClr val="00007E"/>
                </a:solidFill>
              </a:rPr>
              <a:t>PR</a:t>
            </a:r>
            <a:r>
              <a:rPr lang="en-US" dirty="0">
                <a:solidFill>
                  <a:srgbClr val="00007E"/>
                </a:solidFill>
              </a:rPr>
              <a:t> + </a:t>
            </a:r>
            <a:r>
              <a:rPr lang="en-US" i="1" dirty="0">
                <a:solidFill>
                  <a:srgbClr val="00007E"/>
                </a:solidFill>
              </a:rPr>
              <a:t>QR</a:t>
            </a:r>
            <a:r>
              <a:rPr lang="en-US" dirty="0">
                <a:solidFill>
                  <a:srgbClr val="00007E"/>
                </a:solidFill>
              </a:rPr>
              <a:t> = 10 ft + 13 ft 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23 ft </a:t>
            </a:r>
            <a:r>
              <a:rPr lang="en-US" dirty="0"/>
              <a:t>and </a:t>
            </a:r>
            <a:r>
              <a:rPr lang="en-US" i="1" dirty="0">
                <a:solidFill>
                  <a:srgbClr val="00007E"/>
                </a:solidFill>
              </a:rPr>
              <a:t>PQ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24 ft</a:t>
            </a:r>
            <a:r>
              <a:rPr lang="en-US" dirty="0"/>
              <a:t>, which is greater than the sum of the other two sides. In a triangle, the sum of the lengths of any two sides must be greater than the length of the third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</a:rPr>
              <a:t>BOR</a:t>
            </a:r>
            <a:r>
              <a:rPr lang="en-US" i="0" dirty="0" smtClean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below,                      and 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What is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Which side is opposite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sides include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</a:rPr>
              <a:t>BOR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right triangle?  Why or why not?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50444" y="1360311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9" name="Equation" r:id="rId3" imgW="1600200" imgH="317500" progId="Equation.DSMT4">
                  <p:embed/>
                </p:oleObj>
              </mc:Choice>
              <mc:Fallback>
                <p:oleObj name="Equation" r:id="rId3" imgW="1600200" imgH="317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444" y="1360311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12644" y="1360311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0" name="Equation" r:id="rId5" imgW="1726451" imgH="317362" progId="Equation.DSMT4">
                  <p:embed/>
                </p:oleObj>
              </mc:Choice>
              <mc:Fallback>
                <p:oleObj name="Equation" r:id="rId5" imgW="1726451" imgH="31736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644" y="1360311"/>
                        <a:ext cx="1727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184400" y="20320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" name="Equation" r:id="rId7" imgW="1040948" imgH="393529" progId="Equation.DSMT4">
                  <p:embed/>
                </p:oleObj>
              </mc:Choice>
              <mc:Fallback>
                <p:oleObj name="Equation" r:id="rId7" imgW="1040948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032000"/>
                        <a:ext cx="1041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381500" y="2667000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2" name="Equation" r:id="rId9" imgW="723586" imgH="393529" progId="Equation.DSMT4">
                  <p:embed/>
                </p:oleObj>
              </mc:Choice>
              <mc:Fallback>
                <p:oleObj name="Equation" r:id="rId9" imgW="723586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667000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391539"/>
              </p:ext>
            </p:extLst>
          </p:nvPr>
        </p:nvGraphicFramePr>
        <p:xfrm>
          <a:off x="4000500" y="3301767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3" name="Equation" r:id="rId11" imgW="723586" imgH="393529" progId="Equation.DSMT4">
                  <p:embed/>
                </p:oleObj>
              </mc:Choice>
              <mc:Fallback>
                <p:oleObj name="Equation" r:id="rId11" imgW="72358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301767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2834640" cy="239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 (cont.)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877985"/>
          </a:xfr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libri" pitchFamily="34" charset="0"/>
              </a:rPr>
              <a:t>Solutions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The sum of the measures of the angles must be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180˚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>
                <a:latin typeface="Calibri" pitchFamily="34" charset="0"/>
              </a:rPr>
              <a:t>Since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     is opposite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</a:t>
            </a:r>
            <a:r>
              <a:rPr lang="en-US" b="1" dirty="0"/>
              <a:t>   </a:t>
            </a:r>
            <a:r>
              <a:rPr lang="en-US" dirty="0"/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       include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∆</a:t>
            </a:r>
            <a:r>
              <a:rPr lang="en-US" i="1" dirty="0" smtClean="0">
                <a:solidFill>
                  <a:srgbClr val="FF0000"/>
                </a:solidFill>
              </a:rPr>
              <a:t>BOR </a:t>
            </a:r>
            <a:r>
              <a:rPr lang="en-US" dirty="0"/>
              <a:t>is not a right triangle because none of the angles is a right angle.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041400" y="3031222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1" name="Equation" r:id="rId3" imgW="457002" imgH="406224" progId="Equation.DSMT4">
                  <p:embed/>
                </p:oleObj>
              </mc:Choice>
              <mc:Fallback>
                <p:oleObj name="Equation" r:id="rId3" imgW="457002" imgH="406224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031222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166844" y="3115811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2"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844" y="3115811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028700" y="3628122"/>
          <a:ext cx="40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3" name="Equation" r:id="rId7" imgW="406048" imgH="393359" progId="Equation.DSMT4">
                  <p:embed/>
                </p:oleObj>
              </mc:Choice>
              <mc:Fallback>
                <p:oleObj name="Equation" r:id="rId7" imgW="406048" imgH="39335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628122"/>
                        <a:ext cx="40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197100" y="3623811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4" name="Equation" r:id="rId9" imgW="457002" imgH="406224" progId="Equation.DSMT4">
                  <p:embed/>
                </p:oleObj>
              </mc:Choice>
              <mc:Fallback>
                <p:oleObj name="Equation" r:id="rId9" imgW="457002" imgH="40622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623811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3835400" y="3708167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5" name="Equation" r:id="rId11" imgW="609336" imgH="393529" progId="Equation.DSMT4">
                  <p:embed/>
                </p:oleObj>
              </mc:Choice>
              <mc:Fallback>
                <p:oleObj name="Equation" r:id="rId11" imgW="60933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708167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4381500" y="2557463"/>
          <a:ext cx="3644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6" name="Equation" r:id="rId13" imgW="3644900" imgH="406400" progId="Equation.DSMT4">
                  <p:embed/>
                </p:oleObj>
              </mc:Choice>
              <mc:Fallback>
                <p:oleObj name="Equation" r:id="rId13" imgW="3644900" imgH="406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557463"/>
                        <a:ext cx="3644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054480"/>
              </p:ext>
            </p:extLst>
          </p:nvPr>
        </p:nvGraphicFramePr>
        <p:xfrm>
          <a:off x="1863866" y="2523744"/>
          <a:ext cx="242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7" name="Equation" r:id="rId15" imgW="2425700" imgH="355600" progId="Equation.DSMT4">
                  <p:embed/>
                </p:oleObj>
              </mc:Choice>
              <mc:Fallback>
                <p:oleObj name="Equation" r:id="rId15" imgW="2425700" imgH="355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866" y="2523744"/>
                        <a:ext cx="242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209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02311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69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Flat surfaces, such as a table top or wall, represent portions of planes.  Planes are labeled with capital letters.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207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2743200" cy="15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Ray and Angle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29142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51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3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a point (called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endpoint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and all the points on a line on one side of that point.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992504" y="2985448"/>
            <a:ext cx="2416792" cy="729898"/>
            <a:chOff x="5889008" y="3157184"/>
            <a:chExt cx="2416792" cy="729898"/>
          </a:xfrm>
        </p:grpSpPr>
        <p:sp>
          <p:nvSpPr>
            <p:cNvPr id="6" name="Rectangle 5"/>
            <p:cNvSpPr/>
            <p:nvPr/>
          </p:nvSpPr>
          <p:spPr>
            <a:xfrm>
              <a:off x="5889008" y="3399432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0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48264" y="3157184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43600" y="3505200"/>
              <a:ext cx="2362200" cy="381882"/>
              <a:chOff x="5943600" y="3505200"/>
              <a:chExt cx="2362200" cy="381882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6019800" y="3505200"/>
                <a:ext cx="2286000" cy="3048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7543800" y="35341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943600" y="3755408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464792" y="3962400"/>
            <a:ext cx="3119187" cy="461665"/>
            <a:chOff x="3110552" y="5810536"/>
            <a:chExt cx="3119187" cy="461665"/>
          </a:xfrm>
        </p:grpSpPr>
        <p:sp>
          <p:nvSpPr>
            <p:cNvPr id="14" name="Rectangle 4"/>
            <p:cNvSpPr/>
            <p:nvPr/>
          </p:nvSpPr>
          <p:spPr>
            <a:xfrm>
              <a:off x="3110552" y="5810536"/>
              <a:ext cx="3119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Ray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PQ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with endpoint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400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57000" y="5867401"/>
              <a:ext cx="365760" cy="1429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Angles and Measures of Angles</a:t>
            </a:r>
          </a:p>
        </p:txBody>
      </p:sp>
      <p:graphicFrame>
        <p:nvGraphicFramePr>
          <p:cNvPr id="539665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655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71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54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two rays with a common endpoint (called 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vertex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55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971800"/>
            <a:ext cx="291623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eaLnBrk="0" hangingPunct="0">
              <a:tabLst>
                <a:tab pos="463550" algn="l"/>
              </a:tabLst>
            </a:pPr>
            <a:r>
              <a:rPr lang="en-US" dirty="0"/>
              <a:t>Labeling Angles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</a:p>
          <a:p>
            <a:pPr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Three common ways of labeling angles:</a:t>
            </a: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three capital letters with the vertex as the middle letter.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single numbers such as 1, 2, 3.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the single capital letter at the vertex when the meaning is clear. </a:t>
            </a: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2082567"/>
            <a:ext cx="4297680" cy="16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1760" name="Group 64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86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Acute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an acute angle.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351" name="Object 3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85987" y="2646532"/>
          <a:ext cx="2157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" imgW="2247900" imgH="317500" progId="Equation.DSMT4">
                  <p:embed/>
                </p:oleObj>
              </mc:Choice>
              <mc:Fallback>
                <p:oleObj name="Equation" r:id="rId3" imgW="2247900" imgH="3175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7" y="2646532"/>
                        <a:ext cx="2157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3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95800" y="2613025"/>
          <a:ext cx="50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5" imgW="507780" imgH="291973" progId="Equation.DSMT4">
                  <p:embed/>
                </p:oleObj>
              </mc:Choice>
              <mc:Fallback>
                <p:oleObj name="Equation" r:id="rId5" imgW="507780" imgH="291973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13025"/>
                        <a:ext cx="50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048000"/>
            <a:ext cx="3108960" cy="18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1331</Words>
  <Application>Microsoft Office PowerPoint</Application>
  <PresentationFormat>On-screen Show (4:3)</PresentationFormat>
  <Paragraphs>270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NSimSun</vt:lpstr>
      <vt:lpstr>Arial</vt:lpstr>
      <vt:lpstr>Calibri</vt:lpstr>
      <vt:lpstr>Courier New</vt:lpstr>
      <vt:lpstr>Math3</vt:lpstr>
      <vt:lpstr>Symbol</vt:lpstr>
      <vt:lpstr>Office Theme</vt:lpstr>
      <vt:lpstr>Equation</vt:lpstr>
      <vt:lpstr>MathType 6.0 Equation</vt:lpstr>
      <vt:lpstr>Section 6.5</vt:lpstr>
      <vt:lpstr>Objectives</vt:lpstr>
      <vt:lpstr>Point, Line, Plane</vt:lpstr>
      <vt:lpstr>Point, Line, Plane</vt:lpstr>
      <vt:lpstr>Point, Line, Plane</vt:lpstr>
      <vt:lpstr>Ray and Angle</vt:lpstr>
      <vt:lpstr>Angles and Measures of Angles</vt:lpstr>
      <vt:lpstr>Labeling Angles</vt:lpstr>
      <vt:lpstr>Angles Classified by Measure</vt:lpstr>
      <vt:lpstr>Angles Classified by Measure</vt:lpstr>
      <vt:lpstr>Angles Classified by Measure</vt:lpstr>
      <vt:lpstr>Angles Classified by Measure</vt:lpstr>
      <vt:lpstr>Example 1:  Measuring Angles</vt:lpstr>
      <vt:lpstr>Example 2:  Identifying Angles</vt:lpstr>
      <vt:lpstr>Complementary and Supplementary Angles</vt:lpstr>
      <vt:lpstr>Example 3: Identifying Complementary and Supplementary Angles</vt:lpstr>
      <vt:lpstr>Example 3: Identifying Complementary and Supplementary Angles (cont.)</vt:lpstr>
      <vt:lpstr>Example 4: Calculating Measures of Angles</vt:lpstr>
      <vt:lpstr>Example 4: Calculating Measures of Angles (cont.)</vt:lpstr>
      <vt:lpstr>Example 5:  Identifying Congruent Angles</vt:lpstr>
      <vt:lpstr>Vertical Angles</vt:lpstr>
      <vt:lpstr>Example 6:  Calculating Measures of Angles</vt:lpstr>
      <vt:lpstr>Example 6:  Measures of Vertical Angles (cont.)</vt:lpstr>
      <vt:lpstr>Example 6:  Measures of Vertical Angles (cont.)</vt:lpstr>
      <vt:lpstr>Adjacent Angles</vt:lpstr>
      <vt:lpstr>Example 7:  Finding Adjacent Angles</vt:lpstr>
      <vt:lpstr>Example 7:  Finding Adjacent Angles (cont.)</vt:lpstr>
      <vt:lpstr>Parallel Lines and Perpendicular Lines</vt:lpstr>
      <vt:lpstr>Parallel Lines and Perpendicular Lines</vt:lpstr>
      <vt:lpstr>Parallel Lines and a Transversal</vt:lpstr>
      <vt:lpstr>Example 8: Calculating Measures of Angles</vt:lpstr>
      <vt:lpstr>Example 8: Calculating Measures of Angles (cont.)</vt:lpstr>
      <vt:lpstr>Example 8: Calculating Measures of Angles (cont.)</vt:lpstr>
      <vt:lpstr>Classifying Triangles</vt:lpstr>
      <vt:lpstr>Triangles Classified by Sides</vt:lpstr>
      <vt:lpstr>Triangles Classified by Sides</vt:lpstr>
      <vt:lpstr>Triangles Classified by Sides</vt:lpstr>
      <vt:lpstr>Triangles Classified by Angles</vt:lpstr>
      <vt:lpstr>Triangles Classified by Angles</vt:lpstr>
      <vt:lpstr>Triangles Classified by Angles</vt:lpstr>
      <vt:lpstr>Three Properties of Triangles</vt:lpstr>
      <vt:lpstr>Example 9: Classifying a Triangle by Its Sides</vt:lpstr>
      <vt:lpstr>Example 10: Determining Whether a Triangle Exists</vt:lpstr>
      <vt:lpstr>Example 10: Determining Whether a Triangle Exists (cont.)</vt:lpstr>
      <vt:lpstr>Example 11: Analyzing Triangles</vt:lpstr>
      <vt:lpstr>Example 11: Analyzing Triangles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193</cp:revision>
  <dcterms:created xsi:type="dcterms:W3CDTF">2013-04-26T14:43:13Z</dcterms:created>
  <dcterms:modified xsi:type="dcterms:W3CDTF">2018-08-13T20:00:38Z</dcterms:modified>
</cp:coreProperties>
</file>