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8" r:id="rId3"/>
    <p:sldId id="264" r:id="rId4"/>
    <p:sldId id="265" r:id="rId5"/>
    <p:sldId id="266" r:id="rId6"/>
    <p:sldId id="267" r:id="rId7"/>
    <p:sldId id="268" r:id="rId8"/>
    <p:sldId id="303" r:id="rId9"/>
    <p:sldId id="304" r:id="rId10"/>
    <p:sldId id="269" r:id="rId11"/>
    <p:sldId id="270" r:id="rId12"/>
    <p:sldId id="300" r:id="rId13"/>
    <p:sldId id="305" r:id="rId14"/>
    <p:sldId id="306" r:id="rId15"/>
    <p:sldId id="271" r:id="rId16"/>
    <p:sldId id="272" r:id="rId17"/>
    <p:sldId id="275" r:id="rId18"/>
    <p:sldId id="276" r:id="rId19"/>
    <p:sldId id="302" r:id="rId20"/>
    <p:sldId id="277" r:id="rId21"/>
    <p:sldId id="278" r:id="rId22"/>
    <p:sldId id="301" r:id="rId23"/>
    <p:sldId id="279" r:id="rId24"/>
    <p:sldId id="280" r:id="rId25"/>
    <p:sldId id="282" r:id="rId26"/>
    <p:sldId id="283" r:id="rId27"/>
    <p:sldId id="284" r:id="rId28"/>
    <p:sldId id="285" r:id="rId29"/>
    <p:sldId id="286" r:id="rId30"/>
    <p:sldId id="293" r:id="rId31"/>
    <p:sldId id="294" r:id="rId32"/>
    <p:sldId id="295"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BFF"/>
    <a:srgbClr val="FF00FF"/>
    <a:srgbClr val="FF33CC"/>
    <a:srgbClr val="CC00CC"/>
    <a:srgbClr val="000000"/>
    <a:srgbClr val="FF0000"/>
    <a:srgbClr val="008081"/>
    <a:srgbClr val="008080"/>
    <a:srgbClr val="2D7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9" autoAdjust="0"/>
    <p:restoredTop sz="94660"/>
  </p:normalViewPr>
  <p:slideViewPr>
    <p:cSldViewPr>
      <p:cViewPr varScale="1">
        <p:scale>
          <a:sx n="80" d="100"/>
          <a:sy n="80" d="100"/>
        </p:scale>
        <p:origin x="71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1.wmf"/><Relationship Id="rId3" Type="http://schemas.openxmlformats.org/officeDocument/2006/relationships/image" Target="../media/image51.emf"/><Relationship Id="rId7" Type="http://schemas.openxmlformats.org/officeDocument/2006/relationships/image" Target="../media/image55.wmf"/><Relationship Id="rId12" Type="http://schemas.openxmlformats.org/officeDocument/2006/relationships/image" Target="../media/image60.emf"/><Relationship Id="rId2" Type="http://schemas.openxmlformats.org/officeDocument/2006/relationships/image" Target="../media/image50.wmf"/><Relationship Id="rId1" Type="http://schemas.openxmlformats.org/officeDocument/2006/relationships/image" Target="../media/image49.emf"/><Relationship Id="rId6" Type="http://schemas.openxmlformats.org/officeDocument/2006/relationships/image" Target="../media/image54.emf"/><Relationship Id="rId11" Type="http://schemas.openxmlformats.org/officeDocument/2006/relationships/image" Target="../media/image59.w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emf"/><Relationship Id="rId9"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e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emf"/><Relationship Id="rId6" Type="http://schemas.openxmlformats.org/officeDocument/2006/relationships/image" Target="../media/image72.emf"/><Relationship Id="rId11" Type="http://schemas.openxmlformats.org/officeDocument/2006/relationships/image" Target="../media/image76.emf"/><Relationship Id="rId5" Type="http://schemas.openxmlformats.org/officeDocument/2006/relationships/image" Target="../media/image71.emf"/><Relationship Id="rId10" Type="http://schemas.openxmlformats.org/officeDocument/2006/relationships/image" Target="../media/image56.emf"/><Relationship Id="rId4" Type="http://schemas.openxmlformats.org/officeDocument/2006/relationships/image" Target="../media/image70.emf"/><Relationship Id="rId9"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emf"/><Relationship Id="rId2" Type="http://schemas.openxmlformats.org/officeDocument/2006/relationships/image" Target="../media/image78.w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wmf"/><Relationship Id="rId4" Type="http://schemas.openxmlformats.org/officeDocument/2006/relationships/image" Target="../media/image8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wmf"/><Relationship Id="rId5" Type="http://schemas.openxmlformats.org/officeDocument/2006/relationships/image" Target="../media/image89.emf"/><Relationship Id="rId4" Type="http://schemas.openxmlformats.org/officeDocument/2006/relationships/image" Target="../media/image8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95.e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emf"/><Relationship Id="rId10" Type="http://schemas.openxmlformats.org/officeDocument/2006/relationships/image" Target="../media/image102.emf"/><Relationship Id="rId4" Type="http://schemas.openxmlformats.org/officeDocument/2006/relationships/image" Target="../media/image96.wmf"/><Relationship Id="rId9" Type="http://schemas.openxmlformats.org/officeDocument/2006/relationships/image" Target="../media/image10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5.emf"/><Relationship Id="rId7" Type="http://schemas.openxmlformats.org/officeDocument/2006/relationships/image" Target="../media/image109.emf"/><Relationship Id="rId2" Type="http://schemas.openxmlformats.org/officeDocument/2006/relationships/image" Target="../media/image104.emf"/><Relationship Id="rId1" Type="http://schemas.openxmlformats.org/officeDocument/2006/relationships/image" Target="../media/image103.emf"/><Relationship Id="rId6" Type="http://schemas.openxmlformats.org/officeDocument/2006/relationships/image" Target="../media/image108.emf"/><Relationship Id="rId5" Type="http://schemas.openxmlformats.org/officeDocument/2006/relationships/image" Target="../media/image107.emf"/><Relationship Id="rId4" Type="http://schemas.openxmlformats.org/officeDocument/2006/relationships/image" Target="../media/image10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wmf"/><Relationship Id="rId4"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w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emf"/><Relationship Id="rId6" Type="http://schemas.openxmlformats.org/officeDocument/2006/relationships/image" Target="../media/image32.wmf"/><Relationship Id="rId5" Type="http://schemas.openxmlformats.org/officeDocument/2006/relationships/image" Target="../media/image25.e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emf"/><Relationship Id="rId6" Type="http://schemas.openxmlformats.org/officeDocument/2006/relationships/image" Target="../media/image39.emf"/><Relationship Id="rId11" Type="http://schemas.openxmlformats.org/officeDocument/2006/relationships/image" Target="../media/image44.wmf"/><Relationship Id="rId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708258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91D58-A9B3-4ADC-9347-DC3C399D09EC}" type="datetimeFigureOut">
              <a:rPr lang="en-US" smtClean="0"/>
              <a:pPr/>
              <a:t>8/20/2018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C2381-1D11-4677-89E4-8DBD6C878D54}" type="slidenum">
              <a:rPr lang="en-US" smtClean="0"/>
              <a:pPr/>
              <a:t>‹#›</a:t>
            </a:fld>
            <a:endParaRPr lang="en-US"/>
          </a:p>
        </p:txBody>
      </p:sp>
    </p:spTree>
    <p:extLst>
      <p:ext uri="{BB962C8B-B14F-4D97-AF65-F5344CB8AC3E}">
        <p14:creationId xmlns:p14="http://schemas.microsoft.com/office/powerpoint/2010/main" val="13285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9.wmf"/><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oleObject" Target="../embeddings/oleObject10.bin"/><Relationship Id="rId1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image" Target="../media/image27.png"/><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8.bin"/><Relationship Id="rId14" Type="http://schemas.openxmlformats.org/officeDocument/2006/relationships/image" Target="../media/image26.emf"/></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image" Target="../media/image33.png"/><Relationship Id="rId10" Type="http://schemas.openxmlformats.org/officeDocument/2006/relationships/image" Target="../media/image31.wmf"/><Relationship Id="rId4" Type="http://schemas.openxmlformats.org/officeDocument/2006/relationships/image" Target="../media/image28.emf"/><Relationship Id="rId9" Type="http://schemas.openxmlformats.org/officeDocument/2006/relationships/oleObject" Target="../embeddings/oleObject24.bin"/><Relationship Id="rId14" Type="http://schemas.openxmlformats.org/officeDocument/2006/relationships/image" Target="../media/image3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32.bin"/><Relationship Id="rId18" Type="http://schemas.openxmlformats.org/officeDocument/2006/relationships/image" Target="../media/image41.emf"/><Relationship Id="rId3" Type="http://schemas.openxmlformats.org/officeDocument/2006/relationships/oleObject" Target="../embeddings/oleObject27.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38.e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31.bin"/><Relationship Id="rId24" Type="http://schemas.openxmlformats.org/officeDocument/2006/relationships/image" Target="../media/image44.wmf"/><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oleObject" Target="../embeddings/oleObject37.bin"/><Relationship Id="rId10" Type="http://schemas.openxmlformats.org/officeDocument/2006/relationships/image" Target="../media/image37.emf"/><Relationship Id="rId19" Type="http://schemas.openxmlformats.org/officeDocument/2006/relationships/oleObject" Target="../embeddings/oleObject35.bin"/><Relationship Id="rId4" Type="http://schemas.openxmlformats.org/officeDocument/2006/relationships/image" Target="../media/image34.emf"/><Relationship Id="rId9" Type="http://schemas.openxmlformats.org/officeDocument/2006/relationships/oleObject" Target="../embeddings/oleObject30.bin"/><Relationship Id="rId14" Type="http://schemas.openxmlformats.org/officeDocument/2006/relationships/image" Target="../media/image39.emf"/><Relationship Id="rId22"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5.wmf"/><Relationship Id="rId4"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8.emf"/><Relationship Id="rId5" Type="http://schemas.openxmlformats.org/officeDocument/2006/relationships/oleObject" Target="../embeddings/oleObject40.bin"/><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46.bin"/><Relationship Id="rId18" Type="http://schemas.openxmlformats.org/officeDocument/2006/relationships/image" Target="../media/image56.emf"/><Relationship Id="rId26" Type="http://schemas.openxmlformats.org/officeDocument/2006/relationships/image" Target="../media/image60.emf"/><Relationship Id="rId3" Type="http://schemas.openxmlformats.org/officeDocument/2006/relationships/oleObject" Target="../embeddings/oleObject41.bin"/><Relationship Id="rId21" Type="http://schemas.openxmlformats.org/officeDocument/2006/relationships/oleObject" Target="../embeddings/oleObject50.bin"/><Relationship Id="rId7" Type="http://schemas.openxmlformats.org/officeDocument/2006/relationships/oleObject" Target="../embeddings/oleObject43.bin"/><Relationship Id="rId12" Type="http://schemas.openxmlformats.org/officeDocument/2006/relationships/image" Target="../media/image53.emf"/><Relationship Id="rId17" Type="http://schemas.openxmlformats.org/officeDocument/2006/relationships/oleObject" Target="../embeddings/oleObject48.bin"/><Relationship Id="rId25"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image" Target="../media/image57.wmf"/><Relationship Id="rId1" Type="http://schemas.openxmlformats.org/officeDocument/2006/relationships/vmlDrawing" Target="../drawings/vmlDrawing11.vml"/><Relationship Id="rId6" Type="http://schemas.openxmlformats.org/officeDocument/2006/relationships/image" Target="../media/image50.wmf"/><Relationship Id="rId11" Type="http://schemas.openxmlformats.org/officeDocument/2006/relationships/oleObject" Target="../embeddings/oleObject45.bin"/><Relationship Id="rId24" Type="http://schemas.openxmlformats.org/officeDocument/2006/relationships/image" Target="../media/image59.wmf"/><Relationship Id="rId5" Type="http://schemas.openxmlformats.org/officeDocument/2006/relationships/oleObject" Target="../embeddings/oleObject42.bin"/><Relationship Id="rId15" Type="http://schemas.openxmlformats.org/officeDocument/2006/relationships/oleObject" Target="../embeddings/oleObject47.bin"/><Relationship Id="rId23" Type="http://schemas.openxmlformats.org/officeDocument/2006/relationships/oleObject" Target="../embeddings/oleObject51.bin"/><Relationship Id="rId28" Type="http://schemas.openxmlformats.org/officeDocument/2006/relationships/image" Target="../media/image61.wmf"/><Relationship Id="rId10" Type="http://schemas.openxmlformats.org/officeDocument/2006/relationships/image" Target="../media/image52.emf"/><Relationship Id="rId19" Type="http://schemas.openxmlformats.org/officeDocument/2006/relationships/oleObject" Target="../embeddings/oleObject49.bin"/><Relationship Id="rId4" Type="http://schemas.openxmlformats.org/officeDocument/2006/relationships/image" Target="../media/image49.emf"/><Relationship Id="rId9" Type="http://schemas.openxmlformats.org/officeDocument/2006/relationships/oleObject" Target="../embeddings/oleObject44.bin"/><Relationship Id="rId14" Type="http://schemas.openxmlformats.org/officeDocument/2006/relationships/image" Target="../media/image54.emf"/><Relationship Id="rId22" Type="http://schemas.openxmlformats.org/officeDocument/2006/relationships/image" Target="../media/image58.emf"/><Relationship Id="rId27" Type="http://schemas.openxmlformats.org/officeDocument/2006/relationships/oleObject" Target="../embeddings/oleObject5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66.png"/><Relationship Id="rId7"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5.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64.emf"/></Relationships>
</file>

<file path=ppt/slides/_rels/slide25.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oleObject" Target="../embeddings/oleObject63.bin"/><Relationship Id="rId18" Type="http://schemas.openxmlformats.org/officeDocument/2006/relationships/image" Target="../media/image74.wmf"/><Relationship Id="rId3" Type="http://schemas.openxmlformats.org/officeDocument/2006/relationships/oleObject" Target="../embeddings/oleObject58.bin"/><Relationship Id="rId21" Type="http://schemas.openxmlformats.org/officeDocument/2006/relationships/oleObject" Target="../embeddings/oleObject67.bin"/><Relationship Id="rId7" Type="http://schemas.openxmlformats.org/officeDocument/2006/relationships/oleObject" Target="../embeddings/oleObject60.bin"/><Relationship Id="rId12" Type="http://schemas.openxmlformats.org/officeDocument/2006/relationships/image" Target="../media/image71.e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73.wmf"/><Relationship Id="rId20" Type="http://schemas.openxmlformats.org/officeDocument/2006/relationships/image" Target="../media/image75.wmf"/><Relationship Id="rId1" Type="http://schemas.openxmlformats.org/officeDocument/2006/relationships/vmlDrawing" Target="../drawings/vmlDrawing13.vml"/><Relationship Id="rId6" Type="http://schemas.openxmlformats.org/officeDocument/2006/relationships/image" Target="../media/image68.wmf"/><Relationship Id="rId11" Type="http://schemas.openxmlformats.org/officeDocument/2006/relationships/oleObject" Target="../embeddings/oleObject62.bin"/><Relationship Id="rId24" Type="http://schemas.openxmlformats.org/officeDocument/2006/relationships/image" Target="../media/image76.emf"/><Relationship Id="rId5" Type="http://schemas.openxmlformats.org/officeDocument/2006/relationships/oleObject" Target="../embeddings/oleObject59.bin"/><Relationship Id="rId15" Type="http://schemas.openxmlformats.org/officeDocument/2006/relationships/oleObject" Target="../embeddings/oleObject64.bin"/><Relationship Id="rId23" Type="http://schemas.openxmlformats.org/officeDocument/2006/relationships/oleObject" Target="../embeddings/oleObject68.bin"/><Relationship Id="rId10" Type="http://schemas.openxmlformats.org/officeDocument/2006/relationships/image" Target="../media/image70.emf"/><Relationship Id="rId19" Type="http://schemas.openxmlformats.org/officeDocument/2006/relationships/oleObject" Target="../embeddings/oleObject66.bin"/><Relationship Id="rId4" Type="http://schemas.openxmlformats.org/officeDocument/2006/relationships/image" Target="../media/image67.emf"/><Relationship Id="rId9" Type="http://schemas.openxmlformats.org/officeDocument/2006/relationships/oleObject" Target="../embeddings/oleObject61.bin"/><Relationship Id="rId14" Type="http://schemas.openxmlformats.org/officeDocument/2006/relationships/image" Target="../media/image72.emf"/><Relationship Id="rId22" Type="http://schemas.openxmlformats.org/officeDocument/2006/relationships/image" Target="../media/image56.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81.wmf"/><Relationship Id="rId3" Type="http://schemas.openxmlformats.org/officeDocument/2006/relationships/image" Target="../media/image84.png"/><Relationship Id="rId7" Type="http://schemas.openxmlformats.org/officeDocument/2006/relationships/image" Target="../media/image78.wmf"/><Relationship Id="rId12" Type="http://schemas.openxmlformats.org/officeDocument/2006/relationships/oleObject" Target="../embeddings/oleObject73.bin"/><Relationship Id="rId17" Type="http://schemas.openxmlformats.org/officeDocument/2006/relationships/image" Target="../media/image83.emf"/><Relationship Id="rId2" Type="http://schemas.openxmlformats.org/officeDocument/2006/relationships/slideLayout" Target="../slideLayouts/slideLayout2.xml"/><Relationship Id="rId16" Type="http://schemas.openxmlformats.org/officeDocument/2006/relationships/oleObject" Target="../embeddings/oleObject75.bin"/><Relationship Id="rId1" Type="http://schemas.openxmlformats.org/officeDocument/2006/relationships/vmlDrawing" Target="../drawings/vmlDrawing14.vml"/><Relationship Id="rId6" Type="http://schemas.openxmlformats.org/officeDocument/2006/relationships/oleObject" Target="../embeddings/oleObject70.bin"/><Relationship Id="rId11" Type="http://schemas.openxmlformats.org/officeDocument/2006/relationships/image" Target="../media/image80.emf"/><Relationship Id="rId5" Type="http://schemas.openxmlformats.org/officeDocument/2006/relationships/image" Target="../media/image77.emf"/><Relationship Id="rId15" Type="http://schemas.openxmlformats.org/officeDocument/2006/relationships/image" Target="../media/image82.e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9.wmf"/><Relationship Id="rId14" Type="http://schemas.openxmlformats.org/officeDocument/2006/relationships/oleObject" Target="../embeddings/oleObject74.bin"/></Relationships>
</file>

<file path=ppt/slides/_rels/slide27.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9.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6.e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8.emf"/><Relationship Id="rId4" Type="http://schemas.openxmlformats.org/officeDocument/2006/relationships/image" Target="../media/image85.wmf"/><Relationship Id="rId9" Type="http://schemas.openxmlformats.org/officeDocument/2006/relationships/oleObject" Target="../embeddings/oleObject7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90.wmf"/></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91.emf"/><Relationship Id="rId4" Type="http://schemas.openxmlformats.org/officeDocument/2006/relationships/oleObject" Target="../embeddings/oleObject8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oleObject" Target="../embeddings/oleObject88.bin"/><Relationship Id="rId18" Type="http://schemas.openxmlformats.org/officeDocument/2006/relationships/image" Target="../media/image100.wmf"/><Relationship Id="rId3" Type="http://schemas.openxmlformats.org/officeDocument/2006/relationships/oleObject" Target="../embeddings/oleObject83.bin"/><Relationship Id="rId21" Type="http://schemas.openxmlformats.org/officeDocument/2006/relationships/oleObject" Target="../embeddings/oleObject92.bin"/><Relationship Id="rId7" Type="http://schemas.openxmlformats.org/officeDocument/2006/relationships/oleObject" Target="../embeddings/oleObject85.bin"/><Relationship Id="rId12" Type="http://schemas.openxmlformats.org/officeDocument/2006/relationships/image" Target="../media/image97.emf"/><Relationship Id="rId17" Type="http://schemas.openxmlformats.org/officeDocument/2006/relationships/oleObject" Target="../embeddings/oleObject90.bin"/><Relationship Id="rId2" Type="http://schemas.openxmlformats.org/officeDocument/2006/relationships/slideLayout" Target="../slideLayouts/slideLayout2.xml"/><Relationship Id="rId16" Type="http://schemas.openxmlformats.org/officeDocument/2006/relationships/image" Target="../media/image99.wmf"/><Relationship Id="rId20" Type="http://schemas.openxmlformats.org/officeDocument/2006/relationships/image" Target="../media/image101.wmf"/><Relationship Id="rId1" Type="http://schemas.openxmlformats.org/officeDocument/2006/relationships/vmlDrawing" Target="../drawings/vmlDrawing18.vml"/><Relationship Id="rId6" Type="http://schemas.openxmlformats.org/officeDocument/2006/relationships/image" Target="../media/image94.wmf"/><Relationship Id="rId11" Type="http://schemas.openxmlformats.org/officeDocument/2006/relationships/oleObject" Target="../embeddings/oleObject87.bin"/><Relationship Id="rId5" Type="http://schemas.openxmlformats.org/officeDocument/2006/relationships/oleObject" Target="../embeddings/oleObject84.bin"/><Relationship Id="rId15" Type="http://schemas.openxmlformats.org/officeDocument/2006/relationships/oleObject" Target="../embeddings/oleObject89.bin"/><Relationship Id="rId10" Type="http://schemas.openxmlformats.org/officeDocument/2006/relationships/image" Target="../media/image96.wmf"/><Relationship Id="rId19" Type="http://schemas.openxmlformats.org/officeDocument/2006/relationships/oleObject" Target="../embeddings/oleObject91.bin"/><Relationship Id="rId4" Type="http://schemas.openxmlformats.org/officeDocument/2006/relationships/image" Target="../media/image93.wmf"/><Relationship Id="rId9" Type="http://schemas.openxmlformats.org/officeDocument/2006/relationships/oleObject" Target="../embeddings/oleObject86.bin"/><Relationship Id="rId14" Type="http://schemas.openxmlformats.org/officeDocument/2006/relationships/image" Target="../media/image98.wmf"/><Relationship Id="rId22" Type="http://schemas.openxmlformats.org/officeDocument/2006/relationships/image" Target="../media/image10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07.emf"/><Relationship Id="rId3" Type="http://schemas.openxmlformats.org/officeDocument/2006/relationships/image" Target="../media/image110.png"/><Relationship Id="rId7" Type="http://schemas.openxmlformats.org/officeDocument/2006/relationships/image" Target="../media/image104.emf"/><Relationship Id="rId12" Type="http://schemas.openxmlformats.org/officeDocument/2006/relationships/oleObject" Target="../embeddings/oleObject97.bin"/><Relationship Id="rId17" Type="http://schemas.openxmlformats.org/officeDocument/2006/relationships/image" Target="../media/image109.emf"/><Relationship Id="rId2" Type="http://schemas.openxmlformats.org/officeDocument/2006/relationships/slideLayout" Target="../slideLayouts/slideLayout2.xml"/><Relationship Id="rId16" Type="http://schemas.openxmlformats.org/officeDocument/2006/relationships/oleObject" Target="../embeddings/oleObject99.bin"/><Relationship Id="rId1" Type="http://schemas.openxmlformats.org/officeDocument/2006/relationships/vmlDrawing" Target="../drawings/vmlDrawing19.vml"/><Relationship Id="rId6" Type="http://schemas.openxmlformats.org/officeDocument/2006/relationships/oleObject" Target="../embeddings/oleObject94.bin"/><Relationship Id="rId11" Type="http://schemas.openxmlformats.org/officeDocument/2006/relationships/image" Target="../media/image106.emf"/><Relationship Id="rId5" Type="http://schemas.openxmlformats.org/officeDocument/2006/relationships/image" Target="../media/image103.emf"/><Relationship Id="rId15" Type="http://schemas.openxmlformats.org/officeDocument/2006/relationships/image" Target="../media/image108.e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05.emf"/><Relationship Id="rId14" Type="http://schemas.openxmlformats.org/officeDocument/2006/relationships/oleObject" Target="../embeddings/oleObject98.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a:solidFill>
                  <a:srgbClr val="1F497D"/>
                </a:solidFill>
                <a:latin typeface="Arial" charset="0"/>
                <a:cs typeface="Arial" charset="0"/>
              </a:rPr>
              <a:t>Section 7.8</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t>Solving Linear Inequalities in </a:t>
            </a:r>
            <a:br>
              <a:rPr lang="en-US" b="1" i="1" dirty="0"/>
            </a:br>
            <a:r>
              <a:rPr lang="en-US" b="1" i="1" dirty="0"/>
              <a:t>One Variable</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t>Solving an Inequality and Graphing the Solution Set </a:t>
            </a:r>
            <a:endParaRPr lang="en-US" sz="3200" dirty="0">
              <a:solidFill>
                <a:schemeClr val="accent1"/>
              </a:solidFill>
            </a:endParaRPr>
          </a:p>
        </p:txBody>
      </p:sp>
      <p:sp>
        <p:nvSpPr>
          <p:cNvPr id="6" name="Content Placeholder 5"/>
          <p:cNvSpPr>
            <a:spLocks noGrp="1"/>
          </p:cNvSpPr>
          <p:nvPr>
            <p:ph idx="1"/>
          </p:nvPr>
        </p:nvSpPr>
        <p:spPr>
          <a:xfrm>
            <a:off x="457200" y="1280160"/>
            <a:ext cx="8229600" cy="4573560"/>
          </a:xfrm>
        </p:spPr>
        <p:txBody>
          <a:bodyPr>
            <a:spAutoFit/>
          </a:bodyPr>
          <a:lstStyle/>
          <a:p>
            <a:r>
              <a:rPr lang="en-US" dirty="0"/>
              <a:t>Solve the inequality </a:t>
            </a:r>
            <a:r>
              <a:rPr lang="en-US" i="1" dirty="0">
                <a:solidFill>
                  <a:srgbClr val="0000FF"/>
                </a:solidFill>
              </a:rPr>
              <a:t>y </a:t>
            </a:r>
            <a:r>
              <a:rPr lang="en-US" dirty="0">
                <a:solidFill>
                  <a:srgbClr val="0000FF"/>
                </a:solidFill>
                <a:latin typeface="ＭＳ ゴシック"/>
                <a:ea typeface="ＭＳ ゴシック"/>
                <a:cs typeface="ＭＳ ゴシック"/>
                <a:sym typeface="Symbol" panose="05050102010706020507" pitchFamily="18" charset="2"/>
              </a:rPr>
              <a:t>−</a:t>
            </a:r>
            <a:r>
              <a:rPr lang="en-US" dirty="0">
                <a:solidFill>
                  <a:srgbClr val="0000FF"/>
                </a:solidFill>
              </a:rPr>
              <a:t> </a:t>
            </a:r>
            <a:r>
              <a:rPr lang="en-US" dirty="0">
                <a:solidFill>
                  <a:srgbClr val="0000FF"/>
                </a:solidFill>
                <a:latin typeface="+mj-lt"/>
              </a:rPr>
              <a:t>3.2</a:t>
            </a:r>
            <a:r>
              <a:rPr lang="en-US" dirty="0">
                <a:solidFill>
                  <a:srgbClr val="0000FF"/>
                </a:solidFill>
              </a:rPr>
              <a:t> </a:t>
            </a:r>
            <a:r>
              <a:rPr lang="en-US" dirty="0">
                <a:solidFill>
                  <a:srgbClr val="0000FF"/>
                </a:solidFill>
                <a:latin typeface="Times New Roman"/>
                <a:sym typeface="Symbol" panose="05050102010706020507" pitchFamily="18" charset="2"/>
              </a:rPr>
              <a:t>≥</a:t>
            </a:r>
            <a:r>
              <a:rPr lang="en-US" dirty="0">
                <a:solidFill>
                  <a:srgbClr val="0000FF"/>
                </a:solidFill>
              </a:rPr>
              <a:t> </a:t>
            </a:r>
            <a:r>
              <a:rPr lang="en-US" dirty="0">
                <a:solidFill>
                  <a:srgbClr val="0000FF"/>
                </a:solidFill>
                <a:latin typeface="+mj-lt"/>
              </a:rPr>
              <a:t>5.6</a:t>
            </a:r>
            <a:r>
              <a:rPr lang="en-US" dirty="0">
                <a:solidFill>
                  <a:srgbClr val="0000FF"/>
                </a:solidFill>
              </a:rPr>
              <a:t> </a:t>
            </a:r>
            <a:r>
              <a:rPr lang="en-US" dirty="0"/>
              <a:t>and graph the solution set. Write the solution set using interval notation.</a:t>
            </a:r>
            <a:endParaRPr lang="en-US" dirty="0">
              <a:solidFill>
                <a:schemeClr val="tx1"/>
              </a:solidFill>
            </a:endParaRPr>
          </a:p>
          <a:p>
            <a:r>
              <a:rPr lang="en-US" b="1" dirty="0">
                <a:solidFill>
                  <a:schemeClr val="tx1"/>
                </a:solidFill>
              </a:rPr>
              <a:t>Solution</a:t>
            </a:r>
          </a:p>
          <a:p>
            <a:r>
              <a:rPr lang="en-US" i="1" dirty="0">
                <a:solidFill>
                  <a:srgbClr val="002060"/>
                </a:solidFill>
              </a:rPr>
              <a:t>          </a:t>
            </a:r>
            <a:r>
              <a:rPr lang="en-US" i="1" dirty="0">
                <a:solidFill>
                  <a:schemeClr val="accent1"/>
                </a:solidFill>
              </a:rPr>
              <a:t>y</a:t>
            </a:r>
            <a:r>
              <a:rPr lang="en-US" dirty="0">
                <a:solidFill>
                  <a:schemeClr val="accent1"/>
                </a:solidFill>
              </a:rPr>
              <a:t> </a:t>
            </a:r>
            <a:r>
              <a:rPr lang="en-US" dirty="0">
                <a:solidFill>
                  <a:schemeClr val="accent1"/>
                </a:solidFill>
                <a:latin typeface="ＭＳ ゴシック"/>
                <a:ea typeface="ＭＳ ゴシック"/>
                <a:cs typeface="ＭＳ ゴシック"/>
                <a:sym typeface="Symbol" panose="05050102010706020507" pitchFamily="18" charset="2"/>
              </a:rPr>
              <a:t>−</a:t>
            </a:r>
            <a:r>
              <a:rPr lang="en-US" dirty="0">
                <a:solidFill>
                  <a:schemeClr val="accent1"/>
                </a:solidFill>
              </a:rPr>
              <a:t> 3.2 </a:t>
            </a:r>
            <a:r>
              <a:rPr lang="en-US" dirty="0">
                <a:solidFill>
                  <a:schemeClr val="accent1"/>
                </a:solidFill>
                <a:latin typeface="Times New Roman"/>
                <a:sym typeface="Symbol" panose="05050102010706020507" pitchFamily="18" charset="2"/>
              </a:rPr>
              <a:t>≥</a:t>
            </a:r>
            <a:r>
              <a:rPr lang="en-US" dirty="0">
                <a:solidFill>
                  <a:schemeClr val="accent1"/>
                </a:solidFill>
                <a:latin typeface="Symbol" pitchFamily="18" charset="2"/>
                <a:sym typeface="Symbol" panose="05050102010706020507" pitchFamily="18" charset="2"/>
              </a:rPr>
              <a:t> </a:t>
            </a:r>
            <a:r>
              <a:rPr lang="en-US" dirty="0">
                <a:solidFill>
                  <a:schemeClr val="accent1"/>
                </a:solidFill>
              </a:rPr>
              <a:t>5.6</a:t>
            </a:r>
          </a:p>
          <a:p>
            <a:r>
              <a:rPr lang="en-US" i="1" dirty="0">
                <a:solidFill>
                  <a:srgbClr val="002060"/>
                </a:solidFill>
              </a:rPr>
              <a:t>y</a:t>
            </a:r>
            <a:r>
              <a:rPr lang="en-US" dirty="0">
                <a:solidFill>
                  <a:srgbClr val="002060"/>
                </a:solidFill>
              </a:rPr>
              <a:t> </a:t>
            </a:r>
            <a:r>
              <a:rPr lang="en-US" dirty="0">
                <a:solidFill>
                  <a:srgbClr val="002060"/>
                </a:solidFill>
                <a:latin typeface="ＭＳ ゴシック"/>
                <a:ea typeface="ＭＳ ゴシック"/>
                <a:cs typeface="ＭＳ ゴシック"/>
                <a:sym typeface="Symbol" panose="05050102010706020507" pitchFamily="18" charset="2"/>
              </a:rPr>
              <a:t>−</a:t>
            </a:r>
            <a:r>
              <a:rPr lang="en-US" dirty="0">
                <a:solidFill>
                  <a:srgbClr val="002060"/>
                </a:solidFill>
              </a:rPr>
              <a:t> 3.2</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 </a:t>
            </a:r>
            <a:r>
              <a:rPr lang="en-US" dirty="0">
                <a:solidFill>
                  <a:srgbClr val="002060"/>
                </a:solidFill>
                <a:latin typeface="Times New Roman"/>
                <a:sym typeface="Symbol" panose="05050102010706020507" pitchFamily="18" charset="2"/>
              </a:rPr>
              <a:t>≥</a:t>
            </a:r>
            <a:r>
              <a:rPr lang="en-US" dirty="0">
                <a:solidFill>
                  <a:srgbClr val="002060"/>
                </a:solidFill>
                <a:latin typeface="Symbol" pitchFamily="18" charset="2"/>
                <a:sym typeface="Symbol" panose="05050102010706020507" pitchFamily="18" charset="2"/>
              </a:rPr>
              <a:t> </a:t>
            </a:r>
            <a:r>
              <a:rPr lang="en-US" dirty="0">
                <a:solidFill>
                  <a:srgbClr val="002060"/>
                </a:solidFill>
              </a:rPr>
              <a:t>5.6</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a:t>
            </a:r>
          </a:p>
          <a:p>
            <a:r>
              <a:rPr lang="en-US" i="1" dirty="0">
                <a:solidFill>
                  <a:srgbClr val="FF0000"/>
                </a:solidFill>
              </a:rPr>
              <a:t>	         y</a:t>
            </a:r>
            <a:r>
              <a:rPr lang="en-US" dirty="0">
                <a:solidFill>
                  <a:srgbClr val="FF0000"/>
                </a:solidFill>
              </a:rPr>
              <a:t> </a:t>
            </a:r>
            <a:r>
              <a:rPr lang="en-US" dirty="0">
                <a:solidFill>
                  <a:srgbClr val="FF0000"/>
                </a:solidFill>
                <a:latin typeface="Times New Roman"/>
                <a:sym typeface="Symbol" panose="05050102010706020507" pitchFamily="18" charset="2"/>
              </a:rPr>
              <a:t>≥</a:t>
            </a:r>
            <a:r>
              <a:rPr lang="en-US" dirty="0">
                <a:solidFill>
                  <a:srgbClr val="FF0000"/>
                </a:solidFill>
                <a:latin typeface="Symbol" pitchFamily="18" charset="2"/>
                <a:sym typeface="Symbol" panose="05050102010706020507" pitchFamily="18" charset="2"/>
              </a:rPr>
              <a:t> </a:t>
            </a:r>
            <a:r>
              <a:rPr lang="en-US" dirty="0">
                <a:solidFill>
                  <a:srgbClr val="FF0000"/>
                </a:solidFill>
              </a:rPr>
              <a:t>8.8</a:t>
            </a:r>
          </a:p>
          <a:p>
            <a:endParaRPr lang="en-US" dirty="0">
              <a:solidFill>
                <a:srgbClr val="002060"/>
              </a:solidFill>
            </a:endParaRPr>
          </a:p>
          <a:p>
            <a:endParaRPr lang="en-US" i="1" dirty="0">
              <a:solidFill>
                <a:srgbClr val="FF0000"/>
              </a:solidFill>
            </a:endParaRPr>
          </a:p>
          <a:p>
            <a:r>
              <a:rPr lang="en-US" i="1" dirty="0">
                <a:solidFill>
                  <a:srgbClr val="FF0000"/>
                </a:solidFill>
              </a:rPr>
              <a:t>y </a:t>
            </a:r>
            <a:r>
              <a:rPr lang="en-US" dirty="0">
                <a:solidFill>
                  <a:srgbClr val="FF0000"/>
                </a:solidFill>
              </a:rPr>
              <a:t>is in [8.8, </a:t>
            </a:r>
            <a:r>
              <a:rPr lang="en-US" dirty="0">
                <a:solidFill>
                  <a:srgbClr val="FF0000"/>
                </a:solidFill>
                <a:latin typeface="Times New Roman"/>
              </a:rPr>
              <a:t>∞</a:t>
            </a:r>
            <a:r>
              <a:rPr lang="en-US" dirty="0">
                <a:solidFill>
                  <a:srgbClr val="FF0000"/>
                </a:solidFill>
                <a:latin typeface="Symbol" pitchFamily="18" charset="2"/>
                <a:sym typeface="Symbol" panose="05050102010706020507" pitchFamily="18" charset="2"/>
              </a:rPr>
              <a:t>).</a:t>
            </a:r>
            <a:endParaRPr lang="en-US" i="1" dirty="0">
              <a:solidFill>
                <a:srgbClr val="0000FF"/>
              </a:solidFill>
            </a:endParaRPr>
          </a:p>
        </p:txBody>
      </p:sp>
      <p:graphicFrame>
        <p:nvGraphicFramePr>
          <p:cNvPr id="4" name="Object 11"/>
          <p:cNvGraphicFramePr>
            <a:graphicFrameLocks noChangeAspect="1"/>
          </p:cNvGraphicFramePr>
          <p:nvPr>
            <p:extLst>
              <p:ext uri="{D42A27DB-BD31-4B8C-83A1-F6EECF244321}">
                <p14:modId xmlns:p14="http://schemas.microsoft.com/office/powerpoint/2010/main" val="1678894944"/>
              </p:ext>
            </p:extLst>
          </p:nvPr>
        </p:nvGraphicFramePr>
        <p:xfrm>
          <a:off x="4144963" y="3395663"/>
          <a:ext cx="2184400" cy="250825"/>
        </p:xfrm>
        <a:graphic>
          <a:graphicData uri="http://schemas.openxmlformats.org/presentationml/2006/ole">
            <mc:AlternateContent xmlns:mc="http://schemas.openxmlformats.org/markup-compatibility/2006">
              <mc:Choice xmlns:v="urn:schemas-microsoft-com:vml" Requires="v">
                <p:oleObj spid="_x0000_s33568" name="Equation" r:id="rId3" imgW="2171520" imgH="241200" progId="Equation.DSMT4">
                  <p:embed/>
                </p:oleObj>
              </mc:Choice>
              <mc:Fallback>
                <p:oleObj name="Equation" r:id="rId3" imgW="2171520" imgH="241200" progId="Equation.DSMT4">
                  <p:embed/>
                  <p:pic>
                    <p:nvPicPr>
                      <p:cNvPr id="0" name="Picture 775"/>
                      <p:cNvPicPr>
                        <a:picLocks noChangeAspect="1" noChangeArrowheads="1"/>
                      </p:cNvPicPr>
                      <p:nvPr/>
                    </p:nvPicPr>
                    <p:blipFill>
                      <a:blip r:embed="rId4"/>
                      <a:srcRect/>
                      <a:stretch>
                        <a:fillRect/>
                      </a:stretch>
                    </p:blipFill>
                    <p:spPr bwMode="auto">
                      <a:xfrm>
                        <a:off x="4144963" y="3395663"/>
                        <a:ext cx="21844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 name="Object 11"/>
          <p:cNvGraphicFramePr>
            <a:graphicFrameLocks noChangeAspect="1"/>
          </p:cNvGraphicFramePr>
          <p:nvPr>
            <p:extLst>
              <p:ext uri="{D42A27DB-BD31-4B8C-83A1-F6EECF244321}">
                <p14:modId xmlns:p14="http://schemas.microsoft.com/office/powerpoint/2010/main" val="609863489"/>
              </p:ext>
            </p:extLst>
          </p:nvPr>
        </p:nvGraphicFramePr>
        <p:xfrm>
          <a:off x="4170300" y="3922362"/>
          <a:ext cx="901700" cy="279400"/>
        </p:xfrm>
        <a:graphic>
          <a:graphicData uri="http://schemas.openxmlformats.org/presentationml/2006/ole">
            <mc:AlternateContent xmlns:mc="http://schemas.openxmlformats.org/markup-compatibility/2006">
              <mc:Choice xmlns:v="urn:schemas-microsoft-com:vml" Requires="v">
                <p:oleObj spid="_x0000_s33569" name="Equation" r:id="rId5" imgW="886680" imgH="264960" progId="Equation.DSMT4">
                  <p:embed/>
                </p:oleObj>
              </mc:Choice>
              <mc:Fallback>
                <p:oleObj name="Equation" r:id="rId5" imgW="886680" imgH="264960" progId="Equation.DSMT4">
                  <p:embed/>
                  <p:pic>
                    <p:nvPicPr>
                      <p:cNvPr id="0" name="Picture 7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00" y="3922362"/>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11"/>
          <p:cNvGraphicFramePr>
            <a:graphicFrameLocks noChangeAspect="1"/>
          </p:cNvGraphicFramePr>
          <p:nvPr>
            <p:extLst>
              <p:ext uri="{D42A27DB-BD31-4B8C-83A1-F6EECF244321}">
                <p14:modId xmlns:p14="http://schemas.microsoft.com/office/powerpoint/2010/main" val="3966606842"/>
              </p:ext>
            </p:extLst>
          </p:nvPr>
        </p:nvGraphicFramePr>
        <p:xfrm>
          <a:off x="4170300" y="5486400"/>
          <a:ext cx="4406900" cy="279400"/>
        </p:xfrm>
        <a:graphic>
          <a:graphicData uri="http://schemas.openxmlformats.org/presentationml/2006/ole">
            <mc:AlternateContent xmlns:mc="http://schemas.openxmlformats.org/markup-compatibility/2006">
              <mc:Choice xmlns:v="urn:schemas-microsoft-com:vml" Requires="v">
                <p:oleObj spid="_x0000_s33570" name="Equation" r:id="rId7" imgW="4397400" imgH="264960" progId="Equation.DSMT4">
                  <p:embed/>
                </p:oleObj>
              </mc:Choice>
              <mc:Fallback>
                <p:oleObj name="Equation" r:id="rId7" imgW="4397400" imgH="264960" progId="Equation.DSMT4">
                  <p:embed/>
                  <p:pic>
                    <p:nvPicPr>
                      <p:cNvPr id="0" name="Picture 7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00" y="5486400"/>
                        <a:ext cx="440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3546" name="Picture 778"/>
          <p:cNvPicPr>
            <a:picLocks noChangeAspect="1" noChangeArrowheads="1"/>
          </p:cNvPicPr>
          <p:nvPr/>
        </p:nvPicPr>
        <p:blipFill>
          <a:blip r:embed="rId9" cstate="print"/>
          <a:srcRect/>
          <a:stretch>
            <a:fillRect/>
          </a:stretch>
        </p:blipFill>
        <p:spPr bwMode="auto">
          <a:xfrm>
            <a:off x="1143000" y="4419600"/>
            <a:ext cx="3571875" cy="73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5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a:t>
            </a:r>
            <a:endParaRPr lang="en-US" sz="3200" dirty="0">
              <a:solidFill>
                <a:schemeClr val="accent1"/>
              </a:solidFill>
            </a:endParaRPr>
          </a:p>
        </p:txBody>
      </p:sp>
      <p:sp>
        <p:nvSpPr>
          <p:cNvPr id="9220" name="Rectangle 3"/>
          <p:cNvSpPr>
            <a:spLocks noGrp="1"/>
          </p:cNvSpPr>
          <p:nvPr>
            <p:ph idx="1"/>
          </p:nvPr>
        </p:nvSpPr>
        <p:spPr>
          <a:xfrm>
            <a:off x="457200" y="1280161"/>
            <a:ext cx="8153400" cy="1715341"/>
          </a:xfrm>
          <a:prstGeom prst="rect">
            <a:avLst/>
          </a:prstGeom>
        </p:spPr>
        <p:txBody>
          <a:bodyPr wrap="square">
            <a:spAutoFit/>
          </a:bodyPr>
          <a:lstStyle/>
          <a:p>
            <a:pPr>
              <a:lnSpc>
                <a:spcPct val="120000"/>
              </a:lnSpc>
            </a:pPr>
            <a:r>
              <a:rPr lang="en-US" dirty="0">
                <a:solidFill>
                  <a:schemeClr val="tx1"/>
                </a:solidFill>
              </a:rPr>
              <a:t>Solve the inequality                   and graph the solution set. Write the solution set using interval notation. </a:t>
            </a:r>
          </a:p>
          <a:p>
            <a:pPr>
              <a:lnSpc>
                <a:spcPct val="120000"/>
              </a:lnSpc>
            </a:pPr>
            <a:r>
              <a:rPr lang="en-US" b="1" dirty="0">
                <a:solidFill>
                  <a:schemeClr val="tx1"/>
                </a:solidFill>
              </a:rPr>
              <a:t>Solution</a:t>
            </a:r>
            <a:endParaRPr lang="en-US" i="0"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37587525"/>
              </p:ext>
            </p:extLst>
          </p:nvPr>
        </p:nvGraphicFramePr>
        <p:xfrm>
          <a:off x="3505200" y="1128713"/>
          <a:ext cx="1320800" cy="901700"/>
        </p:xfrm>
        <a:graphic>
          <a:graphicData uri="http://schemas.openxmlformats.org/presentationml/2006/ole">
            <mc:AlternateContent xmlns:mc="http://schemas.openxmlformats.org/markup-compatibility/2006">
              <mc:Choice xmlns:v="urn:schemas-microsoft-com:vml" Requires="v">
                <p:oleObj spid="_x0000_s56901" name="Equation" r:id="rId3" imgW="1307160" imgH="886680" progId="Equation.DSMT4">
                  <p:embed/>
                </p:oleObj>
              </mc:Choice>
              <mc:Fallback>
                <p:oleObj name="Equation" r:id="rId3" imgW="1307160" imgH="886680" progId="Equation.DSMT4">
                  <p:embed/>
                  <p:pic>
                    <p:nvPicPr>
                      <p:cNvPr id="0" name="Picture 5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128713"/>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9013285"/>
              </p:ext>
            </p:extLst>
          </p:nvPr>
        </p:nvGraphicFramePr>
        <p:xfrm>
          <a:off x="1295400" y="2895600"/>
          <a:ext cx="1320800" cy="901700"/>
        </p:xfrm>
        <a:graphic>
          <a:graphicData uri="http://schemas.openxmlformats.org/presentationml/2006/ole">
            <mc:AlternateContent xmlns:mc="http://schemas.openxmlformats.org/markup-compatibility/2006">
              <mc:Choice xmlns:v="urn:schemas-microsoft-com:vml" Requires="v">
                <p:oleObj spid="_x0000_s56902" name="Equation" r:id="rId5" imgW="1307160" imgH="886680" progId="Equation.DSMT4">
                  <p:embed/>
                </p:oleObj>
              </mc:Choice>
              <mc:Fallback>
                <p:oleObj name="Equation" r:id="rId5" imgW="1307160" imgH="886680" progId="Equation.DSMT4">
                  <p:embed/>
                  <p:pic>
                    <p:nvPicPr>
                      <p:cNvPr id="0" name="Picture 5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895600"/>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6326184"/>
              </p:ext>
            </p:extLst>
          </p:nvPr>
        </p:nvGraphicFramePr>
        <p:xfrm>
          <a:off x="722313" y="3835400"/>
          <a:ext cx="2517775" cy="850900"/>
        </p:xfrm>
        <a:graphic>
          <a:graphicData uri="http://schemas.openxmlformats.org/presentationml/2006/ole">
            <mc:AlternateContent xmlns:mc="http://schemas.openxmlformats.org/markup-compatibility/2006">
              <mc:Choice xmlns:v="urn:schemas-microsoft-com:vml" Requires="v">
                <p:oleObj spid="_x0000_s56903" name="Equation" r:id="rId7" imgW="2501640" imgH="838080" progId="Equation.DSMT4">
                  <p:embed/>
                </p:oleObj>
              </mc:Choice>
              <mc:Fallback>
                <p:oleObj name="Equation" r:id="rId7" imgW="2501640" imgH="838080" progId="Equation.DSMT4">
                  <p:embed/>
                  <p:pic>
                    <p:nvPicPr>
                      <p:cNvPr id="0" name="Picture 534"/>
                      <p:cNvPicPr>
                        <a:picLocks noChangeAspect="1" noChangeArrowheads="1"/>
                      </p:cNvPicPr>
                      <p:nvPr/>
                    </p:nvPicPr>
                    <p:blipFill>
                      <a:blip r:embed="rId8"/>
                      <a:srcRect/>
                      <a:stretch>
                        <a:fillRect/>
                      </a:stretch>
                    </p:blipFill>
                    <p:spPr bwMode="auto">
                      <a:xfrm>
                        <a:off x="722313" y="3835400"/>
                        <a:ext cx="2517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20555796"/>
              </p:ext>
            </p:extLst>
          </p:nvPr>
        </p:nvGraphicFramePr>
        <p:xfrm>
          <a:off x="1981200" y="4724400"/>
          <a:ext cx="990600" cy="901700"/>
        </p:xfrm>
        <a:graphic>
          <a:graphicData uri="http://schemas.openxmlformats.org/presentationml/2006/ole">
            <mc:AlternateContent xmlns:mc="http://schemas.openxmlformats.org/markup-compatibility/2006">
              <mc:Choice xmlns:v="urn:schemas-microsoft-com:vml" Requires="v">
                <p:oleObj spid="_x0000_s56904" name="Equation" r:id="rId9" imgW="978120" imgH="886680" progId="Equation.DSMT4">
                  <p:embed/>
                </p:oleObj>
              </mc:Choice>
              <mc:Fallback>
                <p:oleObj name="Equation" r:id="rId9" imgW="978120" imgH="886680" progId="Equation.DSMT4">
                  <p:embed/>
                  <p:pic>
                    <p:nvPicPr>
                      <p:cNvPr id="0" name="Picture 5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4724400"/>
                        <a:ext cx="990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1286093058"/>
              </p:ext>
            </p:extLst>
          </p:nvPr>
        </p:nvGraphicFramePr>
        <p:xfrm>
          <a:off x="4279900" y="3981450"/>
          <a:ext cx="2260600" cy="620713"/>
        </p:xfrm>
        <a:graphic>
          <a:graphicData uri="http://schemas.openxmlformats.org/presentationml/2006/ole">
            <mc:AlternateContent xmlns:mc="http://schemas.openxmlformats.org/markup-compatibility/2006">
              <mc:Choice xmlns:v="urn:schemas-microsoft-com:vml" Requires="v">
                <p:oleObj spid="_x0000_s56905" name="Equation" r:id="rId11" imgW="2247840" imgH="609480" progId="Equation.DSMT4">
                  <p:embed/>
                </p:oleObj>
              </mc:Choice>
              <mc:Fallback>
                <p:oleObj name="Equation" r:id="rId11" imgW="2247840" imgH="609480" progId="Equation.DSMT4">
                  <p:embed/>
                  <p:pic>
                    <p:nvPicPr>
                      <p:cNvPr id="0" name="Picture 536"/>
                      <p:cNvPicPr>
                        <a:picLocks noChangeAspect="1" noChangeArrowheads="1"/>
                      </p:cNvPicPr>
                      <p:nvPr/>
                    </p:nvPicPr>
                    <p:blipFill>
                      <a:blip r:embed="rId12"/>
                      <a:srcRect/>
                      <a:stretch>
                        <a:fillRect/>
                      </a:stretch>
                    </p:blipFill>
                    <p:spPr bwMode="auto">
                      <a:xfrm>
                        <a:off x="4279900" y="3981450"/>
                        <a:ext cx="2260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511951568"/>
              </p:ext>
            </p:extLst>
          </p:nvPr>
        </p:nvGraphicFramePr>
        <p:xfrm>
          <a:off x="4267200" y="5105400"/>
          <a:ext cx="901700" cy="279400"/>
        </p:xfrm>
        <a:graphic>
          <a:graphicData uri="http://schemas.openxmlformats.org/presentationml/2006/ole">
            <mc:AlternateContent xmlns:mc="http://schemas.openxmlformats.org/markup-compatibility/2006">
              <mc:Choice xmlns:v="urn:schemas-microsoft-com:vml" Requires="v">
                <p:oleObj spid="_x0000_s56906" name="Equation" r:id="rId13" imgW="886680" imgH="264960" progId="Equation.DSMT4">
                  <p:embed/>
                </p:oleObj>
              </mc:Choice>
              <mc:Fallback>
                <p:oleObj name="Equation" r:id="rId13" imgW="886680" imgH="264960" progId="Equation.DSMT4">
                  <p:embed/>
                  <p:pic>
                    <p:nvPicPr>
                      <p:cNvPr id="0" name="Picture 5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5105400"/>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(cont.) </a:t>
            </a:r>
            <a:endParaRPr lang="en-US" sz="3200" dirty="0">
              <a:solidFill>
                <a:schemeClr val="accent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62736344"/>
              </p:ext>
            </p:extLst>
          </p:nvPr>
        </p:nvGraphicFramePr>
        <p:xfrm>
          <a:off x="1384300" y="3005138"/>
          <a:ext cx="2492375" cy="949325"/>
        </p:xfrm>
        <a:graphic>
          <a:graphicData uri="http://schemas.openxmlformats.org/presentationml/2006/ole">
            <mc:AlternateContent xmlns:mc="http://schemas.openxmlformats.org/markup-compatibility/2006">
              <mc:Choice xmlns:v="urn:schemas-microsoft-com:vml" Requires="v">
                <p:oleObj spid="_x0000_s34311" name="Equation" r:id="rId3" imgW="2463480" imgH="939600" progId="Equation.DSMT4">
                  <p:embed/>
                </p:oleObj>
              </mc:Choice>
              <mc:Fallback>
                <p:oleObj name="Equation" r:id="rId3" imgW="2463480" imgH="939600" progId="Equation.DSMT4">
                  <p:embed/>
                  <p:pic>
                    <p:nvPicPr>
                      <p:cNvPr id="0" name="Picture 502"/>
                      <p:cNvPicPr>
                        <a:picLocks noChangeAspect="1" noChangeArrowheads="1"/>
                      </p:cNvPicPr>
                      <p:nvPr/>
                    </p:nvPicPr>
                    <p:blipFill>
                      <a:blip r:embed="rId4"/>
                      <a:srcRect/>
                      <a:stretch>
                        <a:fillRect/>
                      </a:stretch>
                    </p:blipFill>
                    <p:spPr bwMode="auto">
                      <a:xfrm>
                        <a:off x="1384300" y="3005138"/>
                        <a:ext cx="249237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20465941"/>
              </p:ext>
            </p:extLst>
          </p:nvPr>
        </p:nvGraphicFramePr>
        <p:xfrm>
          <a:off x="4038600" y="3333750"/>
          <a:ext cx="4406900" cy="279400"/>
        </p:xfrm>
        <a:graphic>
          <a:graphicData uri="http://schemas.openxmlformats.org/presentationml/2006/ole">
            <mc:AlternateContent xmlns:mc="http://schemas.openxmlformats.org/markup-compatibility/2006">
              <mc:Choice xmlns:v="urn:schemas-microsoft-com:vml" Requires="v">
                <p:oleObj spid="_x0000_s34312" name="Equation" r:id="rId5" imgW="4397400" imgH="264960" progId="Equation.DSMT4">
                  <p:embed/>
                </p:oleObj>
              </mc:Choice>
              <mc:Fallback>
                <p:oleObj name="Equation" r:id="rId5" imgW="4397400" imgH="264960" progId="Equation.DSMT4">
                  <p:embed/>
                  <p:pic>
                    <p:nvPicPr>
                      <p:cNvPr id="0" name="Picture 5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333750"/>
                        <a:ext cx="440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4296" name="Picture 504"/>
          <p:cNvPicPr>
            <a:picLocks noChangeAspect="1" noChangeArrowheads="1"/>
          </p:cNvPicPr>
          <p:nvPr/>
        </p:nvPicPr>
        <p:blipFill>
          <a:blip r:embed="rId7" cstate="print"/>
          <a:srcRect/>
          <a:stretch>
            <a:fillRect/>
          </a:stretch>
        </p:blipFill>
        <p:spPr bwMode="auto">
          <a:xfrm>
            <a:off x="2667000" y="1609725"/>
            <a:ext cx="3476625" cy="904875"/>
          </a:xfrm>
          <a:prstGeom prst="rect">
            <a:avLst/>
          </a:prstGeom>
          <a:noFill/>
          <a:ln w="9525">
            <a:noFill/>
            <a:miter lim="800000"/>
            <a:headEnd/>
            <a:tailEnd/>
          </a:ln>
        </p:spPr>
      </p:pic>
    </p:spTree>
    <p:extLst>
      <p:ext uri="{BB962C8B-B14F-4D97-AF65-F5344CB8AC3E}">
        <p14:creationId xmlns:p14="http://schemas.microsoft.com/office/powerpoint/2010/main" val="161412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Multiplication Principle for Solving Linear Inequalities</a:t>
            </a:r>
          </a:p>
        </p:txBody>
      </p:sp>
      <p:sp>
        <p:nvSpPr>
          <p:cNvPr id="4" name="TextBox 3"/>
          <p:cNvSpPr>
            <a:spLocks noGrp="1" noChangeArrowheads="1"/>
          </p:cNvSpPr>
          <p:nvPr>
            <p:ph idx="1"/>
          </p:nvPr>
        </p:nvSpPr>
        <p:spPr>
          <a:xfrm>
            <a:off x="457200" y="1219200"/>
            <a:ext cx="8229600" cy="4663440"/>
          </a:xfrm>
          <a:prstGeom prst="rect">
            <a:avLst/>
          </a:prstGeom>
          <a:solidFill>
            <a:schemeClr val="accent3"/>
          </a:solidFill>
          <a:ln w="28575">
            <a:solidFill>
              <a:srgbClr val="000000"/>
            </a:solidFill>
          </a:ln>
        </p:spPr>
        <p:txBody>
          <a:bodyPr>
            <a:normAutofit/>
          </a:bodyPr>
          <a:lstStyle/>
          <a:p>
            <a:pPr marL="15875" indent="-15875" algn="ctr">
              <a:tabLst>
                <a:tab pos="520700" algn="l"/>
                <a:tab pos="977900" algn="l"/>
              </a:tabLst>
            </a:pPr>
            <a:r>
              <a:rPr lang="en-US" b="1" dirty="0">
                <a:solidFill>
                  <a:srgbClr val="000000"/>
                </a:solidFill>
              </a:rPr>
              <a:t>Properties</a:t>
            </a:r>
            <a:endParaRPr lang="en-US" b="1" i="1" dirty="0">
              <a:solidFill>
                <a:srgbClr val="000000"/>
              </a:solidFill>
            </a:endParaRP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positive real number, then the inequalities</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&lt; </a:t>
            </a:r>
            <a:r>
              <a:rPr lang="en-US" b="1" i="1" dirty="0">
                <a:solidFill>
                  <a:srgbClr val="0000FF"/>
                </a:solidFill>
              </a:rPr>
              <a:t>BC</a:t>
            </a:r>
          </a:p>
          <a:p>
            <a:r>
              <a:rPr lang="en-US" dirty="0">
                <a:solidFill>
                  <a:srgbClr val="000000"/>
                </a:solidFill>
              </a:rPr>
              <a:t>are equivalent.</a:t>
            </a: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negative real number, then the inequalities </a:t>
            </a:r>
            <a:endParaRPr lang="en-US" b="1" dirty="0">
              <a:solidFill>
                <a:srgbClr val="000000"/>
              </a:solidFill>
            </a:endParaRPr>
          </a:p>
          <a:p>
            <a:endParaRPr lang="en-US"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Multiplication Principle for Solving Linear Inequalities</a:t>
            </a:r>
          </a:p>
        </p:txBody>
      </p:sp>
      <p:sp>
        <p:nvSpPr>
          <p:cNvPr id="4" name="TextBox 3"/>
          <p:cNvSpPr>
            <a:spLocks noGrp="1" noChangeArrowheads="1"/>
          </p:cNvSpPr>
          <p:nvPr>
            <p:ph idx="1"/>
          </p:nvPr>
        </p:nvSpPr>
        <p:spPr>
          <a:xfrm>
            <a:off x="457200" y="1219200"/>
            <a:ext cx="8229600" cy="4038600"/>
          </a:xfrm>
          <a:prstGeom prst="rect">
            <a:avLst/>
          </a:prstGeom>
          <a:solidFill>
            <a:schemeClr val="accent3"/>
          </a:solidFill>
          <a:ln w="28575">
            <a:solidFill>
              <a:srgbClr val="000000"/>
            </a:solidFill>
          </a:ln>
        </p:spPr>
        <p:txBody>
          <a:bodyPr>
            <a:normAutofit/>
          </a:bodyPr>
          <a:lstStyle/>
          <a:p>
            <a:pPr marL="15875" indent="-15875" algn="ctr">
              <a:tabLst>
                <a:tab pos="520700" algn="l"/>
                <a:tab pos="977900" algn="l"/>
              </a:tabLst>
            </a:pPr>
            <a:r>
              <a:rPr lang="en-US" b="1" dirty="0">
                <a:solidFill>
                  <a:srgbClr val="000000"/>
                </a:solidFill>
              </a:rPr>
              <a:t>Properties (cont.)</a:t>
            </a:r>
            <a:endParaRPr lang="en-US" b="1" i="1" dirty="0">
              <a:solidFill>
                <a:srgbClr val="000000"/>
              </a:solidFill>
            </a:endParaRP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&gt; </a:t>
            </a:r>
            <a:r>
              <a:rPr lang="en-US" b="1" i="1" dirty="0">
                <a:solidFill>
                  <a:srgbClr val="0000FF"/>
                </a:solidFill>
              </a:rPr>
              <a:t>BC</a:t>
            </a:r>
          </a:p>
          <a:p>
            <a:r>
              <a:rPr lang="en-US" dirty="0">
                <a:solidFill>
                  <a:srgbClr val="000000"/>
                </a:solidFill>
              </a:rPr>
              <a:t>are equivalent.</a:t>
            </a:r>
          </a:p>
          <a:p>
            <a:r>
              <a:rPr lang="en-US" dirty="0">
                <a:solidFill>
                  <a:srgbClr val="000000"/>
                </a:solidFill>
              </a:rPr>
              <a:t>(In other words, if both sides are multiplied by a negative number, then the sense of the inequality is reversed.)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solidFill>
                  <a:schemeClr val="accent1"/>
                </a:solidFill>
              </a:rPr>
              <a:t>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61939"/>
          </a:xfrm>
        </p:spPr>
        <p:txBody>
          <a:bodyPr>
            <a:spAutoFit/>
          </a:bodyPr>
          <a:lstStyle/>
          <a:p>
            <a:pPr>
              <a:spcBef>
                <a:spcPts val="600"/>
              </a:spcBef>
            </a:pPr>
            <a:r>
              <a:rPr lang="en-US" dirty="0">
                <a:solidFill>
                  <a:schemeClr val="tx1"/>
                </a:solidFill>
              </a:rPr>
              <a:t>Solve the inequality </a:t>
            </a:r>
            <a:r>
              <a:rPr lang="en-US" dirty="0">
                <a:solidFill>
                  <a:srgbClr val="0000FF"/>
                </a:solidFill>
              </a:rPr>
              <a:t>5</a:t>
            </a:r>
            <a:r>
              <a:rPr lang="en-US" i="1" dirty="0">
                <a:solidFill>
                  <a:srgbClr val="0000FF"/>
                </a:solidFill>
              </a:rPr>
              <a:t>x</a:t>
            </a:r>
            <a:r>
              <a:rPr lang="en-US" dirty="0">
                <a:solidFill>
                  <a:srgbClr val="0000FF"/>
                </a:solidFill>
              </a:rPr>
              <a:t> </a:t>
            </a:r>
            <a:r>
              <a:rPr lang="en-US" dirty="0">
                <a:solidFill>
                  <a:srgbClr val="0000FF"/>
                </a:solidFill>
                <a:latin typeface="Symbol" charset="2"/>
                <a:cs typeface="Symbol" charset="2"/>
              </a:rPr>
              <a:t>&gt;</a:t>
            </a:r>
            <a:r>
              <a:rPr lang="en-US" dirty="0">
                <a:solidFill>
                  <a:srgbClr val="0000FF"/>
                </a:solidFill>
              </a:rPr>
              <a:t> 15</a:t>
            </a:r>
            <a:r>
              <a:rPr lang="en-US" dirty="0">
                <a:solidFill>
                  <a:schemeClr val="tx1"/>
                </a:solidFill>
              </a:rPr>
              <a:t> and graph the solution set. Write the solution set using interval notation. </a:t>
            </a:r>
          </a:p>
          <a:p>
            <a:pPr algn="just">
              <a:spcBef>
                <a:spcPts val="600"/>
              </a:spcBef>
            </a:pPr>
            <a:r>
              <a:rPr lang="en-US" b="1" dirty="0">
                <a:solidFill>
                  <a:schemeClr val="tx1"/>
                </a:solidFill>
              </a:rPr>
              <a:t>Solution</a:t>
            </a:r>
          </a:p>
        </p:txBody>
      </p:sp>
      <p:graphicFrame>
        <p:nvGraphicFramePr>
          <p:cNvPr id="11" name="Object 10"/>
          <p:cNvGraphicFramePr>
            <a:graphicFrameLocks noChangeAspect="1"/>
          </p:cNvGraphicFramePr>
          <p:nvPr>
            <p:extLst>
              <p:ext uri="{D42A27DB-BD31-4B8C-83A1-F6EECF244321}">
                <p14:modId xmlns:p14="http://schemas.microsoft.com/office/powerpoint/2010/main" val="2507564916"/>
              </p:ext>
            </p:extLst>
          </p:nvPr>
        </p:nvGraphicFramePr>
        <p:xfrm>
          <a:off x="1052513" y="3302000"/>
          <a:ext cx="1204912" cy="850900"/>
        </p:xfrm>
        <a:graphic>
          <a:graphicData uri="http://schemas.openxmlformats.org/presentationml/2006/ole">
            <mc:AlternateContent xmlns:mc="http://schemas.openxmlformats.org/markup-compatibility/2006">
              <mc:Choice xmlns:v="urn:schemas-microsoft-com:vml" Requires="v">
                <p:oleObj spid="_x0000_s59883" name="Equation" r:id="rId3" imgW="1193760" imgH="838080" progId="Equation.DSMT4">
                  <p:embed/>
                </p:oleObj>
              </mc:Choice>
              <mc:Fallback>
                <p:oleObj name="Equation" r:id="rId3" imgW="1193760" imgH="838080" progId="Equation.DSMT4">
                  <p:embed/>
                  <p:pic>
                    <p:nvPicPr>
                      <p:cNvPr id="0" name="Picture 442"/>
                      <p:cNvPicPr>
                        <a:picLocks noChangeAspect="1" noChangeArrowheads="1"/>
                      </p:cNvPicPr>
                      <p:nvPr/>
                    </p:nvPicPr>
                    <p:blipFill>
                      <a:blip r:embed="rId4"/>
                      <a:srcRect/>
                      <a:stretch>
                        <a:fillRect/>
                      </a:stretch>
                    </p:blipFill>
                    <p:spPr bwMode="auto">
                      <a:xfrm>
                        <a:off x="1052513" y="3302000"/>
                        <a:ext cx="12049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40512454"/>
              </p:ext>
            </p:extLst>
          </p:nvPr>
        </p:nvGraphicFramePr>
        <p:xfrm>
          <a:off x="1063563" y="2895600"/>
          <a:ext cx="1066800" cy="304800"/>
        </p:xfrm>
        <a:graphic>
          <a:graphicData uri="http://schemas.openxmlformats.org/presentationml/2006/ole">
            <mc:AlternateContent xmlns:mc="http://schemas.openxmlformats.org/markup-compatibility/2006">
              <mc:Choice xmlns:v="urn:schemas-microsoft-com:vml" Requires="v">
                <p:oleObj spid="_x0000_s59884" name="Equation" r:id="rId5" imgW="1051200" imgH="292320" progId="Equation.DSMT4">
                  <p:embed/>
                </p:oleObj>
              </mc:Choice>
              <mc:Fallback>
                <p:oleObj name="Equation" r:id="rId5" imgW="1051200" imgH="292320" progId="Equation.DSMT4">
                  <p:embed/>
                  <p:pic>
                    <p:nvPicPr>
                      <p:cNvPr id="0" name="Picture 4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63" y="2895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45007138"/>
              </p:ext>
            </p:extLst>
          </p:nvPr>
        </p:nvGraphicFramePr>
        <p:xfrm>
          <a:off x="1228663" y="4267200"/>
          <a:ext cx="736600" cy="304800"/>
        </p:xfrm>
        <a:graphic>
          <a:graphicData uri="http://schemas.openxmlformats.org/presentationml/2006/ole">
            <mc:AlternateContent xmlns:mc="http://schemas.openxmlformats.org/markup-compatibility/2006">
              <mc:Choice xmlns:v="urn:schemas-microsoft-com:vml" Requires="v">
                <p:oleObj spid="_x0000_s59885" name="Equation" r:id="rId7" imgW="722160" imgH="292320" progId="Equation.DSMT4">
                  <p:embed/>
                </p:oleObj>
              </mc:Choice>
              <mc:Fallback>
                <p:oleObj name="Equation" r:id="rId7" imgW="722160" imgH="292320" progId="Equation.DSMT4">
                  <p:embed/>
                  <p:pic>
                    <p:nvPicPr>
                      <p:cNvPr id="0" name="Picture 4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8663" y="42672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1063563" y="5267980"/>
            <a:ext cx="1999265"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(3, </a:t>
            </a:r>
            <a:r>
              <a:rPr lang="en-US" sz="2800" dirty="0">
                <a:solidFill>
                  <a:srgbClr val="FF0000"/>
                </a:solidFill>
                <a:latin typeface="Times New Roman"/>
              </a:rPr>
              <a:t>∞</a:t>
            </a:r>
            <a:r>
              <a:rPr lang="en-US" sz="2800" dirty="0">
                <a:solidFill>
                  <a:srgbClr val="FF0000"/>
                </a:solidFill>
              </a:rPr>
              <a:t>).</a:t>
            </a:r>
          </a:p>
        </p:txBody>
      </p:sp>
      <p:graphicFrame>
        <p:nvGraphicFramePr>
          <p:cNvPr id="14" name="Object 11"/>
          <p:cNvGraphicFramePr>
            <a:graphicFrameLocks noChangeAspect="1"/>
          </p:cNvGraphicFramePr>
          <p:nvPr>
            <p:extLst>
              <p:ext uri="{D42A27DB-BD31-4B8C-83A1-F6EECF244321}">
                <p14:modId xmlns:p14="http://schemas.microsoft.com/office/powerpoint/2010/main" val="3423061852"/>
              </p:ext>
            </p:extLst>
          </p:nvPr>
        </p:nvGraphicFramePr>
        <p:xfrm>
          <a:off x="3933825" y="3598863"/>
          <a:ext cx="2243138" cy="295275"/>
        </p:xfrm>
        <a:graphic>
          <a:graphicData uri="http://schemas.openxmlformats.org/presentationml/2006/ole">
            <mc:AlternateContent xmlns:mc="http://schemas.openxmlformats.org/markup-compatibility/2006">
              <mc:Choice xmlns:v="urn:schemas-microsoft-com:vml" Requires="v">
                <p:oleObj spid="_x0000_s59886" name="Equation" r:id="rId9" imgW="2234880" imgH="279360" progId="Equation.DSMT4">
                  <p:embed/>
                </p:oleObj>
              </mc:Choice>
              <mc:Fallback>
                <p:oleObj name="Equation" r:id="rId9" imgW="2234880" imgH="279360" progId="Equation.DSMT4">
                  <p:embed/>
                  <p:pic>
                    <p:nvPicPr>
                      <p:cNvPr id="0" name="Picture 445"/>
                      <p:cNvPicPr>
                        <a:picLocks noChangeAspect="1" noChangeArrowheads="1"/>
                      </p:cNvPicPr>
                      <p:nvPr/>
                    </p:nvPicPr>
                    <p:blipFill>
                      <a:blip r:embed="rId10"/>
                      <a:srcRect/>
                      <a:stretch>
                        <a:fillRect/>
                      </a:stretch>
                    </p:blipFill>
                    <p:spPr bwMode="auto">
                      <a:xfrm>
                        <a:off x="3933825" y="3598863"/>
                        <a:ext cx="224313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1"/>
          <p:cNvGraphicFramePr>
            <a:graphicFrameLocks noChangeAspect="1"/>
          </p:cNvGraphicFramePr>
          <p:nvPr>
            <p:extLst>
              <p:ext uri="{D42A27DB-BD31-4B8C-83A1-F6EECF244321}">
                <p14:modId xmlns:p14="http://schemas.microsoft.com/office/powerpoint/2010/main" val="3881327289"/>
              </p:ext>
            </p:extLst>
          </p:nvPr>
        </p:nvGraphicFramePr>
        <p:xfrm>
          <a:off x="3962400" y="4292600"/>
          <a:ext cx="952500" cy="279400"/>
        </p:xfrm>
        <a:graphic>
          <a:graphicData uri="http://schemas.openxmlformats.org/presentationml/2006/ole">
            <mc:AlternateContent xmlns:mc="http://schemas.openxmlformats.org/markup-compatibility/2006">
              <mc:Choice xmlns:v="urn:schemas-microsoft-com:vml" Requires="v">
                <p:oleObj spid="_x0000_s59887" name="Equation" r:id="rId11" imgW="941400" imgH="264960" progId="Equation.DSMT4">
                  <p:embed/>
                </p:oleObj>
              </mc:Choice>
              <mc:Fallback>
                <p:oleObj name="Equation" r:id="rId11" imgW="941400" imgH="264960" progId="Equation.DSMT4">
                  <p:embed/>
                  <p:pic>
                    <p:nvPicPr>
                      <p:cNvPr id="0" name="Picture 4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4276588845"/>
              </p:ext>
            </p:extLst>
          </p:nvPr>
        </p:nvGraphicFramePr>
        <p:xfrm>
          <a:off x="3962400" y="5420380"/>
          <a:ext cx="4038600" cy="279400"/>
        </p:xfrm>
        <a:graphic>
          <a:graphicData uri="http://schemas.openxmlformats.org/presentationml/2006/ole">
            <mc:AlternateContent xmlns:mc="http://schemas.openxmlformats.org/markup-compatibility/2006">
              <mc:Choice xmlns:v="urn:schemas-microsoft-com:vml" Requires="v">
                <p:oleObj spid="_x0000_s59888" name="Equation" r:id="rId13" imgW="4022640" imgH="264960" progId="Equation.DSMT4">
                  <p:embed/>
                </p:oleObj>
              </mc:Choice>
              <mc:Fallback>
                <p:oleObj name="Equation" r:id="rId13" imgW="4022640" imgH="264960" progId="Equation.DSMT4">
                  <p:embed/>
                  <p:pic>
                    <p:nvPicPr>
                      <p:cNvPr id="0" name="Picture 4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5420380"/>
                        <a:ext cx="4038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9840" name="Picture 448"/>
          <p:cNvPicPr>
            <a:picLocks noChangeAspect="1" noChangeArrowheads="1"/>
          </p:cNvPicPr>
          <p:nvPr/>
        </p:nvPicPr>
        <p:blipFill>
          <a:blip r:embed="rId15" cstate="print"/>
          <a:srcRect/>
          <a:stretch>
            <a:fillRect/>
          </a:stretch>
        </p:blipFill>
        <p:spPr bwMode="auto">
          <a:xfrm>
            <a:off x="1219200" y="4612509"/>
            <a:ext cx="3333750" cy="7131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8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8</a:t>
            </a:r>
            <a:r>
              <a:rPr lang="en-US" dirty="0">
                <a:solidFill>
                  <a:schemeClr val="accent1"/>
                </a:solidFill>
              </a:rPr>
              <a:t>: 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71172"/>
          </a:xfrm>
        </p:spPr>
        <p:txBody>
          <a:bodyPr>
            <a:spAutoFit/>
          </a:bodyPr>
          <a:lstStyle/>
          <a:p>
            <a:pPr lvl="0">
              <a:defRPr/>
            </a:pPr>
            <a:r>
              <a:rPr lang="en-US" dirty="0">
                <a:solidFill>
                  <a:schemeClr val="tx1"/>
                </a:solidFill>
              </a:rPr>
              <a:t>Solve the inequality </a:t>
            </a:r>
            <a:r>
              <a:rPr lang="en-US" dirty="0">
                <a:solidFill>
                  <a:srgbClr val="0000FF"/>
                </a:solidFill>
                <a:latin typeface="Symbol" charset="2"/>
              </a:rPr>
              <a:t>-</a:t>
            </a:r>
            <a:r>
              <a:rPr lang="en-US" dirty="0">
                <a:solidFill>
                  <a:srgbClr val="0000FF"/>
                </a:solidFill>
              </a:rPr>
              <a:t>3</a:t>
            </a:r>
            <a:r>
              <a:rPr lang="en-US" i="1" dirty="0">
                <a:solidFill>
                  <a:srgbClr val="0000FF"/>
                </a:solidFill>
              </a:rPr>
              <a:t>x</a:t>
            </a:r>
            <a:r>
              <a:rPr lang="en-US" dirty="0">
                <a:solidFill>
                  <a:srgbClr val="0000FF"/>
                </a:solidFill>
              </a:rPr>
              <a:t> </a:t>
            </a:r>
            <a:r>
              <a:rPr lang="en-US" dirty="0">
                <a:solidFill>
                  <a:srgbClr val="0000FF"/>
                </a:solidFill>
                <a:latin typeface="Times New Roman"/>
                <a:cs typeface="Symbol" charset="2"/>
              </a:rPr>
              <a:t>≤</a:t>
            </a:r>
            <a:r>
              <a:rPr lang="en-US" dirty="0">
                <a:solidFill>
                  <a:srgbClr val="0000FF"/>
                </a:solidFill>
              </a:rPr>
              <a:t> 12.3 </a:t>
            </a:r>
            <a:r>
              <a:rPr lang="en-US" dirty="0">
                <a:solidFill>
                  <a:schemeClr val="tx1"/>
                </a:solidFill>
              </a:rPr>
              <a:t>and graph the solution set. Write the solution set using interval notation.</a:t>
            </a:r>
          </a:p>
          <a:p>
            <a:pPr>
              <a:defRPr/>
            </a:pPr>
            <a:r>
              <a:rPr lang="en-US" b="1" dirty="0">
                <a:solidFill>
                  <a:schemeClr val="tx1"/>
                </a:solidFill>
              </a:rPr>
              <a:t>Solution</a:t>
            </a:r>
          </a:p>
        </p:txBody>
      </p:sp>
      <p:graphicFrame>
        <p:nvGraphicFramePr>
          <p:cNvPr id="6" name="Object 5"/>
          <p:cNvGraphicFramePr>
            <a:graphicFrameLocks noChangeAspect="1"/>
          </p:cNvGraphicFramePr>
          <p:nvPr>
            <p:extLst>
              <p:ext uri="{D42A27DB-BD31-4B8C-83A1-F6EECF244321}">
                <p14:modId xmlns:p14="http://schemas.microsoft.com/office/powerpoint/2010/main" val="2742487749"/>
              </p:ext>
            </p:extLst>
          </p:nvPr>
        </p:nvGraphicFramePr>
        <p:xfrm>
          <a:off x="1057745" y="2870200"/>
          <a:ext cx="1587500" cy="355600"/>
        </p:xfrm>
        <a:graphic>
          <a:graphicData uri="http://schemas.openxmlformats.org/presentationml/2006/ole">
            <mc:AlternateContent xmlns:mc="http://schemas.openxmlformats.org/markup-compatibility/2006">
              <mc:Choice xmlns:v="urn:schemas-microsoft-com:vml" Requires="v">
                <p:oleObj spid="_x0000_s61848" name="Equation" r:id="rId3" imgW="1572480" imgH="347400" progId="Equation.DSMT4">
                  <p:embed/>
                </p:oleObj>
              </mc:Choice>
              <mc:Fallback>
                <p:oleObj name="Equation" r:id="rId3" imgW="1572480" imgH="347400" progId="Equation.DSMT4">
                  <p:embed/>
                  <p:pic>
                    <p:nvPicPr>
                      <p:cNvPr id="0" name="Picture 3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745" y="2870200"/>
                        <a:ext cx="1587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49341499"/>
              </p:ext>
            </p:extLst>
          </p:nvPr>
        </p:nvGraphicFramePr>
        <p:xfrm>
          <a:off x="1014413" y="3238500"/>
          <a:ext cx="1738312" cy="850900"/>
        </p:xfrm>
        <a:graphic>
          <a:graphicData uri="http://schemas.openxmlformats.org/presentationml/2006/ole">
            <mc:AlternateContent xmlns:mc="http://schemas.openxmlformats.org/markup-compatibility/2006">
              <mc:Choice xmlns:v="urn:schemas-microsoft-com:vml" Requires="v">
                <p:oleObj spid="_x0000_s61849" name="Equation" r:id="rId5" imgW="1726920" imgH="838080" progId="Equation.DSMT4">
                  <p:embed/>
                </p:oleObj>
              </mc:Choice>
              <mc:Fallback>
                <p:oleObj name="Equation" r:id="rId5" imgW="1726920" imgH="838080" progId="Equation.DSMT4">
                  <p:embed/>
                  <p:pic>
                    <p:nvPicPr>
                      <p:cNvPr id="0" name="Picture 354"/>
                      <p:cNvPicPr>
                        <a:picLocks noChangeAspect="1" noChangeArrowheads="1"/>
                      </p:cNvPicPr>
                      <p:nvPr/>
                    </p:nvPicPr>
                    <p:blipFill>
                      <a:blip r:embed="rId6"/>
                      <a:srcRect/>
                      <a:stretch>
                        <a:fillRect/>
                      </a:stretch>
                    </p:blipFill>
                    <p:spPr bwMode="auto">
                      <a:xfrm>
                        <a:off x="1014413" y="3238500"/>
                        <a:ext cx="17383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48238042"/>
              </p:ext>
            </p:extLst>
          </p:nvPr>
        </p:nvGraphicFramePr>
        <p:xfrm>
          <a:off x="1514945" y="4216400"/>
          <a:ext cx="1257300" cy="355600"/>
        </p:xfrm>
        <a:graphic>
          <a:graphicData uri="http://schemas.openxmlformats.org/presentationml/2006/ole">
            <mc:AlternateContent xmlns:mc="http://schemas.openxmlformats.org/markup-compatibility/2006">
              <mc:Choice xmlns:v="urn:schemas-microsoft-com:vml" Requires="v">
                <p:oleObj spid="_x0000_s61850" name="Equation" r:id="rId7" imgW="1243080" imgH="347400" progId="Equation.DSMT4">
                  <p:embed/>
                </p:oleObj>
              </mc:Choice>
              <mc:Fallback>
                <p:oleObj name="Equation" r:id="rId7" imgW="1243080" imgH="347400" progId="Equation.DSMT4">
                  <p:embed/>
                  <p:pic>
                    <p:nvPicPr>
                      <p:cNvPr id="0" name="Picture 3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4945" y="4216400"/>
                        <a:ext cx="1257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981545" y="5410200"/>
            <a:ext cx="2472152"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a:t>
            </a:r>
            <a:r>
              <a:rPr lang="en-US" sz="2800" dirty="0">
                <a:solidFill>
                  <a:srgbClr val="FF0000"/>
                </a:solidFill>
                <a:latin typeface="Symbol" charset="2"/>
              </a:rPr>
              <a:t>-</a:t>
            </a:r>
            <a:r>
              <a:rPr lang="en-US" sz="2800" dirty="0">
                <a:solidFill>
                  <a:srgbClr val="FF0000"/>
                </a:solidFill>
              </a:rPr>
              <a:t>4.1, </a:t>
            </a:r>
            <a:r>
              <a:rPr lang="en-US" sz="2800" dirty="0">
                <a:solidFill>
                  <a:srgbClr val="FF0000"/>
                </a:solidFill>
                <a:latin typeface="Times New Roman"/>
              </a:rPr>
              <a:t>∞</a:t>
            </a:r>
            <a:r>
              <a:rPr lang="en-US" sz="2800" dirty="0">
                <a:solidFill>
                  <a:srgbClr val="FF0000"/>
                </a:solidFill>
              </a:rPr>
              <a:t>).</a:t>
            </a:r>
          </a:p>
        </p:txBody>
      </p:sp>
      <p:graphicFrame>
        <p:nvGraphicFramePr>
          <p:cNvPr id="12" name="Object 11"/>
          <p:cNvGraphicFramePr>
            <a:graphicFrameLocks noChangeAspect="1"/>
          </p:cNvGraphicFramePr>
          <p:nvPr>
            <p:extLst>
              <p:ext uri="{D42A27DB-BD31-4B8C-83A1-F6EECF244321}">
                <p14:modId xmlns:p14="http://schemas.microsoft.com/office/powerpoint/2010/main" val="347710034"/>
              </p:ext>
            </p:extLst>
          </p:nvPr>
        </p:nvGraphicFramePr>
        <p:xfrm>
          <a:off x="3973513" y="3598863"/>
          <a:ext cx="2454275" cy="295275"/>
        </p:xfrm>
        <a:graphic>
          <a:graphicData uri="http://schemas.openxmlformats.org/presentationml/2006/ole">
            <mc:AlternateContent xmlns:mc="http://schemas.openxmlformats.org/markup-compatibility/2006">
              <mc:Choice xmlns:v="urn:schemas-microsoft-com:vml" Requires="v">
                <p:oleObj spid="_x0000_s61851" name="Equation" r:id="rId9" imgW="2438280" imgH="279360" progId="Equation.DSMT4">
                  <p:embed/>
                </p:oleObj>
              </mc:Choice>
              <mc:Fallback>
                <p:oleObj name="Equation" r:id="rId9" imgW="2438280" imgH="279360" progId="Equation.DSMT4">
                  <p:embed/>
                  <p:pic>
                    <p:nvPicPr>
                      <p:cNvPr id="0" name="Picture 356"/>
                      <p:cNvPicPr>
                        <a:picLocks noChangeAspect="1" noChangeArrowheads="1"/>
                      </p:cNvPicPr>
                      <p:nvPr/>
                    </p:nvPicPr>
                    <p:blipFill>
                      <a:blip r:embed="rId10"/>
                      <a:srcRect/>
                      <a:stretch>
                        <a:fillRect/>
                      </a:stretch>
                    </p:blipFill>
                    <p:spPr bwMode="auto">
                      <a:xfrm>
                        <a:off x="3973513" y="3598863"/>
                        <a:ext cx="24542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1"/>
          <p:cNvGraphicFramePr>
            <a:graphicFrameLocks noChangeAspect="1"/>
          </p:cNvGraphicFramePr>
          <p:nvPr>
            <p:extLst>
              <p:ext uri="{D42A27DB-BD31-4B8C-83A1-F6EECF244321}">
                <p14:modId xmlns:p14="http://schemas.microsoft.com/office/powerpoint/2010/main" val="726701742"/>
              </p:ext>
            </p:extLst>
          </p:nvPr>
        </p:nvGraphicFramePr>
        <p:xfrm>
          <a:off x="4013200" y="4292600"/>
          <a:ext cx="952500" cy="279400"/>
        </p:xfrm>
        <a:graphic>
          <a:graphicData uri="http://schemas.openxmlformats.org/presentationml/2006/ole">
            <mc:AlternateContent xmlns:mc="http://schemas.openxmlformats.org/markup-compatibility/2006">
              <mc:Choice xmlns:v="urn:schemas-microsoft-com:vml" Requires="v">
                <p:oleObj spid="_x0000_s61852" name="Equation" r:id="rId11" imgW="941400" imgH="264960" progId="Equation.DSMT4">
                  <p:embed/>
                </p:oleObj>
              </mc:Choice>
              <mc:Fallback>
                <p:oleObj name="Equation" r:id="rId11" imgW="941400" imgH="264960" progId="Equation.DSMT4">
                  <p:embed/>
                  <p:pic>
                    <p:nvPicPr>
                      <p:cNvPr id="0" name="Picture 35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32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11"/>
          <p:cNvGraphicFramePr>
            <a:graphicFrameLocks noChangeAspect="1"/>
          </p:cNvGraphicFramePr>
          <p:nvPr>
            <p:extLst>
              <p:ext uri="{D42A27DB-BD31-4B8C-83A1-F6EECF244321}">
                <p14:modId xmlns:p14="http://schemas.microsoft.com/office/powerpoint/2010/main" val="2903402568"/>
              </p:ext>
            </p:extLst>
          </p:nvPr>
        </p:nvGraphicFramePr>
        <p:xfrm>
          <a:off x="4010025" y="5588000"/>
          <a:ext cx="4605338" cy="293688"/>
        </p:xfrm>
        <a:graphic>
          <a:graphicData uri="http://schemas.openxmlformats.org/presentationml/2006/ole">
            <mc:AlternateContent xmlns:mc="http://schemas.openxmlformats.org/markup-compatibility/2006">
              <mc:Choice xmlns:v="urn:schemas-microsoft-com:vml" Requires="v">
                <p:oleObj spid="_x0000_s61853" name="Equation" r:id="rId13" imgW="4597200" imgH="279360" progId="Equation.DSMT4">
                  <p:embed/>
                </p:oleObj>
              </mc:Choice>
              <mc:Fallback>
                <p:oleObj name="Equation" r:id="rId13" imgW="4597200" imgH="279360" progId="Equation.DSMT4">
                  <p:embed/>
                  <p:pic>
                    <p:nvPicPr>
                      <p:cNvPr id="0" name="Picture 358"/>
                      <p:cNvPicPr>
                        <a:picLocks noChangeAspect="1" noChangeArrowheads="1"/>
                      </p:cNvPicPr>
                      <p:nvPr/>
                    </p:nvPicPr>
                    <p:blipFill>
                      <a:blip r:embed="rId14"/>
                      <a:srcRect/>
                      <a:stretch>
                        <a:fillRect/>
                      </a:stretch>
                    </p:blipFill>
                    <p:spPr bwMode="auto">
                      <a:xfrm>
                        <a:off x="4010025" y="5588000"/>
                        <a:ext cx="460533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61800" name="Picture 360"/>
          <p:cNvPicPr>
            <a:picLocks noChangeAspect="1" noChangeArrowheads="1"/>
          </p:cNvPicPr>
          <p:nvPr/>
        </p:nvPicPr>
        <p:blipFill>
          <a:blip r:embed="rId15" cstate="print"/>
          <a:srcRect/>
          <a:stretch>
            <a:fillRect/>
          </a:stretch>
        </p:blipFill>
        <p:spPr bwMode="auto">
          <a:xfrm>
            <a:off x="685800" y="4648200"/>
            <a:ext cx="3600450" cy="75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8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dirty="0"/>
              <a:t>Steps for Solving Linear Inequalities</a:t>
            </a:r>
            <a:endParaRPr lang="en-US" sz="3200" dirty="0">
              <a:solidFill>
                <a:schemeClr val="accent1"/>
              </a:solidFill>
            </a:endParaRPr>
          </a:p>
        </p:txBody>
      </p:sp>
      <p:sp>
        <p:nvSpPr>
          <p:cNvPr id="22531" name="TextBox 3"/>
          <p:cNvSpPr>
            <a:spLocks noGrp="1" noChangeArrowheads="1"/>
          </p:cNvSpPr>
          <p:nvPr>
            <p:ph idx="1"/>
          </p:nvPr>
        </p:nvSpPr>
        <p:spPr>
          <a:xfrm>
            <a:off x="457200" y="1280160"/>
            <a:ext cx="8229600" cy="3291840"/>
          </a:xfrm>
          <a:prstGeom prst="rect">
            <a:avLst/>
          </a:prstGeom>
          <a:solidFill>
            <a:schemeClr val="accent3"/>
          </a:solidFill>
          <a:ln w="28575">
            <a:solidFill>
              <a:srgbClr val="000000"/>
            </a:solidFill>
          </a:ln>
        </p:spPr>
        <p:txBody>
          <a:bodyPr/>
          <a:lstStyle/>
          <a:p>
            <a:pPr marL="15875" indent="-15875" algn="ctr">
              <a:tabLst>
                <a:tab pos="520700" algn="l"/>
                <a:tab pos="977900" algn="l"/>
              </a:tabLst>
            </a:pPr>
            <a:r>
              <a:rPr lang="en-US" b="1" dirty="0">
                <a:solidFill>
                  <a:srgbClr val="000000"/>
                </a:solidFill>
              </a:rPr>
              <a:t>Procedure</a:t>
            </a:r>
            <a:endParaRPr lang="en-US" b="1" i="0" dirty="0">
              <a:solidFill>
                <a:srgbClr val="000000"/>
              </a:solidFill>
            </a:endParaRPr>
          </a:p>
          <a:p>
            <a:pPr marL="514350" indent="-514350">
              <a:buFont typeface="+mj-lt"/>
              <a:buAutoNum type="arabicPeriod"/>
              <a:tabLst>
                <a:tab pos="520700" algn="l"/>
                <a:tab pos="977900" algn="l"/>
              </a:tabLst>
            </a:pPr>
            <a:r>
              <a:rPr lang="en-US" dirty="0">
                <a:solidFill>
                  <a:srgbClr val="000000"/>
                </a:solidFill>
              </a:rPr>
              <a:t>Combine like terms on each side of the inequality 	symbol.</a:t>
            </a:r>
            <a:r>
              <a:rPr lang="en-US" i="0" dirty="0">
                <a:solidFill>
                  <a:srgbClr val="000000"/>
                </a:solidFill>
              </a:rPr>
              <a:t> </a:t>
            </a:r>
          </a:p>
          <a:p>
            <a:pPr marL="514350" indent="-514350">
              <a:buFont typeface="+mj-lt"/>
              <a:buAutoNum type="arabicPeriod" startAt="2"/>
              <a:tabLst>
                <a:tab pos="520700" algn="l"/>
                <a:tab pos="977900" algn="l"/>
              </a:tabLst>
            </a:pPr>
            <a:r>
              <a:rPr lang="en-US" dirty="0">
                <a:solidFill>
                  <a:srgbClr val="000000"/>
                </a:solidFill>
              </a:rPr>
              <a:t>Use the addition principle of inequality to add the 	opposites of constants or variable expressions to 	both sides so that constants are on one side and 	variables on the other.</a:t>
            </a:r>
            <a:endParaRPr lang="en-US" i="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t>Steps for Solving Linear Inequalities</a:t>
            </a:r>
            <a:endParaRPr lang="en-US" sz="3200" dirty="0">
              <a:solidFill>
                <a:schemeClr val="accent1"/>
              </a:solidFill>
            </a:endParaRPr>
          </a:p>
        </p:txBody>
      </p:sp>
      <p:sp>
        <p:nvSpPr>
          <p:cNvPr id="23555" name="TextBox 3"/>
          <p:cNvSpPr>
            <a:spLocks noGrp="1" noChangeArrowheads="1"/>
          </p:cNvSpPr>
          <p:nvPr>
            <p:ph idx="1"/>
          </p:nvPr>
        </p:nvSpPr>
        <p:spPr>
          <a:xfrm>
            <a:off x="457200" y="1280160"/>
            <a:ext cx="8229600" cy="3139440"/>
          </a:xfrm>
          <a:prstGeom prst="rect">
            <a:avLst/>
          </a:prstGeom>
          <a:solidFill>
            <a:schemeClr val="accent3"/>
          </a:solidFill>
          <a:ln w="28575">
            <a:solidFill>
              <a:srgbClr val="000000"/>
            </a:solidFill>
          </a:ln>
        </p:spPr>
        <p:txBody>
          <a:bodyPr>
            <a:noAutofit/>
          </a:bodyPr>
          <a:lstStyle/>
          <a:p>
            <a:pPr marL="15875" indent="-15875" algn="ctr">
              <a:lnSpc>
                <a:spcPct val="110000"/>
              </a:lnSpc>
              <a:tabLst>
                <a:tab pos="520700" algn="l"/>
                <a:tab pos="977900" algn="l"/>
              </a:tabLst>
            </a:pPr>
            <a:r>
              <a:rPr lang="en-US" b="1" dirty="0">
                <a:solidFill>
                  <a:srgbClr val="000000"/>
                </a:solidFill>
              </a:rPr>
              <a:t>Procedure</a:t>
            </a:r>
            <a:r>
              <a:rPr lang="en-US" b="1" i="0" dirty="0">
                <a:solidFill>
                  <a:srgbClr val="000000"/>
                </a:solidFill>
              </a:rPr>
              <a:t> (cont.)</a:t>
            </a:r>
          </a:p>
          <a:p>
            <a:pPr marL="514350" indent="-514350">
              <a:lnSpc>
                <a:spcPct val="110000"/>
              </a:lnSpc>
              <a:buFont typeface="+mj-lt"/>
              <a:buAutoNum type="arabicPeriod" startAt="3"/>
              <a:tabLst>
                <a:tab pos="520700" algn="l"/>
                <a:tab pos="977900" algn="l"/>
              </a:tabLst>
            </a:pPr>
            <a:r>
              <a:rPr lang="en-US" dirty="0">
                <a:solidFill>
                  <a:srgbClr val="000000"/>
                </a:solidFill>
              </a:rPr>
              <a:t>Use the multiplication (or division) principle of 	inequality to multiply</a:t>
            </a:r>
            <a:r>
              <a:rPr lang="en-US" i="0" dirty="0">
                <a:solidFill>
                  <a:srgbClr val="000000"/>
                </a:solidFill>
              </a:rPr>
              <a:t>	</a:t>
            </a:r>
            <a:r>
              <a:rPr lang="en-US" dirty="0">
                <a:solidFill>
                  <a:srgbClr val="000000"/>
                </a:solidFill>
              </a:rPr>
              <a:t>(or divide) both sides by the 	coefficient of the variable so that the new 	coefficient is </a:t>
            </a:r>
            <a:r>
              <a:rPr lang="en-US" dirty="0">
                <a:solidFill>
                  <a:srgbClr val="000000"/>
                </a:solidFill>
                <a:latin typeface="Symbol" charset="2"/>
                <a:cs typeface="Symbol" charset="2"/>
              </a:rPr>
              <a:t>+</a:t>
            </a:r>
            <a:r>
              <a:rPr lang="en-US" dirty="0">
                <a:solidFill>
                  <a:srgbClr val="000000"/>
                </a:solidFill>
              </a:rPr>
              <a:t>1. </a:t>
            </a:r>
            <a:r>
              <a:rPr lang="en-US" b="1" i="0" dirty="0">
                <a:solidFill>
                  <a:srgbClr val="C00000"/>
                </a:solidFill>
              </a:rPr>
              <a:t>If this coefficient is negative, be 	sure to reverse the sense of the inequality</a:t>
            </a:r>
            <a:r>
              <a:rPr lang="en-US" i="0" dirty="0">
                <a:solidFill>
                  <a:srgbClr val="000000"/>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Solving Linear Inequalities</a:t>
            </a:r>
          </a:p>
        </p:txBody>
      </p:sp>
      <p:sp>
        <p:nvSpPr>
          <p:cNvPr id="4" name="TextBox 3"/>
          <p:cNvSpPr>
            <a:spLocks noGrp="1" noChangeArrowheads="1"/>
          </p:cNvSpPr>
          <p:nvPr>
            <p:ph idx="1"/>
          </p:nvPr>
        </p:nvSpPr>
        <p:spPr>
          <a:xfrm>
            <a:off x="457200" y="1280160"/>
            <a:ext cx="8229600" cy="2987040"/>
          </a:xfrm>
          <a:prstGeom prst="rect">
            <a:avLst/>
          </a:prstGeom>
          <a:solidFill>
            <a:schemeClr val="accent3"/>
          </a:solidFill>
          <a:ln w="28575">
            <a:solidFill>
              <a:srgbClr val="000000"/>
            </a:solidFill>
          </a:ln>
        </p:spPr>
        <p:txBody>
          <a:bodyPr>
            <a:noAutofit/>
          </a:bodyPr>
          <a:lstStyle/>
          <a:p>
            <a:pPr marL="15875" indent="-15875" algn="ctr">
              <a:lnSpc>
                <a:spcPct val="110000"/>
              </a:lnSpc>
              <a:tabLst>
                <a:tab pos="520700" algn="l"/>
                <a:tab pos="977900" algn="l"/>
              </a:tabLst>
            </a:pPr>
            <a:r>
              <a:rPr lang="en-US" b="1" dirty="0">
                <a:solidFill>
                  <a:srgbClr val="000000"/>
                </a:solidFill>
              </a:rPr>
              <a:t>Procedure (cont.)</a:t>
            </a:r>
          </a:p>
          <a:p>
            <a:pPr marL="514350" indent="-514350">
              <a:lnSpc>
                <a:spcPct val="110000"/>
              </a:lnSpc>
              <a:buFont typeface="+mj-lt"/>
              <a:buAutoNum type="arabicPeriod" startAt="4"/>
              <a:tabLst>
                <a:tab pos="520700" algn="l"/>
                <a:tab pos="977900" algn="l"/>
              </a:tabLst>
            </a:pPr>
            <a:r>
              <a:rPr lang="en-US" dirty="0">
                <a:solidFill>
                  <a:srgbClr val="000000"/>
                </a:solidFill>
              </a:rPr>
              <a:t>A quick (and generally satisfactory) check is to 	select any one number in your solution set and 	substitute it into the original inequality. If the 	statement is false, you need to look for an error in 	your solution.</a:t>
            </a:r>
            <a:endParaRPr lang="en-US" i="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5123" name="Rectangle 3"/>
          <p:cNvSpPr>
            <a:spLocks noGrp="1"/>
          </p:cNvSpPr>
          <p:nvPr>
            <p:ph idx="1"/>
          </p:nvPr>
        </p:nvSpPr>
        <p:spPr>
          <a:prstGeom prst="rect">
            <a:avLst/>
          </a:prstGeom>
          <a:noFill/>
        </p:spPr>
        <p:txBody>
          <a:bodyPr/>
          <a:lstStyle/>
          <a:p>
            <a:pPr marL="457200" indent="-457200" defTabSz="406400">
              <a:buFont typeface="Courier New" pitchFamily="49" charset="0"/>
              <a:buChar char="o"/>
            </a:pPr>
            <a:r>
              <a:rPr lang="en-US" dirty="0"/>
              <a:t>Graph intervals of real numbers.</a:t>
            </a:r>
            <a:endParaRPr lang="en-US" i="0" dirty="0">
              <a:solidFill>
                <a:schemeClr val="tx1"/>
              </a:solidFill>
            </a:endParaRPr>
          </a:p>
          <a:p>
            <a:pPr marL="457200" indent="-457200" defTabSz="406400">
              <a:buFont typeface="Courier New" pitchFamily="49" charset="0"/>
              <a:buChar char="o"/>
            </a:pPr>
            <a:r>
              <a:rPr lang="en-US" dirty="0"/>
              <a:t>Solve linear inequalities of the form </a:t>
            </a:r>
            <a:br>
              <a:rPr lang="en-US" dirty="0"/>
            </a:br>
            <a:r>
              <a:rPr lang="en-US" i="1" dirty="0"/>
              <a:t>ax </a:t>
            </a:r>
            <a:r>
              <a:rPr lang="en-US" dirty="0">
                <a:latin typeface="Symbol" panose="05050102010706020507" pitchFamily="18" charset="2"/>
              </a:rPr>
              <a:t>&lt;</a:t>
            </a:r>
            <a:r>
              <a:rPr lang="en-US" dirty="0"/>
              <a:t> </a:t>
            </a:r>
            <a:r>
              <a:rPr lang="en-US" i="1" dirty="0"/>
              <a:t>c </a:t>
            </a:r>
            <a:r>
              <a:rPr lang="en-US" dirty="0"/>
              <a:t>and </a:t>
            </a:r>
            <a:r>
              <a:rPr lang="en-US" i="1" dirty="0"/>
              <a:t>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a:t>
            </a:r>
            <a:r>
              <a:rPr lang="en-US" dirty="0"/>
              <a:t>.</a:t>
            </a:r>
            <a:endParaRPr lang="en-US" i="0" dirty="0">
              <a:solidFill>
                <a:schemeClr val="tx1"/>
              </a:solidFill>
            </a:endParaRPr>
          </a:p>
          <a:p>
            <a:pPr marL="457200" indent="-457200" defTabSz="406400">
              <a:buFont typeface="Courier New" pitchFamily="49" charset="0"/>
              <a:buChar char="o"/>
            </a:pPr>
            <a:r>
              <a:rPr lang="en-US" i="0" dirty="0">
                <a:solidFill>
                  <a:schemeClr val="tx1"/>
                </a:solidFill>
              </a:rPr>
              <a:t>Solve linear inequalities </a:t>
            </a:r>
            <a:r>
              <a:rPr lang="en-US" dirty="0"/>
              <a:t>of the form </a:t>
            </a:r>
            <a:r>
              <a:rPr lang="en-US" i="1" dirty="0"/>
              <a:t>ax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 </a:t>
            </a:r>
            <a:r>
              <a:rPr lang="en-US" dirty="0"/>
              <a:t>and </a:t>
            </a:r>
            <a:r>
              <a:rPr lang="en-US" i="1" dirty="0"/>
              <a:t>ax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cx </a:t>
            </a:r>
            <a:r>
              <a:rPr lang="en-US" dirty="0">
                <a:latin typeface="Symbol" panose="05050102010706020507" pitchFamily="18" charset="2"/>
              </a:rPr>
              <a:t>+</a:t>
            </a:r>
            <a:r>
              <a:rPr lang="en-US" dirty="0"/>
              <a:t> </a:t>
            </a:r>
            <a:r>
              <a:rPr lang="en-US" i="1" dirty="0"/>
              <a:t>d</a:t>
            </a:r>
            <a:r>
              <a:rPr lang="en-US" dirty="0"/>
              <a:t>.</a:t>
            </a:r>
            <a:endParaRPr lang="en-US" i="0" dirty="0">
              <a:solidFill>
                <a:schemeClr val="tx1"/>
              </a:solidFill>
            </a:endParaRPr>
          </a:p>
          <a:p>
            <a:pPr marL="457200" indent="-457200" defTabSz="406400">
              <a:buFont typeface="Courier New" pitchFamily="49" charset="0"/>
              <a:buChar char="o"/>
            </a:pPr>
            <a:r>
              <a:rPr lang="en-US" dirty="0"/>
              <a:t>Use linear inequalities to solve applications.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a:t>
            </a:r>
          </a:p>
        </p:txBody>
      </p:sp>
      <p:sp>
        <p:nvSpPr>
          <p:cNvPr id="12292" name="Rectangle 3"/>
          <p:cNvSpPr>
            <a:spLocks noGrp="1"/>
          </p:cNvSpPr>
          <p:nvPr>
            <p:ph idx="1"/>
          </p:nvPr>
        </p:nvSpPr>
        <p:spPr>
          <a:xfrm>
            <a:off x="457200" y="1280160"/>
            <a:ext cx="8229600" cy="1384995"/>
          </a:xfrm>
          <a:prstGeom prst="rect">
            <a:avLst/>
          </a:prstGeom>
        </p:spPr>
        <p:txBody>
          <a:bodyPr>
            <a:spAutoFit/>
          </a:bodyPr>
          <a:lstStyle/>
          <a:p>
            <a:pPr marL="0" indent="0">
              <a:buFont typeface="Courier New" pitchFamily="49" charset="0"/>
              <a:buNone/>
            </a:pPr>
            <a:r>
              <a:rPr lang="en-US" i="0" dirty="0">
                <a:solidFill>
                  <a:schemeClr val="tx1"/>
                </a:solidFill>
              </a:rPr>
              <a:t>Solve the inequality                      and graph the solution set.  Write the solution set using interval notation. </a:t>
            </a:r>
            <a:r>
              <a:rPr lang="en-US" b="1" i="0" dirty="0">
                <a:solidFill>
                  <a:schemeClr val="tx1"/>
                </a:solidFill>
              </a:rPr>
              <a:t>Solution</a:t>
            </a:r>
          </a:p>
        </p:txBody>
      </p:sp>
      <p:graphicFrame>
        <p:nvGraphicFramePr>
          <p:cNvPr id="12293" name="Object 5"/>
          <p:cNvGraphicFramePr>
            <a:graphicFrameLocks noChangeAspect="1"/>
          </p:cNvGraphicFramePr>
          <p:nvPr>
            <p:extLst>
              <p:ext uri="{D42A27DB-BD31-4B8C-83A1-F6EECF244321}">
                <p14:modId xmlns:p14="http://schemas.microsoft.com/office/powerpoint/2010/main" val="752499822"/>
              </p:ext>
            </p:extLst>
          </p:nvPr>
        </p:nvGraphicFramePr>
        <p:xfrm>
          <a:off x="3483676" y="1414648"/>
          <a:ext cx="1655762" cy="352425"/>
        </p:xfrm>
        <a:graphic>
          <a:graphicData uri="http://schemas.openxmlformats.org/presentationml/2006/ole">
            <mc:AlternateContent xmlns:mc="http://schemas.openxmlformats.org/markup-compatibility/2006">
              <mc:Choice xmlns:v="urn:schemas-microsoft-com:vml" Requires="v">
                <p:oleObj spid="_x0000_s73966" name="Equation" r:id="rId3" imgW="1663920" imgH="347400" progId="Equation.DSMT4">
                  <p:embed/>
                </p:oleObj>
              </mc:Choice>
              <mc:Fallback>
                <p:oleObj name="Equation" r:id="rId3" imgW="1663920" imgH="3474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676" y="1414648"/>
                        <a:ext cx="16557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1811974428"/>
              </p:ext>
            </p:extLst>
          </p:nvPr>
        </p:nvGraphicFramePr>
        <p:xfrm>
          <a:off x="2089150" y="2800350"/>
          <a:ext cx="1727200" cy="336550"/>
        </p:xfrm>
        <a:graphic>
          <a:graphicData uri="http://schemas.openxmlformats.org/presentationml/2006/ole">
            <mc:AlternateContent xmlns:mc="http://schemas.openxmlformats.org/markup-compatibility/2006">
              <mc:Choice xmlns:v="urn:schemas-microsoft-com:vml" Requires="v">
                <p:oleObj spid="_x0000_s73967" name="Equation" r:id="rId5" imgW="1714320" imgH="330120" progId="Equation.DSMT4">
                  <p:embed/>
                </p:oleObj>
              </mc:Choice>
              <mc:Fallback>
                <p:oleObj name="Equation" r:id="rId5" imgW="1714320" imgH="330120" progId="Equation.DSMT4">
                  <p:embed/>
                  <p:pic>
                    <p:nvPicPr>
                      <p:cNvPr id="0" name="Picture 150"/>
                      <p:cNvPicPr>
                        <a:picLocks noChangeAspect="1" noChangeArrowheads="1"/>
                      </p:cNvPicPr>
                      <p:nvPr/>
                    </p:nvPicPr>
                    <p:blipFill>
                      <a:blip r:embed="rId6"/>
                      <a:srcRect/>
                      <a:stretch>
                        <a:fillRect/>
                      </a:stretch>
                    </p:blipFill>
                    <p:spPr bwMode="auto">
                      <a:xfrm>
                        <a:off x="2089150" y="2800350"/>
                        <a:ext cx="172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1198791332"/>
              </p:ext>
            </p:extLst>
          </p:nvPr>
        </p:nvGraphicFramePr>
        <p:xfrm>
          <a:off x="1631950" y="3294063"/>
          <a:ext cx="2641600" cy="355600"/>
        </p:xfrm>
        <a:graphic>
          <a:graphicData uri="http://schemas.openxmlformats.org/presentationml/2006/ole">
            <mc:AlternateContent xmlns:mc="http://schemas.openxmlformats.org/markup-compatibility/2006">
              <mc:Choice xmlns:v="urn:schemas-microsoft-com:vml" Requires="v">
                <p:oleObj spid="_x0000_s73968" name="Equation" r:id="rId7" imgW="2633040" imgH="347400" progId="Equation.DSMT4">
                  <p:embed/>
                </p:oleObj>
              </mc:Choice>
              <mc:Fallback>
                <p:oleObj name="Equation" r:id="rId7" imgW="2633040" imgH="347400" progId="Equation.DSMT4">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1950" y="3294063"/>
                        <a:ext cx="2641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6" name="Object 8"/>
          <p:cNvGraphicFramePr>
            <a:graphicFrameLocks noChangeAspect="1"/>
          </p:cNvGraphicFramePr>
          <p:nvPr>
            <p:extLst>
              <p:ext uri="{D42A27DB-BD31-4B8C-83A1-F6EECF244321}">
                <p14:modId xmlns:p14="http://schemas.microsoft.com/office/powerpoint/2010/main" val="2027532687"/>
              </p:ext>
            </p:extLst>
          </p:nvPr>
        </p:nvGraphicFramePr>
        <p:xfrm>
          <a:off x="2590800" y="3819525"/>
          <a:ext cx="1181100" cy="355600"/>
        </p:xfrm>
        <a:graphic>
          <a:graphicData uri="http://schemas.openxmlformats.org/presentationml/2006/ole">
            <mc:AlternateContent xmlns:mc="http://schemas.openxmlformats.org/markup-compatibility/2006">
              <mc:Choice xmlns:v="urn:schemas-microsoft-com:vml" Requires="v">
                <p:oleObj spid="_x0000_s73969" name="Equation" r:id="rId9" imgW="1170000" imgH="347400" progId="Equation.DSMT4">
                  <p:embed/>
                </p:oleObj>
              </mc:Choice>
              <mc:Fallback>
                <p:oleObj name="Equation" r:id="rId9" imgW="1170000" imgH="347400" progId="Equation.DSMT4">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3819525"/>
                        <a:ext cx="1181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7" name="Object 9"/>
          <p:cNvGraphicFramePr>
            <a:graphicFrameLocks noChangeAspect="1"/>
          </p:cNvGraphicFramePr>
          <p:nvPr>
            <p:extLst>
              <p:ext uri="{D42A27DB-BD31-4B8C-83A1-F6EECF244321}">
                <p14:modId xmlns:p14="http://schemas.microsoft.com/office/powerpoint/2010/main" val="3522858309"/>
              </p:ext>
            </p:extLst>
          </p:nvPr>
        </p:nvGraphicFramePr>
        <p:xfrm>
          <a:off x="2527300" y="4338638"/>
          <a:ext cx="1295400" cy="901700"/>
        </p:xfrm>
        <a:graphic>
          <a:graphicData uri="http://schemas.openxmlformats.org/presentationml/2006/ole">
            <mc:AlternateContent xmlns:mc="http://schemas.openxmlformats.org/markup-compatibility/2006">
              <mc:Choice xmlns:v="urn:schemas-microsoft-com:vml" Requires="v">
                <p:oleObj spid="_x0000_s73970" name="Equation" r:id="rId11" imgW="1279800" imgH="886680" progId="Equation.DSMT4">
                  <p:embed/>
                </p:oleObj>
              </mc:Choice>
              <mc:Fallback>
                <p:oleObj name="Equation" r:id="rId11" imgW="1279800" imgH="886680" progId="Equation.DSMT4">
                  <p:embed/>
                  <p:pic>
                    <p:nvPicPr>
                      <p:cNvPr id="0" name="Picture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7300" y="4338638"/>
                        <a:ext cx="1295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8" name="Object 10"/>
          <p:cNvGraphicFramePr>
            <a:graphicFrameLocks noChangeAspect="1"/>
          </p:cNvGraphicFramePr>
          <p:nvPr>
            <p:extLst>
              <p:ext uri="{D42A27DB-BD31-4B8C-83A1-F6EECF244321}">
                <p14:modId xmlns:p14="http://schemas.microsoft.com/office/powerpoint/2010/main" val="3340073094"/>
              </p:ext>
            </p:extLst>
          </p:nvPr>
        </p:nvGraphicFramePr>
        <p:xfrm>
          <a:off x="2705100" y="5397500"/>
          <a:ext cx="990600" cy="355600"/>
        </p:xfrm>
        <a:graphic>
          <a:graphicData uri="http://schemas.openxmlformats.org/presentationml/2006/ole">
            <mc:AlternateContent xmlns:mc="http://schemas.openxmlformats.org/markup-compatibility/2006">
              <mc:Choice xmlns:v="urn:schemas-microsoft-com:vml" Requires="v">
                <p:oleObj spid="_x0000_s73971" name="Equation" r:id="rId13" imgW="978120" imgH="347400" progId="Equation.DSMT4">
                  <p:embed/>
                </p:oleObj>
              </mc:Choice>
              <mc:Fallback>
                <p:oleObj name="Equation" r:id="rId13" imgW="978120" imgH="347400" progId="Equation.DSMT4">
                  <p:embed/>
                  <p:pic>
                    <p:nvPicPr>
                      <p:cNvPr id="0" name="Picture 1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5100" y="5397500"/>
                        <a:ext cx="990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9" name="Object 11"/>
          <p:cNvGraphicFramePr>
            <a:graphicFrameLocks noChangeAspect="1"/>
          </p:cNvGraphicFramePr>
          <p:nvPr/>
        </p:nvGraphicFramePr>
        <p:xfrm>
          <a:off x="4648200" y="2828925"/>
          <a:ext cx="2120900" cy="279400"/>
        </p:xfrm>
        <a:graphic>
          <a:graphicData uri="http://schemas.openxmlformats.org/presentationml/2006/ole">
            <mc:AlternateContent xmlns:mc="http://schemas.openxmlformats.org/markup-compatibility/2006">
              <mc:Choice xmlns:v="urn:schemas-microsoft-com:vml" Requires="v">
                <p:oleObj spid="_x0000_s73972" name="Equation" r:id="rId15" imgW="2120372" imgH="279446" progId="Equation.DSMT4">
                  <p:embed/>
                </p:oleObj>
              </mc:Choice>
              <mc:Fallback>
                <p:oleObj name="Equation" r:id="rId15" imgW="2120372" imgH="279446" progId="Equation.DSMT4">
                  <p:embed/>
                  <p:pic>
                    <p:nvPicPr>
                      <p:cNvPr id="0" name="Picture 1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8200" y="2828925"/>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0" name="Object 12"/>
          <p:cNvGraphicFramePr>
            <a:graphicFrameLocks noChangeAspect="1"/>
          </p:cNvGraphicFramePr>
          <p:nvPr>
            <p:extLst>
              <p:ext uri="{D42A27DB-BD31-4B8C-83A1-F6EECF244321}">
                <p14:modId xmlns:p14="http://schemas.microsoft.com/office/powerpoint/2010/main" val="2620645407"/>
              </p:ext>
            </p:extLst>
          </p:nvPr>
        </p:nvGraphicFramePr>
        <p:xfrm>
          <a:off x="4648200" y="3325813"/>
          <a:ext cx="2159000" cy="292100"/>
        </p:xfrm>
        <a:graphic>
          <a:graphicData uri="http://schemas.openxmlformats.org/presentationml/2006/ole">
            <mc:AlternateContent xmlns:mc="http://schemas.openxmlformats.org/markup-compatibility/2006">
              <mc:Choice xmlns:v="urn:schemas-microsoft-com:vml" Requires="v">
                <p:oleObj spid="_x0000_s73973" name="Equation" r:id="rId17" imgW="2148480" imgH="283320" progId="Equation.DSMT4">
                  <p:embed/>
                </p:oleObj>
              </mc:Choice>
              <mc:Fallback>
                <p:oleObj name="Equation" r:id="rId17" imgW="2148480" imgH="283320" progId="Equation.DSMT4">
                  <p:embed/>
                  <p:pic>
                    <p:nvPicPr>
                      <p:cNvPr id="0" name="Picture 1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3325813"/>
                        <a:ext cx="2159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1" name="Object 13"/>
          <p:cNvGraphicFramePr>
            <a:graphicFrameLocks noChangeAspect="1"/>
          </p:cNvGraphicFramePr>
          <p:nvPr/>
        </p:nvGraphicFramePr>
        <p:xfrm>
          <a:off x="4648200" y="3857625"/>
          <a:ext cx="927100" cy="279400"/>
        </p:xfrm>
        <a:graphic>
          <a:graphicData uri="http://schemas.openxmlformats.org/presentationml/2006/ole">
            <mc:AlternateContent xmlns:mc="http://schemas.openxmlformats.org/markup-compatibility/2006">
              <mc:Choice xmlns:v="urn:schemas-microsoft-com:vml" Requires="v">
                <p:oleObj spid="_x0000_s73974" name="Equation" r:id="rId19" imgW="927077" imgH="279446" progId="Equation.DSMT4">
                  <p:embed/>
                </p:oleObj>
              </mc:Choice>
              <mc:Fallback>
                <p:oleObj name="Equation" r:id="rId19" imgW="927077" imgH="279446" progId="Equation.DSMT4">
                  <p:embed/>
                  <p:pic>
                    <p:nvPicPr>
                      <p:cNvPr id="0" name="Picture 1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8200" y="3857625"/>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2" name="Object 14"/>
          <p:cNvGraphicFramePr>
            <a:graphicFrameLocks noChangeAspect="1"/>
          </p:cNvGraphicFramePr>
          <p:nvPr>
            <p:extLst>
              <p:ext uri="{D42A27DB-BD31-4B8C-83A1-F6EECF244321}">
                <p14:modId xmlns:p14="http://schemas.microsoft.com/office/powerpoint/2010/main" val="1891895423"/>
              </p:ext>
            </p:extLst>
          </p:nvPr>
        </p:nvGraphicFramePr>
        <p:xfrm>
          <a:off x="4673600" y="4649788"/>
          <a:ext cx="2184400" cy="279400"/>
        </p:xfrm>
        <a:graphic>
          <a:graphicData uri="http://schemas.openxmlformats.org/presentationml/2006/ole">
            <mc:AlternateContent xmlns:mc="http://schemas.openxmlformats.org/markup-compatibility/2006">
              <mc:Choice xmlns:v="urn:schemas-microsoft-com:vml" Requires="v">
                <p:oleObj spid="_x0000_s73975" name="Equation" r:id="rId21" imgW="2175840" imgH="264960" progId="Equation.DSMT4">
                  <p:embed/>
                </p:oleObj>
              </mc:Choice>
              <mc:Fallback>
                <p:oleObj name="Equation" r:id="rId21" imgW="2175840" imgH="264960" progId="Equation.DSMT4">
                  <p:embed/>
                  <p:pic>
                    <p:nvPicPr>
                      <p:cNvPr id="0" name="Picture 1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3600" y="4649788"/>
                        <a:ext cx="2184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3" name="Object 15"/>
          <p:cNvGraphicFramePr>
            <a:graphicFrameLocks noChangeAspect="1"/>
          </p:cNvGraphicFramePr>
          <p:nvPr/>
        </p:nvGraphicFramePr>
        <p:xfrm>
          <a:off x="4648200" y="5435600"/>
          <a:ext cx="927100" cy="279400"/>
        </p:xfrm>
        <a:graphic>
          <a:graphicData uri="http://schemas.openxmlformats.org/presentationml/2006/ole">
            <mc:AlternateContent xmlns:mc="http://schemas.openxmlformats.org/markup-compatibility/2006">
              <mc:Choice xmlns:v="urn:schemas-microsoft-com:vml" Requires="v">
                <p:oleObj spid="_x0000_s73976" name="Equation" r:id="rId23" imgW="927077" imgH="279446" progId="Equation.DSMT4">
                  <p:embed/>
                </p:oleObj>
              </mc:Choice>
              <mc:Fallback>
                <p:oleObj name="Equation" r:id="rId23" imgW="927077" imgH="279446" progId="Equation.DSMT4">
                  <p:embed/>
                  <p:pic>
                    <p:nvPicPr>
                      <p:cNvPr id="0" name="Picture 15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5435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7" name="Content Placeholder 6"/>
          <p:cNvSpPr>
            <a:spLocks noGrp="1"/>
          </p:cNvSpPr>
          <p:nvPr>
            <p:ph idx="1"/>
          </p:nvPr>
        </p:nvSpPr>
        <p:spPr>
          <a:xfrm>
            <a:off x="457200" y="2448580"/>
            <a:ext cx="8229600" cy="523220"/>
          </a:xfrm>
        </p:spPr>
        <p:txBody>
          <a:bodyPr>
            <a:spAutoFit/>
          </a:bodyPr>
          <a:lstStyle/>
          <a:p>
            <a:r>
              <a:rPr lang="en-US" i="1" dirty="0">
                <a:solidFill>
                  <a:schemeClr val="tx1"/>
                </a:solidFill>
              </a:rPr>
              <a:t>x</a:t>
            </a:r>
            <a:r>
              <a:rPr lang="en-US" dirty="0">
                <a:solidFill>
                  <a:schemeClr val="tx1"/>
                </a:solidFill>
              </a:rPr>
              <a:t> is in </a:t>
            </a:r>
            <a:r>
              <a:rPr lang="en-US" dirty="0">
                <a:solidFill>
                  <a:srgbClr val="FF0000"/>
                </a:solidFill>
              </a:rPr>
              <a:t>(</a:t>
            </a:r>
            <a:r>
              <a:rPr lang="en-US" dirty="0">
                <a:solidFill>
                  <a:srgbClr val="FF0000"/>
                </a:solidFill>
                <a:latin typeface="Symbol" pitchFamily="82" charset="2"/>
              </a:rPr>
              <a:t>-</a:t>
            </a:r>
            <a:r>
              <a:rPr lang="en-US" dirty="0">
                <a:solidFill>
                  <a:srgbClr val="FF0000"/>
                </a:solidFill>
                <a:sym typeface="Symbol"/>
              </a:rPr>
              <a:t>∞, </a:t>
            </a:r>
            <a:r>
              <a:rPr lang="en-US" dirty="0">
                <a:solidFill>
                  <a:srgbClr val="FF0000"/>
                </a:solidFill>
                <a:latin typeface="Symbol" pitchFamily="82" charset="2"/>
                <a:sym typeface="Symbol"/>
              </a:rPr>
              <a:t>-</a:t>
            </a:r>
            <a:r>
              <a:rPr lang="en-US" dirty="0">
                <a:solidFill>
                  <a:srgbClr val="FF0000"/>
                </a:solidFill>
                <a:sym typeface="Symbol"/>
              </a:rPr>
              <a:t>1]</a:t>
            </a:r>
            <a:r>
              <a:rPr lang="en-US" dirty="0">
                <a:solidFill>
                  <a:schemeClr val="tx1"/>
                </a:solidFill>
              </a:rPr>
              <a:t>.</a:t>
            </a:r>
            <a:endParaRPr lang="en-US" dirty="0"/>
          </a:p>
        </p:txBody>
      </p:sp>
      <p:pic>
        <p:nvPicPr>
          <p:cNvPr id="13318" name="Picture 6"/>
          <p:cNvPicPr>
            <a:picLocks noChangeAspect="1" noChangeArrowheads="1"/>
          </p:cNvPicPr>
          <p:nvPr/>
        </p:nvPicPr>
        <p:blipFill>
          <a:blip r:embed="rId3" cstate="print"/>
          <a:srcRect/>
          <a:stretch>
            <a:fillRect/>
          </a:stretch>
        </p:blipFill>
        <p:spPr bwMode="auto">
          <a:xfrm>
            <a:off x="457200" y="1447800"/>
            <a:ext cx="3200400" cy="747758"/>
          </a:xfrm>
          <a:prstGeom prst="rect">
            <a:avLst/>
          </a:prstGeom>
          <a:noFill/>
          <a:ln w="9525">
            <a:noFill/>
            <a:miter lim="800000"/>
            <a:headEnd/>
            <a:tailEnd/>
          </a:ln>
          <a:effectLst/>
        </p:spPr>
      </p:pic>
      <p:sp>
        <p:nvSpPr>
          <p:cNvPr id="6" name="Rectangle 3"/>
          <p:cNvSpPr txBox="1">
            <a:spLocks/>
          </p:cNvSpPr>
          <p:nvPr/>
        </p:nvSpPr>
        <p:spPr>
          <a:xfrm>
            <a:off x="457200" y="3034605"/>
            <a:ext cx="8229600" cy="523220"/>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b="1" dirty="0">
                <a:solidFill>
                  <a:schemeClr val="tx1"/>
                </a:solidFill>
              </a:rPr>
              <a:t>Check</a:t>
            </a:r>
          </a:p>
        </p:txBody>
      </p:sp>
      <p:sp>
        <p:nvSpPr>
          <p:cNvPr id="8" name="Rectangle 3"/>
          <p:cNvSpPr txBox="1">
            <a:spLocks/>
          </p:cNvSpPr>
          <p:nvPr/>
        </p:nvSpPr>
        <p:spPr>
          <a:xfrm>
            <a:off x="457200" y="35052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As a check, pick a number in the solution interval and substitute it into the original inequality. For example, choose </a:t>
            </a:r>
            <a:r>
              <a:rPr lang="en-US" dirty="0">
                <a:solidFill>
                  <a:srgbClr val="FF00FF"/>
                </a:solidFill>
                <a:latin typeface="Symbol" charset="2"/>
              </a:rPr>
              <a:t>-</a:t>
            </a:r>
            <a:r>
              <a:rPr lang="en-US" dirty="0">
                <a:solidFill>
                  <a:srgbClr val="FF00FF"/>
                </a:solidFill>
              </a:rPr>
              <a:t>3</a:t>
            </a:r>
            <a:r>
              <a:rPr lang="en-US" dirty="0">
                <a:solidFill>
                  <a:srgbClr val="FF0000"/>
                </a:solidFill>
              </a:rPr>
              <a:t> </a:t>
            </a:r>
            <a:r>
              <a:rPr lang="en-US" dirty="0">
                <a:solidFill>
                  <a:schemeClr val="tx1"/>
                </a:solidFill>
              </a:rPr>
              <a:t>and substitute it for </a:t>
            </a:r>
            <a:r>
              <a:rPr lang="en-US" i="1" dirty="0">
                <a:solidFill>
                  <a:schemeClr val="tx1"/>
                </a:solidFill>
              </a:rPr>
              <a:t>x</a:t>
            </a:r>
            <a:r>
              <a:rPr lang="en-US" dirty="0">
                <a:solidFill>
                  <a:schemeClr val="tx1"/>
                </a:solidFill>
              </a:rPr>
              <a:t>.</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1165173767"/>
              </p:ext>
            </p:extLst>
          </p:nvPr>
        </p:nvGraphicFramePr>
        <p:xfrm>
          <a:off x="541338" y="4902200"/>
          <a:ext cx="2068512" cy="608013"/>
        </p:xfrm>
        <a:graphic>
          <a:graphicData uri="http://schemas.openxmlformats.org/presentationml/2006/ole">
            <mc:AlternateContent xmlns:mc="http://schemas.openxmlformats.org/markup-compatibility/2006">
              <mc:Choice xmlns:v="urn:schemas-microsoft-com:vml" Requires="v">
                <p:oleObj spid="_x0000_s13616" name="Equation" r:id="rId4" imgW="2057400" imgH="596880" progId="Equation.DSMT4">
                  <p:embed/>
                </p:oleObj>
              </mc:Choice>
              <mc:Fallback>
                <p:oleObj name="Equation" r:id="rId4" imgW="2057400" imgH="596880" progId="Equation.DSMT4">
                  <p:embed/>
                  <p:pic>
                    <p:nvPicPr>
                      <p:cNvPr id="0" name="Picture 293"/>
                      <p:cNvPicPr>
                        <a:picLocks noChangeAspect="1" noChangeArrowheads="1"/>
                      </p:cNvPicPr>
                      <p:nvPr/>
                    </p:nvPicPr>
                    <p:blipFill>
                      <a:blip r:embed="rId5"/>
                      <a:srcRect/>
                      <a:stretch>
                        <a:fillRect/>
                      </a:stretch>
                    </p:blipFill>
                    <p:spPr bwMode="auto">
                      <a:xfrm>
                        <a:off x="541338" y="4902200"/>
                        <a:ext cx="2068512"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8" name="Rectangle 3"/>
          <p:cNvSpPr txBox="1">
            <a:spLocks/>
          </p:cNvSpPr>
          <p:nvPr/>
        </p:nvSpPr>
        <p:spPr>
          <a:xfrm>
            <a:off x="533400" y="28194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Note that not every number in the interval can be checked, but a true result, as shown here, does give some confidence in the solution interval.</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2756864405"/>
              </p:ext>
            </p:extLst>
          </p:nvPr>
        </p:nvGraphicFramePr>
        <p:xfrm>
          <a:off x="781050" y="1143000"/>
          <a:ext cx="1841500" cy="698500"/>
        </p:xfrm>
        <a:graphic>
          <a:graphicData uri="http://schemas.openxmlformats.org/presentationml/2006/ole">
            <mc:AlternateContent xmlns:mc="http://schemas.openxmlformats.org/markup-compatibility/2006">
              <mc:Choice xmlns:v="urn:schemas-microsoft-com:vml" Requires="v">
                <p:oleObj spid="_x0000_s45453" name="Equation" r:id="rId3" imgW="1828440" imgH="685440" progId="Equation.DSMT4">
                  <p:embed/>
                </p:oleObj>
              </mc:Choice>
              <mc:Fallback>
                <p:oleObj name="Equation" r:id="rId3" imgW="1828440" imgH="685440" progId="Equation.DSMT4">
                  <p:embed/>
                  <p:pic>
                    <p:nvPicPr>
                      <p:cNvPr id="0" name="Picture 3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1143000"/>
                        <a:ext cx="1841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869850461"/>
              </p:ext>
            </p:extLst>
          </p:nvPr>
        </p:nvGraphicFramePr>
        <p:xfrm>
          <a:off x="1054100" y="2076450"/>
          <a:ext cx="1409700" cy="355600"/>
        </p:xfrm>
        <a:graphic>
          <a:graphicData uri="http://schemas.openxmlformats.org/presentationml/2006/ole">
            <mc:AlternateContent xmlns:mc="http://schemas.openxmlformats.org/markup-compatibility/2006">
              <mc:Choice xmlns:v="urn:schemas-microsoft-com:vml" Requires="v">
                <p:oleObj spid="_x0000_s45454" name="Equation" r:id="rId5" imgW="1398600" imgH="347400" progId="Equation.DSMT4">
                  <p:embed/>
                </p:oleObj>
              </mc:Choice>
              <mc:Fallback>
                <p:oleObj name="Equation" r:id="rId5" imgW="1398600" imgH="347400" progId="Equation.DSMT4">
                  <p:embed/>
                  <p:pic>
                    <p:nvPicPr>
                      <p:cNvPr id="0" name="Picture 3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2076450"/>
                        <a:ext cx="1409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811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a:t>
            </a:r>
          </a:p>
        </p:txBody>
      </p:sp>
      <p:sp>
        <p:nvSpPr>
          <p:cNvPr id="14340"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 </a:t>
            </a:r>
          </a:p>
          <a:p>
            <a:pPr marL="0" indent="0">
              <a:buFont typeface="Courier New" pitchFamily="49" charset="0"/>
              <a:buNone/>
            </a:pPr>
            <a:r>
              <a:rPr lang="en-US" b="1" i="0" dirty="0">
                <a:solidFill>
                  <a:schemeClr val="tx1"/>
                </a:solidFill>
              </a:rPr>
              <a:t>Solution</a:t>
            </a:r>
          </a:p>
        </p:txBody>
      </p:sp>
      <p:graphicFrame>
        <p:nvGraphicFramePr>
          <p:cNvPr id="26629" name="Object 1"/>
          <p:cNvGraphicFramePr>
            <a:graphicFrameLocks noChangeAspect="1"/>
          </p:cNvGraphicFramePr>
          <p:nvPr>
            <p:extLst>
              <p:ext uri="{D42A27DB-BD31-4B8C-83A1-F6EECF244321}">
                <p14:modId xmlns:p14="http://schemas.microsoft.com/office/powerpoint/2010/main" val="166995272"/>
              </p:ext>
            </p:extLst>
          </p:nvPr>
        </p:nvGraphicFramePr>
        <p:xfrm>
          <a:off x="4381500" y="1437038"/>
          <a:ext cx="1943100" cy="317500"/>
        </p:xfrm>
        <a:graphic>
          <a:graphicData uri="http://schemas.openxmlformats.org/presentationml/2006/ole">
            <mc:AlternateContent xmlns:mc="http://schemas.openxmlformats.org/markup-compatibility/2006">
              <mc:Choice xmlns:v="urn:schemas-microsoft-com:vml" Requires="v">
                <p:oleObj spid="_x0000_s63300" name="Equation" r:id="rId3" imgW="1928880" imgH="301680" progId="Equation.DSMT4">
                  <p:embed/>
                </p:oleObj>
              </mc:Choice>
              <mc:Fallback>
                <p:oleObj name="Equation" r:id="rId3" imgW="1928880" imgH="301680" progId="Equation.DSMT4">
                  <p:embed/>
                  <p:pic>
                    <p:nvPicPr>
                      <p:cNvPr id="0" name="Picture 7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1437038"/>
                        <a:ext cx="1943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
          <p:cNvGraphicFramePr>
            <a:graphicFrameLocks noChangeAspect="1"/>
          </p:cNvGraphicFramePr>
          <p:nvPr>
            <p:extLst>
              <p:ext uri="{D42A27DB-BD31-4B8C-83A1-F6EECF244321}">
                <p14:modId xmlns:p14="http://schemas.microsoft.com/office/powerpoint/2010/main" val="2625439939"/>
              </p:ext>
            </p:extLst>
          </p:nvPr>
        </p:nvGraphicFramePr>
        <p:xfrm>
          <a:off x="2146300" y="2722563"/>
          <a:ext cx="1995488" cy="333375"/>
        </p:xfrm>
        <a:graphic>
          <a:graphicData uri="http://schemas.openxmlformats.org/presentationml/2006/ole">
            <mc:AlternateContent xmlns:mc="http://schemas.openxmlformats.org/markup-compatibility/2006">
              <mc:Choice xmlns:v="urn:schemas-microsoft-com:vml" Requires="v">
                <p:oleObj spid="_x0000_s63301" name="Equation" r:id="rId5" imgW="1981080" imgH="317160" progId="Equation.DSMT4">
                  <p:embed/>
                </p:oleObj>
              </mc:Choice>
              <mc:Fallback>
                <p:oleObj name="Equation" r:id="rId5" imgW="1981080" imgH="317160" progId="Equation.DSMT4">
                  <p:embed/>
                  <p:pic>
                    <p:nvPicPr>
                      <p:cNvPr id="0" name="Picture 732"/>
                      <p:cNvPicPr>
                        <a:picLocks noChangeAspect="1" noChangeArrowheads="1"/>
                      </p:cNvPicPr>
                      <p:nvPr/>
                    </p:nvPicPr>
                    <p:blipFill>
                      <a:blip r:embed="rId6"/>
                      <a:srcRect/>
                      <a:stretch>
                        <a:fillRect/>
                      </a:stretch>
                    </p:blipFill>
                    <p:spPr bwMode="auto">
                      <a:xfrm>
                        <a:off x="2146300" y="2722563"/>
                        <a:ext cx="19954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233774091"/>
              </p:ext>
            </p:extLst>
          </p:nvPr>
        </p:nvGraphicFramePr>
        <p:xfrm>
          <a:off x="1638300" y="3211513"/>
          <a:ext cx="2959100" cy="317500"/>
        </p:xfrm>
        <a:graphic>
          <a:graphicData uri="http://schemas.openxmlformats.org/presentationml/2006/ole">
            <mc:AlternateContent xmlns:mc="http://schemas.openxmlformats.org/markup-compatibility/2006">
              <mc:Choice xmlns:v="urn:schemas-microsoft-com:vml" Requires="v">
                <p:oleObj spid="_x0000_s63302" name="Equation" r:id="rId7" imgW="2943720" imgH="301680" progId="Equation.DSMT4">
                  <p:embed/>
                </p:oleObj>
              </mc:Choice>
              <mc:Fallback>
                <p:oleObj name="Equation" r:id="rId7" imgW="2943720" imgH="301680" progId="Equation.DSMT4">
                  <p:embed/>
                  <p:pic>
                    <p:nvPicPr>
                      <p:cNvPr id="0" name="Picture 7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8300" y="3211513"/>
                        <a:ext cx="295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1042128117"/>
              </p:ext>
            </p:extLst>
          </p:nvPr>
        </p:nvGraphicFramePr>
        <p:xfrm>
          <a:off x="2411187" y="3733800"/>
          <a:ext cx="1689100" cy="317500"/>
        </p:xfrm>
        <a:graphic>
          <a:graphicData uri="http://schemas.openxmlformats.org/presentationml/2006/ole">
            <mc:AlternateContent xmlns:mc="http://schemas.openxmlformats.org/markup-compatibility/2006">
              <mc:Choice xmlns:v="urn:schemas-microsoft-com:vml" Requires="v">
                <p:oleObj spid="_x0000_s63303" name="Equation" r:id="rId9" imgW="1672920" imgH="301680" progId="Equation.DSMT4">
                  <p:embed/>
                </p:oleObj>
              </mc:Choice>
              <mc:Fallback>
                <p:oleObj name="Equation" r:id="rId9" imgW="1672920" imgH="301680" progId="Equation.DSMT4">
                  <p:embed/>
                  <p:pic>
                    <p:nvPicPr>
                      <p:cNvPr id="0" name="Picture 7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187" y="3733800"/>
                        <a:ext cx="168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1334842218"/>
              </p:ext>
            </p:extLst>
          </p:nvPr>
        </p:nvGraphicFramePr>
        <p:xfrm>
          <a:off x="1898650" y="4184650"/>
          <a:ext cx="2705100" cy="317500"/>
        </p:xfrm>
        <a:graphic>
          <a:graphicData uri="http://schemas.openxmlformats.org/presentationml/2006/ole">
            <mc:AlternateContent xmlns:mc="http://schemas.openxmlformats.org/markup-compatibility/2006">
              <mc:Choice xmlns:v="urn:schemas-microsoft-com:vml" Requires="v">
                <p:oleObj spid="_x0000_s63304" name="Equation" r:id="rId11" imgW="2697120" imgH="301680" progId="Equation.DSMT4">
                  <p:embed/>
                </p:oleObj>
              </mc:Choice>
              <mc:Fallback>
                <p:oleObj name="Equation" r:id="rId11" imgW="2697120" imgH="301680" progId="Equation.DSMT4">
                  <p:embed/>
                  <p:pic>
                    <p:nvPicPr>
                      <p:cNvPr id="0" name="Picture 7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8650" y="4184650"/>
                        <a:ext cx="2705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4" name="Object 8"/>
          <p:cNvGraphicFramePr>
            <a:graphicFrameLocks noChangeAspect="1"/>
          </p:cNvGraphicFramePr>
          <p:nvPr>
            <p:extLst>
              <p:ext uri="{D42A27DB-BD31-4B8C-83A1-F6EECF244321}">
                <p14:modId xmlns:p14="http://schemas.microsoft.com/office/powerpoint/2010/main" val="3794027149"/>
              </p:ext>
            </p:extLst>
          </p:nvPr>
        </p:nvGraphicFramePr>
        <p:xfrm>
          <a:off x="2406650" y="4660900"/>
          <a:ext cx="1168400" cy="304800"/>
        </p:xfrm>
        <a:graphic>
          <a:graphicData uri="http://schemas.openxmlformats.org/presentationml/2006/ole">
            <mc:AlternateContent xmlns:mc="http://schemas.openxmlformats.org/markup-compatibility/2006">
              <mc:Choice xmlns:v="urn:schemas-microsoft-com:vml" Requires="v">
                <p:oleObj spid="_x0000_s63305" name="Equation" r:id="rId13" imgW="1152000" imgH="292320" progId="Equation.DSMT4">
                  <p:embed/>
                </p:oleObj>
              </mc:Choice>
              <mc:Fallback>
                <p:oleObj name="Equation" r:id="rId13" imgW="1152000" imgH="292320" progId="Equation.DSMT4">
                  <p:embed/>
                  <p:pic>
                    <p:nvPicPr>
                      <p:cNvPr id="0" name="Picture 7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6650" y="4660900"/>
                        <a:ext cx="116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5" name="Object 9"/>
          <p:cNvGraphicFramePr>
            <a:graphicFrameLocks noChangeAspect="1"/>
          </p:cNvGraphicFramePr>
          <p:nvPr>
            <p:extLst>
              <p:ext uri="{D42A27DB-BD31-4B8C-83A1-F6EECF244321}">
                <p14:modId xmlns:p14="http://schemas.microsoft.com/office/powerpoint/2010/main" val="1286942478"/>
              </p:ext>
            </p:extLst>
          </p:nvPr>
        </p:nvGraphicFramePr>
        <p:xfrm>
          <a:off x="5194300" y="2749550"/>
          <a:ext cx="2120900" cy="279400"/>
        </p:xfrm>
        <a:graphic>
          <a:graphicData uri="http://schemas.openxmlformats.org/presentationml/2006/ole">
            <mc:AlternateContent xmlns:mc="http://schemas.openxmlformats.org/markup-compatibility/2006">
              <mc:Choice xmlns:v="urn:schemas-microsoft-com:vml" Requires="v">
                <p:oleObj spid="_x0000_s63306" name="Equation" r:id="rId15" imgW="2120372" imgH="279446" progId="Equation.DSMT4">
                  <p:embed/>
                </p:oleObj>
              </mc:Choice>
              <mc:Fallback>
                <p:oleObj name="Equation" r:id="rId15" imgW="2120372" imgH="279446" progId="Equation.DSMT4">
                  <p:embed/>
                  <p:pic>
                    <p:nvPicPr>
                      <p:cNvPr id="0" name="Picture 7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94300" y="27495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6" name="Object 10"/>
          <p:cNvGraphicFramePr>
            <a:graphicFrameLocks noChangeAspect="1"/>
          </p:cNvGraphicFramePr>
          <p:nvPr>
            <p:extLst>
              <p:ext uri="{D42A27DB-BD31-4B8C-83A1-F6EECF244321}">
                <p14:modId xmlns:p14="http://schemas.microsoft.com/office/powerpoint/2010/main" val="3502779344"/>
              </p:ext>
            </p:extLst>
          </p:nvPr>
        </p:nvGraphicFramePr>
        <p:xfrm>
          <a:off x="5194300" y="3224213"/>
          <a:ext cx="2209800" cy="292100"/>
        </p:xfrm>
        <a:graphic>
          <a:graphicData uri="http://schemas.openxmlformats.org/presentationml/2006/ole">
            <mc:AlternateContent xmlns:mc="http://schemas.openxmlformats.org/markup-compatibility/2006">
              <mc:Choice xmlns:v="urn:schemas-microsoft-com:vml" Requires="v">
                <p:oleObj spid="_x0000_s63307" name="Equation" r:id="rId17" imgW="2194200" imgH="283320" progId="Equation.DSMT4">
                  <p:embed/>
                </p:oleObj>
              </mc:Choice>
              <mc:Fallback>
                <p:oleObj name="Equation" r:id="rId17" imgW="2194200" imgH="283320" progId="Equation.DSMT4">
                  <p:embed/>
                  <p:pic>
                    <p:nvPicPr>
                      <p:cNvPr id="0" name="Picture 7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4300" y="3224213"/>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7" name="Object 11"/>
          <p:cNvGraphicFramePr>
            <a:graphicFrameLocks noChangeAspect="1"/>
          </p:cNvGraphicFramePr>
          <p:nvPr>
            <p:extLst>
              <p:ext uri="{D42A27DB-BD31-4B8C-83A1-F6EECF244321}">
                <p14:modId xmlns:p14="http://schemas.microsoft.com/office/powerpoint/2010/main" val="4219348068"/>
              </p:ext>
            </p:extLst>
          </p:nvPr>
        </p:nvGraphicFramePr>
        <p:xfrm>
          <a:off x="5194300" y="3663950"/>
          <a:ext cx="927100" cy="279400"/>
        </p:xfrm>
        <a:graphic>
          <a:graphicData uri="http://schemas.openxmlformats.org/presentationml/2006/ole">
            <mc:AlternateContent xmlns:mc="http://schemas.openxmlformats.org/markup-compatibility/2006">
              <mc:Choice xmlns:v="urn:schemas-microsoft-com:vml" Requires="v">
                <p:oleObj spid="_x0000_s63308" name="Equation" r:id="rId19" imgW="927077" imgH="279446" progId="Equation.DSMT4">
                  <p:embed/>
                </p:oleObj>
              </mc:Choice>
              <mc:Fallback>
                <p:oleObj name="Equation" r:id="rId19" imgW="927077" imgH="279446" progId="Equation.DSMT4">
                  <p:embed/>
                  <p:pic>
                    <p:nvPicPr>
                      <p:cNvPr id="0" name="Picture 7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94300" y="36639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8" name="Object 12"/>
          <p:cNvGraphicFramePr>
            <a:graphicFrameLocks noChangeAspect="1"/>
          </p:cNvGraphicFramePr>
          <p:nvPr>
            <p:extLst>
              <p:ext uri="{D42A27DB-BD31-4B8C-83A1-F6EECF244321}">
                <p14:modId xmlns:p14="http://schemas.microsoft.com/office/powerpoint/2010/main" val="1832203996"/>
              </p:ext>
            </p:extLst>
          </p:nvPr>
        </p:nvGraphicFramePr>
        <p:xfrm>
          <a:off x="5194300" y="4197350"/>
          <a:ext cx="2222500" cy="292100"/>
        </p:xfrm>
        <a:graphic>
          <a:graphicData uri="http://schemas.openxmlformats.org/presentationml/2006/ole">
            <mc:AlternateContent xmlns:mc="http://schemas.openxmlformats.org/markup-compatibility/2006">
              <mc:Choice xmlns:v="urn:schemas-microsoft-com:vml" Requires="v">
                <p:oleObj spid="_x0000_s63309" name="Equation" r:id="rId21" imgW="2212560" imgH="283320" progId="Equation.DSMT4">
                  <p:embed/>
                </p:oleObj>
              </mc:Choice>
              <mc:Fallback>
                <p:oleObj name="Equation" r:id="rId21" imgW="2212560" imgH="283320" progId="Equation.DSMT4">
                  <p:embed/>
                  <p:pic>
                    <p:nvPicPr>
                      <p:cNvPr id="0" name="Picture 74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94300" y="4197350"/>
                        <a:ext cx="2222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9" name="Object 13"/>
          <p:cNvGraphicFramePr>
            <a:graphicFrameLocks noChangeAspect="1"/>
          </p:cNvGraphicFramePr>
          <p:nvPr>
            <p:extLst>
              <p:ext uri="{D42A27DB-BD31-4B8C-83A1-F6EECF244321}">
                <p14:modId xmlns:p14="http://schemas.microsoft.com/office/powerpoint/2010/main" val="2218670359"/>
              </p:ext>
            </p:extLst>
          </p:nvPr>
        </p:nvGraphicFramePr>
        <p:xfrm>
          <a:off x="5194300" y="4673600"/>
          <a:ext cx="927100" cy="279400"/>
        </p:xfrm>
        <a:graphic>
          <a:graphicData uri="http://schemas.openxmlformats.org/presentationml/2006/ole">
            <mc:AlternateContent xmlns:mc="http://schemas.openxmlformats.org/markup-compatibility/2006">
              <mc:Choice xmlns:v="urn:schemas-microsoft-com:vml" Requires="v">
                <p:oleObj spid="_x0000_s63310" name="Equation" r:id="rId23" imgW="927077" imgH="279446" progId="Equation.DSMT4">
                  <p:embed/>
                </p:oleObj>
              </mc:Choice>
              <mc:Fallback>
                <p:oleObj name="Equation" r:id="rId23" imgW="927077" imgH="279446" progId="Equation.DSMT4">
                  <p:embed/>
                  <p:pic>
                    <p:nvPicPr>
                      <p:cNvPr id="0" name="Picture 74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94300" y="4673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0" name="Object 14"/>
          <p:cNvGraphicFramePr>
            <a:graphicFrameLocks noChangeAspect="1"/>
          </p:cNvGraphicFramePr>
          <p:nvPr>
            <p:extLst>
              <p:ext uri="{D42A27DB-BD31-4B8C-83A1-F6EECF244321}">
                <p14:modId xmlns:p14="http://schemas.microsoft.com/office/powerpoint/2010/main" val="4179742092"/>
              </p:ext>
            </p:extLst>
          </p:nvPr>
        </p:nvGraphicFramePr>
        <p:xfrm>
          <a:off x="2349500" y="5073650"/>
          <a:ext cx="1282700" cy="901700"/>
        </p:xfrm>
        <a:graphic>
          <a:graphicData uri="http://schemas.openxmlformats.org/presentationml/2006/ole">
            <mc:AlternateContent xmlns:mc="http://schemas.openxmlformats.org/markup-compatibility/2006">
              <mc:Choice xmlns:v="urn:schemas-microsoft-com:vml" Requires="v">
                <p:oleObj spid="_x0000_s63311" name="Equation" r:id="rId25" imgW="1270800" imgH="886680" progId="Equation.DSMT4">
                  <p:embed/>
                </p:oleObj>
              </mc:Choice>
              <mc:Fallback>
                <p:oleObj name="Equation" r:id="rId25" imgW="1270800" imgH="886680" progId="Equation.DSMT4">
                  <p:embed/>
                  <p:pic>
                    <p:nvPicPr>
                      <p:cNvPr id="0" name="Picture 74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49500" y="5073650"/>
                        <a:ext cx="1282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1" name="Object 15"/>
          <p:cNvGraphicFramePr>
            <a:graphicFrameLocks noChangeAspect="1"/>
          </p:cNvGraphicFramePr>
          <p:nvPr>
            <p:extLst>
              <p:ext uri="{D42A27DB-BD31-4B8C-83A1-F6EECF244321}">
                <p14:modId xmlns:p14="http://schemas.microsoft.com/office/powerpoint/2010/main" val="3998489232"/>
              </p:ext>
            </p:extLst>
          </p:nvPr>
        </p:nvGraphicFramePr>
        <p:xfrm>
          <a:off x="5194300" y="5372100"/>
          <a:ext cx="2349500" cy="304800"/>
        </p:xfrm>
        <a:graphic>
          <a:graphicData uri="http://schemas.openxmlformats.org/presentationml/2006/ole">
            <mc:AlternateContent xmlns:mc="http://schemas.openxmlformats.org/markup-compatibility/2006">
              <mc:Choice xmlns:v="urn:schemas-microsoft-com:vml" Requires="v">
                <p:oleObj spid="_x0000_s63312" name="Equation" r:id="rId27" imgW="2349110" imgH="304800" progId="Equation.DSMT4">
                  <p:embed/>
                </p:oleObj>
              </mc:Choice>
              <mc:Fallback>
                <p:oleObj name="Equation" r:id="rId27" imgW="2349110" imgH="304800" progId="Equation.DSMT4">
                  <p:embed/>
                  <p:pic>
                    <p:nvPicPr>
                      <p:cNvPr id="0" name="Picture 74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94300" y="5372100"/>
                        <a:ext cx="234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3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3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 (cont.)</a:t>
            </a:r>
          </a:p>
        </p:txBody>
      </p:sp>
      <p:pic>
        <p:nvPicPr>
          <p:cNvPr id="15365" name="Picture 5" descr="Ch_8_Sec-33"/>
          <p:cNvPicPr>
            <a:picLocks noChangeAspect="1" noChangeArrowheads="1"/>
          </p:cNvPicPr>
          <p:nvPr/>
        </p:nvPicPr>
        <p:blipFill>
          <a:blip r:embed="rId3" cstate="print"/>
          <a:srcRect/>
          <a:stretch>
            <a:fillRect/>
          </a:stretch>
        </p:blipFill>
        <p:spPr bwMode="auto">
          <a:xfrm>
            <a:off x="858838" y="3238500"/>
            <a:ext cx="2573865" cy="914400"/>
          </a:xfrm>
          <a:prstGeom prst="rect">
            <a:avLst/>
          </a:prstGeom>
          <a:noFill/>
          <a:ln w="9525">
            <a:noFill/>
            <a:miter lim="800000"/>
            <a:headEnd/>
            <a:tailEnd/>
          </a:ln>
        </p:spPr>
      </p:pic>
      <p:graphicFrame>
        <p:nvGraphicFramePr>
          <p:cNvPr id="15364" name="Object 4"/>
          <p:cNvGraphicFramePr>
            <a:graphicFrameLocks noChangeAspect="1"/>
          </p:cNvGraphicFramePr>
          <p:nvPr>
            <p:extLst>
              <p:ext uri="{D42A27DB-BD31-4B8C-83A1-F6EECF244321}">
                <p14:modId xmlns:p14="http://schemas.microsoft.com/office/powerpoint/2010/main" val="2095069402"/>
              </p:ext>
            </p:extLst>
          </p:nvPr>
        </p:nvGraphicFramePr>
        <p:xfrm>
          <a:off x="1258888" y="1255713"/>
          <a:ext cx="1090612" cy="839787"/>
        </p:xfrm>
        <a:graphic>
          <a:graphicData uri="http://schemas.openxmlformats.org/presentationml/2006/ole">
            <mc:AlternateContent xmlns:mc="http://schemas.openxmlformats.org/markup-compatibility/2006">
              <mc:Choice xmlns:v="urn:schemas-microsoft-com:vml" Requires="v">
                <p:oleObj spid="_x0000_s60726" name="Equation" r:id="rId4" imgW="1079280" imgH="825480" progId="Equation.DSMT4">
                  <p:embed/>
                </p:oleObj>
              </mc:Choice>
              <mc:Fallback>
                <p:oleObj name="Equation" r:id="rId4" imgW="1079280" imgH="825480" progId="Equation.DSMT4">
                  <p:embed/>
                  <p:pic>
                    <p:nvPicPr>
                      <p:cNvPr id="0" name="Picture 273"/>
                      <p:cNvPicPr>
                        <a:picLocks noChangeAspect="1" noChangeArrowheads="1"/>
                      </p:cNvPicPr>
                      <p:nvPr/>
                    </p:nvPicPr>
                    <p:blipFill>
                      <a:blip r:embed="rId5"/>
                      <a:srcRect/>
                      <a:stretch>
                        <a:fillRect/>
                      </a:stretch>
                    </p:blipFill>
                    <p:spPr bwMode="auto">
                      <a:xfrm>
                        <a:off x="1258888" y="1255713"/>
                        <a:ext cx="1090612"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920567689"/>
              </p:ext>
            </p:extLst>
          </p:nvPr>
        </p:nvGraphicFramePr>
        <p:xfrm>
          <a:off x="889000" y="2111375"/>
          <a:ext cx="1638300" cy="901700"/>
        </p:xfrm>
        <a:graphic>
          <a:graphicData uri="http://schemas.openxmlformats.org/presentationml/2006/ole">
            <mc:AlternateContent xmlns:mc="http://schemas.openxmlformats.org/markup-compatibility/2006">
              <mc:Choice xmlns:v="urn:schemas-microsoft-com:vml" Requires="v">
                <p:oleObj spid="_x0000_s60727" name="Equation" r:id="rId6" imgW="1627200" imgH="886680" progId="Equation.DSMT4">
                  <p:embed/>
                </p:oleObj>
              </mc:Choice>
              <mc:Fallback>
                <p:oleObj name="Equation" r:id="rId6" imgW="1627200" imgH="886680" progId="Equation.DSMT4">
                  <p:embed/>
                  <p:pic>
                    <p:nvPicPr>
                      <p:cNvPr id="0" name="Picture 2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2111375"/>
                        <a:ext cx="1638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4"/>
          <p:cNvGraphicFramePr>
            <a:graphicFrameLocks noChangeAspect="1"/>
          </p:cNvGraphicFramePr>
          <p:nvPr>
            <p:extLst>
              <p:ext uri="{D42A27DB-BD31-4B8C-83A1-F6EECF244321}">
                <p14:modId xmlns:p14="http://schemas.microsoft.com/office/powerpoint/2010/main" val="743902660"/>
              </p:ext>
            </p:extLst>
          </p:nvPr>
        </p:nvGraphicFramePr>
        <p:xfrm>
          <a:off x="827088" y="4306888"/>
          <a:ext cx="2489200" cy="1041400"/>
        </p:xfrm>
        <a:graphic>
          <a:graphicData uri="http://schemas.openxmlformats.org/presentationml/2006/ole">
            <mc:AlternateContent xmlns:mc="http://schemas.openxmlformats.org/markup-compatibility/2006">
              <mc:Choice xmlns:v="urn:schemas-microsoft-com:vml" Requires="v">
                <p:oleObj spid="_x0000_s60728" name="Equation" r:id="rId8" imgW="2477520" imgH="1032840" progId="Equation.DSMT4">
                  <p:embed/>
                </p:oleObj>
              </mc:Choice>
              <mc:Fallback>
                <p:oleObj name="Equation" r:id="rId8" imgW="2477520" imgH="1032840" progId="Equation.DSMT4">
                  <p:embed/>
                  <p:pic>
                    <p:nvPicPr>
                      <p:cNvPr id="0" name="Picture 2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4306888"/>
                        <a:ext cx="2489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89205590"/>
              </p:ext>
            </p:extLst>
          </p:nvPr>
        </p:nvGraphicFramePr>
        <p:xfrm>
          <a:off x="4635500" y="1600200"/>
          <a:ext cx="927100" cy="279400"/>
        </p:xfrm>
        <a:graphic>
          <a:graphicData uri="http://schemas.openxmlformats.org/presentationml/2006/ole">
            <mc:AlternateContent xmlns:mc="http://schemas.openxmlformats.org/markup-compatibility/2006">
              <mc:Choice xmlns:v="urn:schemas-microsoft-com:vml" Requires="v">
                <p:oleObj spid="_x0000_s60729" name="Equation" r:id="rId10" imgW="927077" imgH="279446" progId="Equation.DSMT4">
                  <p:embed/>
                </p:oleObj>
              </mc:Choice>
              <mc:Fallback>
                <p:oleObj name="Equation" r:id="rId10" imgW="927077" imgH="279446" progId="Equation.DSMT4">
                  <p:embed/>
                  <p:pic>
                    <p:nvPicPr>
                      <p:cNvPr id="0" name="Picture 2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5500" y="16002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a:t>
            </a:r>
          </a:p>
        </p:txBody>
      </p:sp>
      <p:sp>
        <p:nvSpPr>
          <p:cNvPr id="17413"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a:t>
            </a:r>
          </a:p>
          <a:p>
            <a:pPr marL="0" indent="0">
              <a:buFont typeface="Courier New" pitchFamily="49" charset="0"/>
              <a:buNone/>
            </a:pPr>
            <a:r>
              <a:rPr lang="en-US" b="1" i="0" dirty="0">
                <a:solidFill>
                  <a:schemeClr val="tx1"/>
                </a:solidFill>
              </a:rPr>
              <a:t>Solution</a:t>
            </a:r>
            <a:r>
              <a:rPr lang="en-US" dirty="0"/>
              <a:t> </a:t>
            </a:r>
          </a:p>
        </p:txBody>
      </p:sp>
      <p:graphicFrame>
        <p:nvGraphicFramePr>
          <p:cNvPr id="17412" name="Object 4"/>
          <p:cNvGraphicFramePr>
            <a:graphicFrameLocks noChangeAspect="1"/>
          </p:cNvGraphicFramePr>
          <p:nvPr>
            <p:extLst>
              <p:ext uri="{D42A27DB-BD31-4B8C-83A1-F6EECF244321}">
                <p14:modId xmlns:p14="http://schemas.microsoft.com/office/powerpoint/2010/main" val="3104923521"/>
              </p:ext>
            </p:extLst>
          </p:nvPr>
        </p:nvGraphicFramePr>
        <p:xfrm>
          <a:off x="4394200" y="1403886"/>
          <a:ext cx="1930400" cy="355600"/>
        </p:xfrm>
        <a:graphic>
          <a:graphicData uri="http://schemas.openxmlformats.org/presentationml/2006/ole">
            <mc:AlternateContent xmlns:mc="http://schemas.openxmlformats.org/markup-compatibility/2006">
              <mc:Choice xmlns:v="urn:schemas-microsoft-com:vml" Requires="v">
                <p:oleObj spid="_x0000_s74990" name="Equation" r:id="rId3" imgW="1919880" imgH="347400" progId="Equation.DSMT4">
                  <p:embed/>
                </p:oleObj>
              </mc:Choice>
              <mc:Fallback>
                <p:oleObj name="Equation" r:id="rId3" imgW="1919880" imgH="3474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1403886"/>
                        <a:ext cx="1930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4" name="Object 6"/>
          <p:cNvGraphicFramePr>
            <a:graphicFrameLocks noChangeAspect="1"/>
          </p:cNvGraphicFramePr>
          <p:nvPr>
            <p:extLst>
              <p:ext uri="{D42A27DB-BD31-4B8C-83A1-F6EECF244321}">
                <p14:modId xmlns:p14="http://schemas.microsoft.com/office/powerpoint/2010/main" val="3118982393"/>
              </p:ext>
            </p:extLst>
          </p:nvPr>
        </p:nvGraphicFramePr>
        <p:xfrm>
          <a:off x="2046288" y="2782888"/>
          <a:ext cx="1992312" cy="338137"/>
        </p:xfrm>
        <a:graphic>
          <a:graphicData uri="http://schemas.openxmlformats.org/presentationml/2006/ole">
            <mc:AlternateContent xmlns:mc="http://schemas.openxmlformats.org/markup-compatibility/2006">
              <mc:Choice xmlns:v="urn:schemas-microsoft-com:vml" Requires="v">
                <p:oleObj spid="_x0000_s74991" name="Equation" r:id="rId5" imgW="1981080" imgH="330120" progId="Equation.DSMT4">
                  <p:embed/>
                </p:oleObj>
              </mc:Choice>
              <mc:Fallback>
                <p:oleObj name="Equation" r:id="rId5" imgW="1981080" imgH="330120" progId="Equation.DSMT4">
                  <p:embed/>
                  <p:pic>
                    <p:nvPicPr>
                      <p:cNvPr id="0" name="Picture 150"/>
                      <p:cNvPicPr>
                        <a:picLocks noChangeAspect="1" noChangeArrowheads="1"/>
                      </p:cNvPicPr>
                      <p:nvPr/>
                    </p:nvPicPr>
                    <p:blipFill>
                      <a:blip r:embed="rId6"/>
                      <a:srcRect/>
                      <a:stretch>
                        <a:fillRect/>
                      </a:stretch>
                    </p:blipFill>
                    <p:spPr bwMode="auto">
                      <a:xfrm>
                        <a:off x="2046288" y="2782888"/>
                        <a:ext cx="19923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5" name="Object 7"/>
          <p:cNvGraphicFramePr>
            <a:graphicFrameLocks noChangeAspect="1"/>
          </p:cNvGraphicFramePr>
          <p:nvPr>
            <p:extLst>
              <p:ext uri="{D42A27DB-BD31-4B8C-83A1-F6EECF244321}">
                <p14:modId xmlns:p14="http://schemas.microsoft.com/office/powerpoint/2010/main" val="4103647972"/>
              </p:ext>
            </p:extLst>
          </p:nvPr>
        </p:nvGraphicFramePr>
        <p:xfrm>
          <a:off x="1568450" y="3321050"/>
          <a:ext cx="2946400" cy="355600"/>
        </p:xfrm>
        <a:graphic>
          <a:graphicData uri="http://schemas.openxmlformats.org/presentationml/2006/ole">
            <mc:AlternateContent xmlns:mc="http://schemas.openxmlformats.org/markup-compatibility/2006">
              <mc:Choice xmlns:v="urn:schemas-microsoft-com:vml" Requires="v">
                <p:oleObj spid="_x0000_s74992" name="Equation" r:id="rId7" imgW="2934720" imgH="347400" progId="Equation.DSMT4">
                  <p:embed/>
                </p:oleObj>
              </mc:Choice>
              <mc:Fallback>
                <p:oleObj name="Equation" r:id="rId7" imgW="2934720" imgH="347400" progId="Equation.DSMT4">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450" y="3321050"/>
                        <a:ext cx="294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6" name="Object 8"/>
          <p:cNvGraphicFramePr>
            <a:graphicFrameLocks noChangeAspect="1"/>
          </p:cNvGraphicFramePr>
          <p:nvPr>
            <p:extLst>
              <p:ext uri="{D42A27DB-BD31-4B8C-83A1-F6EECF244321}">
                <p14:modId xmlns:p14="http://schemas.microsoft.com/office/powerpoint/2010/main" val="380104491"/>
              </p:ext>
            </p:extLst>
          </p:nvPr>
        </p:nvGraphicFramePr>
        <p:xfrm>
          <a:off x="2120900" y="3854450"/>
          <a:ext cx="1384300" cy="355600"/>
        </p:xfrm>
        <a:graphic>
          <a:graphicData uri="http://schemas.openxmlformats.org/presentationml/2006/ole">
            <mc:AlternateContent xmlns:mc="http://schemas.openxmlformats.org/markup-compatibility/2006">
              <mc:Choice xmlns:v="urn:schemas-microsoft-com:vml" Requires="v">
                <p:oleObj spid="_x0000_s74993" name="Equation" r:id="rId9" imgW="1371240" imgH="347400" progId="Equation.DSMT4">
                  <p:embed/>
                </p:oleObj>
              </mc:Choice>
              <mc:Fallback>
                <p:oleObj name="Equation" r:id="rId9" imgW="1371240" imgH="347400" progId="Equation.DSMT4">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0900" y="3854450"/>
                        <a:ext cx="1384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7" name="Object 9"/>
          <p:cNvGraphicFramePr>
            <a:graphicFrameLocks noChangeAspect="1"/>
          </p:cNvGraphicFramePr>
          <p:nvPr>
            <p:extLst>
              <p:ext uri="{D42A27DB-BD31-4B8C-83A1-F6EECF244321}">
                <p14:modId xmlns:p14="http://schemas.microsoft.com/office/powerpoint/2010/main" val="874981382"/>
              </p:ext>
            </p:extLst>
          </p:nvPr>
        </p:nvGraphicFramePr>
        <p:xfrm>
          <a:off x="1612900" y="4400550"/>
          <a:ext cx="2362200" cy="355600"/>
        </p:xfrm>
        <a:graphic>
          <a:graphicData uri="http://schemas.openxmlformats.org/presentationml/2006/ole">
            <mc:AlternateContent xmlns:mc="http://schemas.openxmlformats.org/markup-compatibility/2006">
              <mc:Choice xmlns:v="urn:schemas-microsoft-com:vml" Requires="v">
                <p:oleObj spid="_x0000_s74994" name="Equation" r:id="rId11" imgW="2349360" imgH="347400" progId="Equation.DSMT4">
                  <p:embed/>
                </p:oleObj>
              </mc:Choice>
              <mc:Fallback>
                <p:oleObj name="Equation" r:id="rId11" imgW="2349360" imgH="347400" progId="Equation.DSMT4">
                  <p:embed/>
                  <p:pic>
                    <p:nvPicPr>
                      <p:cNvPr id="0" name="Picture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2900" y="4400550"/>
                        <a:ext cx="2362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8" name="Object 10"/>
          <p:cNvGraphicFramePr>
            <a:graphicFrameLocks noChangeAspect="1"/>
          </p:cNvGraphicFramePr>
          <p:nvPr>
            <p:extLst>
              <p:ext uri="{D42A27DB-BD31-4B8C-83A1-F6EECF244321}">
                <p14:modId xmlns:p14="http://schemas.microsoft.com/office/powerpoint/2010/main" val="2649919563"/>
              </p:ext>
            </p:extLst>
          </p:nvPr>
        </p:nvGraphicFramePr>
        <p:xfrm>
          <a:off x="2343150" y="4933950"/>
          <a:ext cx="1422400" cy="355600"/>
        </p:xfrm>
        <a:graphic>
          <a:graphicData uri="http://schemas.openxmlformats.org/presentationml/2006/ole">
            <mc:AlternateContent xmlns:mc="http://schemas.openxmlformats.org/markup-compatibility/2006">
              <mc:Choice xmlns:v="urn:schemas-microsoft-com:vml" Requires="v">
                <p:oleObj spid="_x0000_s74995" name="Equation" r:id="rId13" imgW="1407960" imgH="347400" progId="Equation.DSMT4">
                  <p:embed/>
                </p:oleObj>
              </mc:Choice>
              <mc:Fallback>
                <p:oleObj name="Equation" r:id="rId13" imgW="1407960" imgH="347400" progId="Equation.DSMT4">
                  <p:embed/>
                  <p:pic>
                    <p:nvPicPr>
                      <p:cNvPr id="0" name="Picture 1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3150" y="4933950"/>
                        <a:ext cx="1422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9" name="Object 11"/>
          <p:cNvGraphicFramePr>
            <a:graphicFrameLocks noChangeAspect="1"/>
          </p:cNvGraphicFramePr>
          <p:nvPr>
            <p:extLst>
              <p:ext uri="{D42A27DB-BD31-4B8C-83A1-F6EECF244321}">
                <p14:modId xmlns:p14="http://schemas.microsoft.com/office/powerpoint/2010/main" val="1843421468"/>
              </p:ext>
            </p:extLst>
          </p:nvPr>
        </p:nvGraphicFramePr>
        <p:xfrm>
          <a:off x="5118100" y="2857500"/>
          <a:ext cx="2197100" cy="304800"/>
        </p:xfrm>
        <a:graphic>
          <a:graphicData uri="http://schemas.openxmlformats.org/presentationml/2006/ole">
            <mc:AlternateContent xmlns:mc="http://schemas.openxmlformats.org/markup-compatibility/2006">
              <mc:Choice xmlns:v="urn:schemas-microsoft-com:vml" Requires="v">
                <p:oleObj spid="_x0000_s74996" name="Equation" r:id="rId15" imgW="2196434" imgH="304800" progId="Equation.DSMT4">
                  <p:embed/>
                </p:oleObj>
              </mc:Choice>
              <mc:Fallback>
                <p:oleObj name="Equation" r:id="rId15" imgW="2196434" imgH="304800" progId="Equation.DSMT4">
                  <p:embed/>
                  <p:pic>
                    <p:nvPicPr>
                      <p:cNvPr id="0" name="Picture 1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8100" y="2857500"/>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1" name="Object 13"/>
          <p:cNvGraphicFramePr>
            <a:graphicFrameLocks noChangeAspect="1"/>
          </p:cNvGraphicFramePr>
          <p:nvPr>
            <p:extLst>
              <p:ext uri="{D42A27DB-BD31-4B8C-83A1-F6EECF244321}">
                <p14:modId xmlns:p14="http://schemas.microsoft.com/office/powerpoint/2010/main" val="466889553"/>
              </p:ext>
            </p:extLst>
          </p:nvPr>
        </p:nvGraphicFramePr>
        <p:xfrm>
          <a:off x="5118100" y="3911600"/>
          <a:ext cx="927100" cy="279400"/>
        </p:xfrm>
        <a:graphic>
          <a:graphicData uri="http://schemas.openxmlformats.org/presentationml/2006/ole">
            <mc:AlternateContent xmlns:mc="http://schemas.openxmlformats.org/markup-compatibility/2006">
              <mc:Choice xmlns:v="urn:schemas-microsoft-com:vml" Requires="v">
                <p:oleObj spid="_x0000_s74997" name="Equation" r:id="rId17" imgW="927077" imgH="279446" progId="Equation.DSMT4">
                  <p:embed/>
                </p:oleObj>
              </mc:Choice>
              <mc:Fallback>
                <p:oleObj name="Equation" r:id="rId17" imgW="927077" imgH="279446" progId="Equation.DSMT4">
                  <p:embed/>
                  <p:pic>
                    <p:nvPicPr>
                      <p:cNvPr id="0" name="Picture 1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18100" y="3911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3" name="Object 15"/>
          <p:cNvGraphicFramePr>
            <a:graphicFrameLocks noChangeAspect="1"/>
          </p:cNvGraphicFramePr>
          <p:nvPr>
            <p:extLst>
              <p:ext uri="{D42A27DB-BD31-4B8C-83A1-F6EECF244321}">
                <p14:modId xmlns:p14="http://schemas.microsoft.com/office/powerpoint/2010/main" val="1738022499"/>
              </p:ext>
            </p:extLst>
          </p:nvPr>
        </p:nvGraphicFramePr>
        <p:xfrm>
          <a:off x="5118100" y="4991100"/>
          <a:ext cx="927100" cy="279400"/>
        </p:xfrm>
        <a:graphic>
          <a:graphicData uri="http://schemas.openxmlformats.org/presentationml/2006/ole">
            <mc:AlternateContent xmlns:mc="http://schemas.openxmlformats.org/markup-compatibility/2006">
              <mc:Choice xmlns:v="urn:schemas-microsoft-com:vml" Requires="v">
                <p:oleObj spid="_x0000_s74998" name="Equation" r:id="rId19" imgW="927077" imgH="279446" progId="Equation.DSMT4">
                  <p:embed/>
                </p:oleObj>
              </mc:Choice>
              <mc:Fallback>
                <p:oleObj name="Equation" r:id="rId19" imgW="927077" imgH="279446" progId="Equation.DSMT4">
                  <p:embed/>
                  <p:pic>
                    <p:nvPicPr>
                      <p:cNvPr id="0" name="Picture 1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18100" y="49911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487610633"/>
              </p:ext>
            </p:extLst>
          </p:nvPr>
        </p:nvGraphicFramePr>
        <p:xfrm>
          <a:off x="5118100" y="3387024"/>
          <a:ext cx="2209800" cy="292100"/>
        </p:xfrm>
        <a:graphic>
          <a:graphicData uri="http://schemas.openxmlformats.org/presentationml/2006/ole">
            <mc:AlternateContent xmlns:mc="http://schemas.openxmlformats.org/markup-compatibility/2006">
              <mc:Choice xmlns:v="urn:schemas-microsoft-com:vml" Requires="v">
                <p:oleObj spid="_x0000_s74999" name="Equation" r:id="rId21" imgW="2194200" imgH="283320" progId="Equation.DSMT4">
                  <p:embed/>
                </p:oleObj>
              </mc:Choice>
              <mc:Fallback>
                <p:oleObj name="Equation" r:id="rId21" imgW="2194200" imgH="283320" progId="Equation.DSMT4">
                  <p:embed/>
                  <p:pic>
                    <p:nvPicPr>
                      <p:cNvPr id="0" name="Picture 1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18100" y="3387024"/>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1895679487"/>
              </p:ext>
            </p:extLst>
          </p:nvPr>
        </p:nvGraphicFramePr>
        <p:xfrm>
          <a:off x="5118100" y="4432300"/>
          <a:ext cx="2209800" cy="292100"/>
        </p:xfrm>
        <a:graphic>
          <a:graphicData uri="http://schemas.openxmlformats.org/presentationml/2006/ole">
            <mc:AlternateContent xmlns:mc="http://schemas.openxmlformats.org/markup-compatibility/2006">
              <mc:Choice xmlns:v="urn:schemas-microsoft-com:vml" Requires="v">
                <p:oleObj spid="_x0000_s75000" name="Equation" r:id="rId23" imgW="2194200" imgH="283320" progId="Equation.DSMT4">
                  <p:embed/>
                </p:oleObj>
              </mc:Choice>
              <mc:Fallback>
                <p:oleObj name="Equation" r:id="rId23" imgW="2194200" imgH="283320" progId="Equation.DSMT4">
                  <p:embed/>
                  <p:pic>
                    <p:nvPicPr>
                      <p:cNvPr id="0" name="Picture 15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18100" y="4432300"/>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 (cont.)</a:t>
            </a:r>
          </a:p>
        </p:txBody>
      </p:sp>
      <p:pic>
        <p:nvPicPr>
          <p:cNvPr id="11" name="Picture 5" descr="Ch_8_Sec-34"/>
          <p:cNvPicPr>
            <a:picLocks noChangeAspect="1" noChangeArrowheads="1"/>
          </p:cNvPicPr>
          <p:nvPr/>
        </p:nvPicPr>
        <p:blipFill>
          <a:blip r:embed="rId3" cstate="print"/>
          <a:srcRect/>
          <a:stretch>
            <a:fillRect/>
          </a:stretch>
        </p:blipFill>
        <p:spPr bwMode="auto">
          <a:xfrm>
            <a:off x="508000" y="3302000"/>
            <a:ext cx="3235947" cy="914400"/>
          </a:xfrm>
          <a:prstGeom prst="rect">
            <a:avLst/>
          </a:prstGeom>
          <a:noFill/>
          <a:ln w="9525">
            <a:noFill/>
            <a:miter lim="800000"/>
            <a:headEnd/>
            <a:tailEnd/>
          </a:ln>
        </p:spPr>
      </p:pic>
      <p:graphicFrame>
        <p:nvGraphicFramePr>
          <p:cNvPr id="12" name="Object 6"/>
          <p:cNvGraphicFramePr>
            <a:graphicFrameLocks noChangeAspect="1"/>
          </p:cNvGraphicFramePr>
          <p:nvPr>
            <p:extLst>
              <p:ext uri="{D42A27DB-BD31-4B8C-83A1-F6EECF244321}">
                <p14:modId xmlns:p14="http://schemas.microsoft.com/office/powerpoint/2010/main" val="3191077529"/>
              </p:ext>
            </p:extLst>
          </p:nvPr>
        </p:nvGraphicFramePr>
        <p:xfrm>
          <a:off x="547688" y="4552950"/>
          <a:ext cx="1879600" cy="609600"/>
        </p:xfrm>
        <a:graphic>
          <a:graphicData uri="http://schemas.openxmlformats.org/presentationml/2006/ole">
            <mc:AlternateContent xmlns:mc="http://schemas.openxmlformats.org/markup-compatibility/2006">
              <mc:Choice xmlns:v="urn:schemas-microsoft-com:vml" Requires="v">
                <p:oleObj spid="_x0000_s54067" name="Equation" r:id="rId4" imgW="1864800" imgH="594000" progId="Equation.DSMT4">
                  <p:embed/>
                </p:oleObj>
              </mc:Choice>
              <mc:Fallback>
                <p:oleObj name="Equation" r:id="rId4" imgW="1864800" imgH="594000" progId="Equation.DSMT4">
                  <p:embed/>
                  <p:pic>
                    <p:nvPicPr>
                      <p:cNvPr id="0" name="Picture 7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4552950"/>
                        <a:ext cx="187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0" name="Object 8"/>
          <p:cNvGraphicFramePr>
            <a:graphicFrameLocks noChangeAspect="1"/>
          </p:cNvGraphicFramePr>
          <p:nvPr>
            <p:extLst>
              <p:ext uri="{D42A27DB-BD31-4B8C-83A1-F6EECF244321}">
                <p14:modId xmlns:p14="http://schemas.microsoft.com/office/powerpoint/2010/main" val="1763910379"/>
              </p:ext>
            </p:extLst>
          </p:nvPr>
        </p:nvGraphicFramePr>
        <p:xfrm>
          <a:off x="3821113" y="1535113"/>
          <a:ext cx="3967162" cy="309562"/>
        </p:xfrm>
        <a:graphic>
          <a:graphicData uri="http://schemas.openxmlformats.org/presentationml/2006/ole">
            <mc:AlternateContent xmlns:mc="http://schemas.openxmlformats.org/markup-compatibility/2006">
              <mc:Choice xmlns:v="urn:schemas-microsoft-com:vml" Requires="v">
                <p:oleObj spid="_x0000_s54068" name="Equation" r:id="rId6" imgW="3936960" imgH="279360" progId="Equation.DSMT4">
                  <p:embed/>
                </p:oleObj>
              </mc:Choice>
              <mc:Fallback>
                <p:oleObj name="Equation" r:id="rId6" imgW="3936960" imgH="279360" progId="Equation.DSMT4">
                  <p:embed/>
                  <p:pic>
                    <p:nvPicPr>
                      <p:cNvPr id="0" name="Picture 756"/>
                      <p:cNvPicPr>
                        <a:picLocks noChangeAspect="1" noChangeArrowheads="1"/>
                      </p:cNvPicPr>
                      <p:nvPr/>
                    </p:nvPicPr>
                    <p:blipFill>
                      <a:blip r:embed="rId7"/>
                      <a:srcRect/>
                      <a:stretch>
                        <a:fillRect/>
                      </a:stretch>
                    </p:blipFill>
                    <p:spPr bwMode="auto">
                      <a:xfrm>
                        <a:off x="3821113" y="1535113"/>
                        <a:ext cx="3967162"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1" name="Object 9"/>
          <p:cNvGraphicFramePr>
            <a:graphicFrameLocks noChangeAspect="1"/>
          </p:cNvGraphicFramePr>
          <p:nvPr>
            <p:extLst>
              <p:ext uri="{D42A27DB-BD31-4B8C-83A1-F6EECF244321}">
                <p14:modId xmlns:p14="http://schemas.microsoft.com/office/powerpoint/2010/main" val="3944799261"/>
              </p:ext>
            </p:extLst>
          </p:nvPr>
        </p:nvGraphicFramePr>
        <p:xfrm>
          <a:off x="3882571" y="2667000"/>
          <a:ext cx="927100" cy="279400"/>
        </p:xfrm>
        <a:graphic>
          <a:graphicData uri="http://schemas.openxmlformats.org/presentationml/2006/ole">
            <mc:AlternateContent xmlns:mc="http://schemas.openxmlformats.org/markup-compatibility/2006">
              <mc:Choice xmlns:v="urn:schemas-microsoft-com:vml" Requires="v">
                <p:oleObj spid="_x0000_s54069" name="Equation" r:id="rId8" imgW="927077" imgH="279446" progId="Equation.DSMT4">
                  <p:embed/>
                </p:oleObj>
              </mc:Choice>
              <mc:Fallback>
                <p:oleObj name="Equation" r:id="rId8" imgW="927077" imgH="279446" progId="Equation.DSMT4">
                  <p:embed/>
                  <p:pic>
                    <p:nvPicPr>
                      <p:cNvPr id="0" name="Picture 7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2571" y="26670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2" name="Object 10"/>
          <p:cNvGraphicFramePr>
            <a:graphicFrameLocks noChangeAspect="1"/>
          </p:cNvGraphicFramePr>
          <p:nvPr>
            <p:extLst>
              <p:ext uri="{D42A27DB-BD31-4B8C-83A1-F6EECF244321}">
                <p14:modId xmlns:p14="http://schemas.microsoft.com/office/powerpoint/2010/main" val="1960606727"/>
              </p:ext>
            </p:extLst>
          </p:nvPr>
        </p:nvGraphicFramePr>
        <p:xfrm>
          <a:off x="1536700" y="1339850"/>
          <a:ext cx="1536700" cy="901700"/>
        </p:xfrm>
        <a:graphic>
          <a:graphicData uri="http://schemas.openxmlformats.org/presentationml/2006/ole">
            <mc:AlternateContent xmlns:mc="http://schemas.openxmlformats.org/markup-compatibility/2006">
              <mc:Choice xmlns:v="urn:schemas-microsoft-com:vml" Requires="v">
                <p:oleObj spid="_x0000_s54070" name="Equation" r:id="rId10" imgW="1526760" imgH="886680" progId="Equation.DSMT4">
                  <p:embed/>
                </p:oleObj>
              </mc:Choice>
              <mc:Fallback>
                <p:oleObj name="Equation" r:id="rId10" imgW="1526760" imgH="886680" progId="Equation.DSMT4">
                  <p:embed/>
                  <p:pic>
                    <p:nvPicPr>
                      <p:cNvPr id="0" name="Picture 7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700" y="1339850"/>
                        <a:ext cx="1536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3" name="Object 11"/>
          <p:cNvGraphicFramePr>
            <a:graphicFrameLocks noChangeAspect="1"/>
          </p:cNvGraphicFramePr>
          <p:nvPr/>
        </p:nvGraphicFramePr>
        <p:xfrm>
          <a:off x="1981200" y="2667000"/>
          <a:ext cx="698500" cy="279400"/>
        </p:xfrm>
        <a:graphic>
          <a:graphicData uri="http://schemas.openxmlformats.org/presentationml/2006/ole">
            <mc:AlternateContent xmlns:mc="http://schemas.openxmlformats.org/markup-compatibility/2006">
              <mc:Choice xmlns:v="urn:schemas-microsoft-com:vml" Requires="v">
                <p:oleObj spid="_x0000_s54071" name="Equation" r:id="rId12" imgW="698339" imgH="279446" progId="Equation.DSMT4">
                  <p:embed/>
                </p:oleObj>
              </mc:Choice>
              <mc:Fallback>
                <p:oleObj name="Equation" r:id="rId12" imgW="698339" imgH="279446" progId="Equation.DSMT4">
                  <p:embed/>
                  <p:pic>
                    <p:nvPicPr>
                      <p:cNvPr id="0" name="Picture 7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26670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1051025125"/>
              </p:ext>
            </p:extLst>
          </p:nvPr>
        </p:nvGraphicFramePr>
        <p:xfrm>
          <a:off x="3886200" y="1828800"/>
          <a:ext cx="4762500" cy="279400"/>
        </p:xfrm>
        <a:graphic>
          <a:graphicData uri="http://schemas.openxmlformats.org/presentationml/2006/ole">
            <mc:AlternateContent xmlns:mc="http://schemas.openxmlformats.org/markup-compatibility/2006">
              <mc:Choice xmlns:v="urn:schemas-microsoft-com:vml" Requires="v">
                <p:oleObj spid="_x0000_s54072" name="Equation" r:id="rId14" imgW="4754160" imgH="264960" progId="Equation.DSMT4">
                  <p:embed/>
                </p:oleObj>
              </mc:Choice>
              <mc:Fallback>
                <p:oleObj name="Equation" r:id="rId14" imgW="4754160" imgH="264960" progId="Equation.DSMT4">
                  <p:embed/>
                  <p:pic>
                    <p:nvPicPr>
                      <p:cNvPr id="0" name="Picture 7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6200" y="1828800"/>
                        <a:ext cx="476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8"/>
          <p:cNvGraphicFramePr>
            <a:graphicFrameLocks noChangeAspect="1"/>
          </p:cNvGraphicFramePr>
          <p:nvPr>
            <p:extLst>
              <p:ext uri="{D42A27DB-BD31-4B8C-83A1-F6EECF244321}">
                <p14:modId xmlns:p14="http://schemas.microsoft.com/office/powerpoint/2010/main" val="2898525394"/>
              </p:ext>
            </p:extLst>
          </p:nvPr>
        </p:nvGraphicFramePr>
        <p:xfrm>
          <a:off x="3886200" y="2133600"/>
          <a:ext cx="1917700" cy="279400"/>
        </p:xfrm>
        <a:graphic>
          <a:graphicData uri="http://schemas.openxmlformats.org/presentationml/2006/ole">
            <mc:AlternateContent xmlns:mc="http://schemas.openxmlformats.org/markup-compatibility/2006">
              <mc:Choice xmlns:v="urn:schemas-microsoft-com:vml" Requires="v">
                <p:oleObj spid="_x0000_s54073" name="Equation" r:id="rId16" imgW="1901520" imgH="264960" progId="Equation.DSMT4">
                  <p:embed/>
                </p:oleObj>
              </mc:Choice>
              <mc:Fallback>
                <p:oleObj name="Equation" r:id="rId16" imgW="1901520" imgH="264960" progId="Equation.DSMT4">
                  <p:embed/>
                  <p:pic>
                    <p:nvPicPr>
                      <p:cNvPr id="0" name="Picture 7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86200" y="2133600"/>
                        <a:ext cx="1917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extLst>
              <p:ext uri="{D42A27DB-BD31-4B8C-83A1-F6EECF244321}">
                <p14:modId xmlns:p14="http://schemas.microsoft.com/office/powerpoint/2010/main" val="706790878"/>
              </p:ext>
            </p:extLst>
          </p:nvPr>
        </p:nvGraphicFramePr>
        <p:xfrm>
          <a:off x="1060450" y="3994150"/>
          <a:ext cx="3265488" cy="1497013"/>
        </p:xfrm>
        <a:graphic>
          <a:graphicData uri="http://schemas.openxmlformats.org/presentationml/2006/ole">
            <mc:AlternateContent xmlns:mc="http://schemas.openxmlformats.org/markup-compatibility/2006">
              <mc:Choice xmlns:v="urn:schemas-microsoft-com:vml" Requires="v">
                <p:oleObj spid="_x0000_s57840" name="Equation" r:id="rId3" imgW="3251160" imgH="1485720" progId="Equation.DSMT4">
                  <p:embed/>
                </p:oleObj>
              </mc:Choice>
              <mc:Fallback>
                <p:oleObj name="Equation" r:id="rId3" imgW="3251160" imgH="1485720" progId="Equation.DSMT4">
                  <p:embed/>
                  <p:pic>
                    <p:nvPicPr>
                      <p:cNvPr id="0" name="Picture 445"/>
                      <p:cNvPicPr>
                        <a:picLocks noChangeAspect="1" noChangeArrowheads="1"/>
                      </p:cNvPicPr>
                      <p:nvPr/>
                    </p:nvPicPr>
                    <p:blipFill>
                      <a:blip r:embed="rId4"/>
                      <a:srcRect/>
                      <a:stretch>
                        <a:fillRect/>
                      </a:stretch>
                    </p:blipFill>
                    <p:spPr bwMode="auto">
                      <a:xfrm>
                        <a:off x="1060450" y="3994150"/>
                        <a:ext cx="3265488"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6"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a:t>
            </a:r>
          </a:p>
        </p:txBody>
      </p:sp>
      <p:sp>
        <p:nvSpPr>
          <p:cNvPr id="19461" name="Rectangle 3"/>
          <p:cNvSpPr>
            <a:spLocks noGrp="1"/>
          </p:cNvSpPr>
          <p:nvPr>
            <p:ph idx="1"/>
          </p:nvPr>
        </p:nvSpPr>
        <p:spPr>
          <a:xfrm>
            <a:off x="457200" y="1280160"/>
            <a:ext cx="8229600" cy="2397579"/>
          </a:xfrm>
          <a:prstGeom prst="rect">
            <a:avLst/>
          </a:prstGeom>
        </p:spPr>
        <p:txBody>
          <a:bodyPr>
            <a:spAutoFit/>
          </a:bodyPr>
          <a:lstStyle/>
          <a:p>
            <a:pPr>
              <a:spcBef>
                <a:spcPct val="0"/>
              </a:spcBef>
            </a:pPr>
            <a:r>
              <a:rPr lang="en-US" i="0" dirty="0">
                <a:solidFill>
                  <a:schemeClr val="tx1"/>
                </a:solidFill>
              </a:rPr>
              <a:t>Supply the reasons for each step in solving the linear inequality and graph the solution set. </a:t>
            </a:r>
            <a:r>
              <a:rPr lang="en-US" dirty="0">
                <a:solidFill>
                  <a:schemeClr val="tx1"/>
                </a:solidFill>
              </a:rPr>
              <a:t>Write the solution set using interval notation.</a:t>
            </a:r>
            <a:endParaRPr lang="en-US" i="0" dirty="0">
              <a:solidFill>
                <a:schemeClr val="tx1"/>
              </a:solidFill>
            </a:endParaRPr>
          </a:p>
          <a:p>
            <a:pPr marL="0" indent="0" algn="just">
              <a:spcBef>
                <a:spcPct val="35000"/>
              </a:spcBef>
              <a:buFont typeface="Courier New" pitchFamily="49" charset="0"/>
              <a:buNone/>
            </a:pPr>
            <a:endParaRPr lang="en-US" i="0" dirty="0">
              <a:solidFill>
                <a:schemeClr val="tx1"/>
              </a:solidFill>
            </a:endParaRPr>
          </a:p>
          <a:p>
            <a:pPr marL="0" indent="0" algn="just">
              <a:spcBef>
                <a:spcPct val="0"/>
              </a:spcBef>
              <a:buFont typeface="Courier New" pitchFamily="49" charset="0"/>
              <a:buNone/>
            </a:pPr>
            <a:r>
              <a:rPr lang="en-US" b="1" i="0" dirty="0">
                <a:solidFill>
                  <a:schemeClr val="tx1"/>
                </a:solidFill>
              </a:rPr>
              <a:t>Solution</a:t>
            </a:r>
          </a:p>
        </p:txBody>
      </p:sp>
      <p:graphicFrame>
        <p:nvGraphicFramePr>
          <p:cNvPr id="4" name="Object 4"/>
          <p:cNvGraphicFramePr>
            <a:graphicFrameLocks noChangeAspect="1"/>
          </p:cNvGraphicFramePr>
          <p:nvPr>
            <p:extLst>
              <p:ext uri="{D42A27DB-BD31-4B8C-83A1-F6EECF244321}">
                <p14:modId xmlns:p14="http://schemas.microsoft.com/office/powerpoint/2010/main" val="3399959820"/>
              </p:ext>
            </p:extLst>
          </p:nvPr>
        </p:nvGraphicFramePr>
        <p:xfrm>
          <a:off x="3155950" y="2654300"/>
          <a:ext cx="2832100" cy="609600"/>
        </p:xfrm>
        <a:graphic>
          <a:graphicData uri="http://schemas.openxmlformats.org/presentationml/2006/ole">
            <mc:AlternateContent xmlns:mc="http://schemas.openxmlformats.org/markup-compatibility/2006">
              <mc:Choice xmlns:v="urn:schemas-microsoft-com:vml" Requires="v">
                <p:oleObj spid="_x0000_s57841" name="Equation" r:id="rId5" imgW="2815920" imgH="594000" progId="Equation.DSMT4">
                  <p:embed/>
                </p:oleObj>
              </mc:Choice>
              <mc:Fallback>
                <p:oleObj name="Equation" r:id="rId5" imgW="2815920" imgH="594000" progId="Equation.DSMT4">
                  <p:embed/>
                  <p:pic>
                    <p:nvPicPr>
                      <p:cNvPr id="0" name="Picture 4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950" y="2654300"/>
                        <a:ext cx="2832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3817742421"/>
              </p:ext>
            </p:extLst>
          </p:nvPr>
        </p:nvGraphicFramePr>
        <p:xfrm>
          <a:off x="4456113" y="4095750"/>
          <a:ext cx="2120900" cy="279400"/>
        </p:xfrm>
        <a:graphic>
          <a:graphicData uri="http://schemas.openxmlformats.org/presentationml/2006/ole">
            <mc:AlternateContent xmlns:mc="http://schemas.openxmlformats.org/markup-compatibility/2006">
              <mc:Choice xmlns:v="urn:schemas-microsoft-com:vml" Requires="v">
                <p:oleObj spid="_x0000_s57842" name="Equation" r:id="rId7" imgW="2111760" imgH="264960" progId="Equation.DSMT4">
                  <p:embed/>
                </p:oleObj>
              </mc:Choice>
              <mc:Fallback>
                <p:oleObj name="Equation" r:id="rId7" imgW="2111760" imgH="264960" progId="Equation.DSMT4">
                  <p:embed/>
                  <p:pic>
                    <p:nvPicPr>
                      <p:cNvPr id="0" name="Picture 4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6113" y="40957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4" name="Object 8"/>
          <p:cNvGraphicFramePr>
            <a:graphicFrameLocks noChangeAspect="1"/>
          </p:cNvGraphicFramePr>
          <p:nvPr>
            <p:extLst>
              <p:ext uri="{D42A27DB-BD31-4B8C-83A1-F6EECF244321}">
                <p14:modId xmlns:p14="http://schemas.microsoft.com/office/powerpoint/2010/main" val="740772432"/>
              </p:ext>
            </p:extLst>
          </p:nvPr>
        </p:nvGraphicFramePr>
        <p:xfrm>
          <a:off x="4468813" y="4648200"/>
          <a:ext cx="2844800" cy="279400"/>
        </p:xfrm>
        <a:graphic>
          <a:graphicData uri="http://schemas.openxmlformats.org/presentationml/2006/ole">
            <mc:AlternateContent xmlns:mc="http://schemas.openxmlformats.org/markup-compatibility/2006">
              <mc:Choice xmlns:v="urn:schemas-microsoft-com:vml" Requires="v">
                <p:oleObj spid="_x0000_s57843" name="Equation" r:id="rId9" imgW="2834280" imgH="264960" progId="Equation.DSMT4">
                  <p:embed/>
                </p:oleObj>
              </mc:Choice>
              <mc:Fallback>
                <p:oleObj name="Equation" r:id="rId9" imgW="2834280" imgH="264960" progId="Equation.DSMT4">
                  <p:embed/>
                  <p:pic>
                    <p:nvPicPr>
                      <p:cNvPr id="0" name="Picture 4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8813" y="4648200"/>
                        <a:ext cx="2844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5" name="Object 9"/>
          <p:cNvGraphicFramePr>
            <a:graphicFrameLocks noChangeAspect="1"/>
          </p:cNvGraphicFramePr>
          <p:nvPr>
            <p:extLst>
              <p:ext uri="{D42A27DB-BD31-4B8C-83A1-F6EECF244321}">
                <p14:modId xmlns:p14="http://schemas.microsoft.com/office/powerpoint/2010/main" val="1222016385"/>
              </p:ext>
            </p:extLst>
          </p:nvPr>
        </p:nvGraphicFramePr>
        <p:xfrm>
          <a:off x="4456113" y="5251450"/>
          <a:ext cx="2044700" cy="228600"/>
        </p:xfrm>
        <a:graphic>
          <a:graphicData uri="http://schemas.openxmlformats.org/presentationml/2006/ole">
            <mc:AlternateContent xmlns:mc="http://schemas.openxmlformats.org/markup-compatibility/2006">
              <mc:Choice xmlns:v="urn:schemas-microsoft-com:vml" Requires="v">
                <p:oleObj spid="_x0000_s57844" name="Equation" r:id="rId11" imgW="2029680" imgH="219240" progId="Equation.DSMT4">
                  <p:embed/>
                </p:oleObj>
              </mc:Choice>
              <mc:Fallback>
                <p:oleObj name="Equation" r:id="rId11" imgW="2029680" imgH="219240" progId="Equation.DSMT4">
                  <p:embed/>
                  <p:pic>
                    <p:nvPicPr>
                      <p:cNvPr id="0" name="Picture 4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6113" y="5251450"/>
                        <a:ext cx="2044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graphicFrame>
        <p:nvGraphicFramePr>
          <p:cNvPr id="32771" name="Object 6"/>
          <p:cNvGraphicFramePr>
            <a:graphicFrameLocks noChangeAspect="1"/>
          </p:cNvGraphicFramePr>
          <p:nvPr>
            <p:extLst>
              <p:ext uri="{D42A27DB-BD31-4B8C-83A1-F6EECF244321}">
                <p14:modId xmlns:p14="http://schemas.microsoft.com/office/powerpoint/2010/main" val="2698562260"/>
              </p:ext>
            </p:extLst>
          </p:nvPr>
        </p:nvGraphicFramePr>
        <p:xfrm>
          <a:off x="898525" y="1438275"/>
          <a:ext cx="7534275" cy="3446463"/>
        </p:xfrm>
        <a:graphic>
          <a:graphicData uri="http://schemas.openxmlformats.org/presentationml/2006/ole">
            <mc:AlternateContent xmlns:mc="http://schemas.openxmlformats.org/markup-compatibility/2006">
              <mc:Choice xmlns:v="urn:schemas-microsoft-com:vml" Requires="v">
                <p:oleObj spid="_x0000_s48313" name="Equation" r:id="rId3" imgW="7505640" imgH="3429000" progId="Equation.DSMT4">
                  <p:embed/>
                </p:oleObj>
              </mc:Choice>
              <mc:Fallback>
                <p:oleObj name="Equation" r:id="rId3" imgW="7505640" imgH="3429000" progId="Equation.DSMT4">
                  <p:embed/>
                  <p:pic>
                    <p:nvPicPr>
                      <p:cNvPr id="0" name="Picture 175"/>
                      <p:cNvPicPr>
                        <a:picLocks noChangeAspect="1" noChangeArrowheads="1"/>
                      </p:cNvPicPr>
                      <p:nvPr/>
                    </p:nvPicPr>
                    <p:blipFill>
                      <a:blip r:embed="rId4"/>
                      <a:srcRect/>
                      <a:stretch>
                        <a:fillRect/>
                      </a:stretch>
                    </p:blipFill>
                    <p:spPr bwMode="auto">
                      <a:xfrm>
                        <a:off x="898525" y="1438275"/>
                        <a:ext cx="7534275" cy="344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832886" y="1295400"/>
            <a:ext cx="3625314"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latin typeface="Symbol" charset="2"/>
                <a:cs typeface="Symbol" charset="2"/>
              </a:rPr>
              <a:t>-</a:t>
            </a:r>
            <a:r>
              <a:rPr lang="en-US" sz="2800" dirty="0">
                <a:solidFill>
                  <a:srgbClr val="FF00FF"/>
                </a:solidFill>
              </a:rPr>
              <a:t>2</a:t>
            </a:r>
            <a:r>
              <a:rPr lang="en-US" sz="2800" i="1" dirty="0">
                <a:solidFill>
                  <a:srgbClr val="FF00FF"/>
                </a:solidFill>
              </a:rPr>
              <a:t>x</a:t>
            </a:r>
            <a:r>
              <a:rPr lang="en-US" sz="2800" dirty="0">
                <a:solidFill>
                  <a:srgbClr val="FF00FF"/>
                </a:solidFill>
              </a:rPr>
              <a:t> </a:t>
            </a:r>
            <a:r>
              <a:rPr lang="en-US" sz="2800" dirty="0">
                <a:solidFill>
                  <a:srgbClr val="00B050"/>
                </a:solidFill>
              </a:rPr>
              <a:t>to both sides.</a:t>
            </a:r>
          </a:p>
        </p:txBody>
      </p:sp>
      <p:sp>
        <p:nvSpPr>
          <p:cNvPr id="5" name="TextBox 4"/>
          <p:cNvSpPr txBox="1"/>
          <p:nvPr/>
        </p:nvSpPr>
        <p:spPr>
          <a:xfrm>
            <a:off x="4832886" y="1758160"/>
            <a:ext cx="3352800" cy="523220"/>
          </a:xfrm>
          <a:prstGeom prst="rect">
            <a:avLst/>
          </a:prstGeom>
          <a:noFill/>
        </p:spPr>
        <p:txBody>
          <a:bodyPr wrap="square" rtlCol="0">
            <a:spAutoFit/>
          </a:bodyPr>
          <a:lstStyle/>
          <a:p>
            <a:r>
              <a:rPr lang="en-US" sz="2800" dirty="0">
                <a:solidFill>
                  <a:srgbClr val="00B050"/>
                </a:solidFill>
              </a:rPr>
              <a:t>Simplify.</a:t>
            </a:r>
          </a:p>
        </p:txBody>
      </p:sp>
      <p:sp>
        <p:nvSpPr>
          <p:cNvPr id="6" name="TextBox 5"/>
          <p:cNvSpPr txBox="1"/>
          <p:nvPr/>
        </p:nvSpPr>
        <p:spPr>
          <a:xfrm>
            <a:off x="4832886" y="2296253"/>
            <a:ext cx="3352800"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rPr>
              <a:t>7</a:t>
            </a:r>
            <a:r>
              <a:rPr lang="en-US" sz="2800" dirty="0">
                <a:solidFill>
                  <a:srgbClr val="00B050"/>
                </a:solidFill>
              </a:rPr>
              <a:t> to both sides.</a:t>
            </a:r>
          </a:p>
        </p:txBody>
      </p:sp>
      <p:sp>
        <p:nvSpPr>
          <p:cNvPr id="7" name="TextBox 6"/>
          <p:cNvSpPr txBox="1"/>
          <p:nvPr/>
        </p:nvSpPr>
        <p:spPr>
          <a:xfrm>
            <a:off x="4811362" y="2832554"/>
            <a:ext cx="3352800" cy="523220"/>
          </a:xfrm>
          <a:prstGeom prst="rect">
            <a:avLst/>
          </a:prstGeom>
          <a:noFill/>
        </p:spPr>
        <p:txBody>
          <a:bodyPr wrap="square" rtlCol="0">
            <a:spAutoFit/>
          </a:bodyPr>
          <a:lstStyle/>
          <a:p>
            <a:r>
              <a:rPr lang="en-US" sz="2800" dirty="0">
                <a:solidFill>
                  <a:srgbClr val="00B050"/>
                </a:solidFill>
              </a:rPr>
              <a:t>Simplify.</a:t>
            </a:r>
          </a:p>
        </p:txBody>
      </p:sp>
      <p:sp>
        <p:nvSpPr>
          <p:cNvPr id="8" name="TextBox 7"/>
          <p:cNvSpPr txBox="1"/>
          <p:nvPr/>
        </p:nvSpPr>
        <p:spPr>
          <a:xfrm>
            <a:off x="4811362" y="3581400"/>
            <a:ext cx="3701514" cy="523220"/>
          </a:xfrm>
          <a:prstGeom prst="rect">
            <a:avLst/>
          </a:prstGeom>
          <a:noFill/>
        </p:spPr>
        <p:txBody>
          <a:bodyPr wrap="square" rtlCol="0">
            <a:spAutoFit/>
          </a:bodyPr>
          <a:lstStyle/>
          <a:p>
            <a:r>
              <a:rPr lang="en-US" sz="2800" dirty="0">
                <a:solidFill>
                  <a:srgbClr val="00B050"/>
                </a:solidFill>
              </a:rPr>
              <a:t>Divide both sides by </a:t>
            </a:r>
            <a:r>
              <a:rPr lang="en-US" sz="2800" dirty="0">
                <a:solidFill>
                  <a:srgbClr val="FF0BFF"/>
                </a:solidFill>
              </a:rPr>
              <a:t>2</a:t>
            </a:r>
            <a:r>
              <a:rPr lang="en-US" sz="2800" dirty="0">
                <a:solidFill>
                  <a:srgbClr val="00B050"/>
                </a:solidFill>
              </a:rPr>
              <a:t>.</a:t>
            </a:r>
          </a:p>
        </p:txBody>
      </p:sp>
      <p:sp>
        <p:nvSpPr>
          <p:cNvPr id="9" name="TextBox 8"/>
          <p:cNvSpPr txBox="1"/>
          <p:nvPr/>
        </p:nvSpPr>
        <p:spPr>
          <a:xfrm>
            <a:off x="4832886" y="4330246"/>
            <a:ext cx="3352800" cy="523220"/>
          </a:xfrm>
          <a:prstGeom prst="rect">
            <a:avLst/>
          </a:prstGeom>
          <a:noFill/>
        </p:spPr>
        <p:txBody>
          <a:bodyPr wrap="square" rtlCol="0">
            <a:spAutoFit/>
          </a:bodyPr>
          <a:lstStyle/>
          <a:p>
            <a:r>
              <a:rPr lang="en-US" sz="2800" dirty="0">
                <a:solidFill>
                  <a:srgbClr val="00B050"/>
                </a:solidFill>
              </a:rPr>
              <a:t>Simplify.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sp>
        <p:nvSpPr>
          <p:cNvPr id="33795" name="Rectangle 3"/>
          <p:cNvSpPr>
            <a:spLocks noGrp="1"/>
          </p:cNvSpPr>
          <p:nvPr>
            <p:ph idx="1"/>
          </p:nvPr>
        </p:nvSpPr>
        <p:spPr>
          <a:xfrm>
            <a:off x="457200" y="1280160"/>
            <a:ext cx="8229600" cy="2591479"/>
          </a:xfrm>
          <a:prstGeom prst="rect">
            <a:avLst/>
          </a:prstGeom>
        </p:spPr>
        <p:txBody>
          <a:bodyPr>
            <a:spAutoFit/>
          </a:bodyPr>
          <a:lstStyle/>
          <a:p>
            <a:pPr>
              <a:buFont typeface="Courier New" pitchFamily="49" charset="0"/>
              <a:buNone/>
            </a:pPr>
            <a:r>
              <a:rPr lang="en-US" i="0" dirty="0">
                <a:solidFill>
                  <a:schemeClr val="tx1"/>
                </a:solidFill>
              </a:rPr>
              <a:t>Graph the interval on a number line.</a:t>
            </a: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r>
              <a:rPr lang="en-US" i="1" dirty="0">
                <a:solidFill>
                  <a:schemeClr val="tx1"/>
                </a:solidFill>
              </a:rPr>
              <a:t>x</a:t>
            </a:r>
            <a:r>
              <a:rPr lang="en-US" i="0" dirty="0">
                <a:solidFill>
                  <a:schemeClr val="tx1"/>
                </a:solidFill>
              </a:rPr>
              <a:t> is in _______ 		</a:t>
            </a:r>
            <a:endParaRPr lang="en-US" sz="2000" i="0" dirty="0">
              <a:solidFill>
                <a:srgbClr val="C00C08"/>
              </a:solidFill>
            </a:endParaRPr>
          </a:p>
        </p:txBody>
      </p:sp>
      <p:pic>
        <p:nvPicPr>
          <p:cNvPr id="21508" name="Picture 4"/>
          <p:cNvPicPr>
            <a:picLocks noChangeAspect="1" noChangeArrowheads="1"/>
          </p:cNvPicPr>
          <p:nvPr/>
        </p:nvPicPr>
        <p:blipFill>
          <a:blip r:embed="rId3" cstate="print"/>
          <a:srcRect/>
          <a:stretch>
            <a:fillRect/>
          </a:stretch>
        </p:blipFill>
        <p:spPr bwMode="auto">
          <a:xfrm>
            <a:off x="2362200" y="2057400"/>
            <a:ext cx="3719835" cy="914400"/>
          </a:xfrm>
          <a:prstGeom prst="rect">
            <a:avLst/>
          </a:prstGeom>
          <a:noFill/>
          <a:ln w="9525">
            <a:noFill/>
            <a:miter lim="800000"/>
            <a:headEnd/>
            <a:tailEnd/>
          </a:ln>
          <a:effectLst/>
        </p:spPr>
      </p:pic>
      <p:graphicFrame>
        <p:nvGraphicFramePr>
          <p:cNvPr id="2" name="Object 1"/>
          <p:cNvGraphicFramePr>
            <a:graphicFrameLocks noChangeAspect="1"/>
          </p:cNvGraphicFramePr>
          <p:nvPr>
            <p:extLst>
              <p:ext uri="{D42A27DB-BD31-4B8C-83A1-F6EECF244321}">
                <p14:modId xmlns:p14="http://schemas.microsoft.com/office/powerpoint/2010/main" val="1837133098"/>
              </p:ext>
            </p:extLst>
          </p:nvPr>
        </p:nvGraphicFramePr>
        <p:xfrm>
          <a:off x="1600200" y="3124200"/>
          <a:ext cx="838200" cy="596900"/>
        </p:xfrm>
        <a:graphic>
          <a:graphicData uri="http://schemas.openxmlformats.org/presentationml/2006/ole">
            <mc:AlternateContent xmlns:mc="http://schemas.openxmlformats.org/markup-compatibility/2006">
              <mc:Choice xmlns:v="urn:schemas-microsoft-com:vml" Requires="v">
                <p:oleObj spid="_x0000_s75798" name="Equation" r:id="rId4" imgW="822600" imgH="585000" progId="Equation.DSMT4">
                  <p:embed/>
                </p:oleObj>
              </mc:Choice>
              <mc:Fallback>
                <p:oleObj name="Equation" r:id="rId4" imgW="822600" imgH="58500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124200"/>
                        <a:ext cx="838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a:solidFill>
                  <a:schemeClr val="accent1"/>
                </a:solidFill>
              </a:rPr>
              <a:t>Intervals of Real Numbers</a:t>
            </a:r>
            <a:endParaRPr lang="en-US" sz="3200" i="1">
              <a:solidFill>
                <a:schemeClr val="accent1"/>
              </a:solidFill>
            </a:endParaRPr>
          </a:p>
        </p:txBody>
      </p:sp>
      <p:sp>
        <p:nvSpPr>
          <p:cNvPr id="10" name="Content Placeholder 9"/>
          <p:cNvSpPr>
            <a:spLocks noGrp="1"/>
          </p:cNvSpPr>
          <p:nvPr>
            <p:ph idx="1"/>
          </p:nvPr>
        </p:nvSpPr>
        <p:spPr>
          <a:xfrm>
            <a:off x="457200" y="1280160"/>
            <a:ext cx="8229600" cy="2377440"/>
          </a:xfrm>
          <a:noFill/>
          <a:ln w="28575">
            <a:solidFill>
              <a:srgbClr val="FF0000"/>
            </a:solidFill>
          </a:ln>
        </p:spPr>
        <p:txBody>
          <a:bodyPr/>
          <a:lstStyle/>
          <a:p>
            <a:pPr marL="15875" lvl="0" indent="-15875" algn="ctr">
              <a:tabLst>
                <a:tab pos="520700" algn="l"/>
                <a:tab pos="977900" algn="l"/>
              </a:tabLst>
              <a:defRPr/>
            </a:pPr>
            <a:r>
              <a:rPr lang="en-US" b="1" dirty="0">
                <a:solidFill>
                  <a:srgbClr val="000000"/>
                </a:solidFill>
              </a:rPr>
              <a:t>Notes</a:t>
            </a:r>
          </a:p>
          <a:p>
            <a:pPr marL="15875" lvl="0" indent="-15875">
              <a:tabLst>
                <a:tab pos="520700" algn="l"/>
                <a:tab pos="977900" algn="l"/>
              </a:tabLst>
              <a:defRPr/>
            </a:pPr>
            <a:r>
              <a:rPr lang="en-US" dirty="0">
                <a:solidFill>
                  <a:srgbClr val="000000"/>
                </a:solidFill>
              </a:rPr>
              <a:t>The symbol for infinity,      (or        ) is not a number.  It is used to indicate that the interval is to include all real numbers from some point on (either in the positive direction or the negative direction) without end. </a:t>
            </a:r>
          </a:p>
          <a:p>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1972567730"/>
              </p:ext>
            </p:extLst>
          </p:nvPr>
        </p:nvGraphicFramePr>
        <p:xfrm>
          <a:off x="3892550" y="1987550"/>
          <a:ext cx="368300" cy="215900"/>
        </p:xfrm>
        <a:graphic>
          <a:graphicData uri="http://schemas.openxmlformats.org/presentationml/2006/ole">
            <mc:AlternateContent xmlns:mc="http://schemas.openxmlformats.org/markup-compatibility/2006">
              <mc:Choice xmlns:v="urn:schemas-microsoft-com:vml" Requires="v">
                <p:oleObj spid="_x0000_s5729" name="Equation" r:id="rId3" imgW="356400" imgH="200880" progId="Equation.DSMT4">
                  <p:embed/>
                </p:oleObj>
              </mc:Choice>
              <mc:Fallback>
                <p:oleObj name="Equation" r:id="rId3" imgW="356400" imgH="200880" progId="Equation.DSMT4">
                  <p:embed/>
                  <p:pic>
                    <p:nvPicPr>
                      <p:cNvPr id="0" name="Picture 5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550" y="1987550"/>
                        <a:ext cx="368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440247754"/>
              </p:ext>
            </p:extLst>
          </p:nvPr>
        </p:nvGraphicFramePr>
        <p:xfrm>
          <a:off x="4767044" y="1987550"/>
          <a:ext cx="635000" cy="215900"/>
        </p:xfrm>
        <a:graphic>
          <a:graphicData uri="http://schemas.openxmlformats.org/presentationml/2006/ole">
            <mc:AlternateContent xmlns:mc="http://schemas.openxmlformats.org/markup-compatibility/2006">
              <mc:Choice xmlns:v="urn:schemas-microsoft-com:vml" Requires="v">
                <p:oleObj spid="_x0000_s5730" name="Equation" r:id="rId5" imgW="621360" imgH="200880" progId="Equation.DSMT4">
                  <p:embed/>
                </p:oleObj>
              </mc:Choice>
              <mc:Fallback>
                <p:oleObj name="Equation" r:id="rId5" imgW="621360" imgH="200880" progId="Equation.DSMT4">
                  <p:embed/>
                  <p:pic>
                    <p:nvPicPr>
                      <p:cNvPr id="0" name="Picture 5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044" y="1987550"/>
                        <a:ext cx="635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solidFill>
                  <a:schemeClr val="accent1"/>
                </a:solidFill>
              </a:rPr>
              <a:t>Application: Using Inequalities</a:t>
            </a:r>
            <a:endParaRPr lang="en-US" sz="3200" dirty="0">
              <a:solidFill>
                <a:schemeClr val="accent1"/>
              </a:solidFill>
            </a:endParaRPr>
          </a:p>
        </p:txBody>
      </p:sp>
      <p:sp>
        <p:nvSpPr>
          <p:cNvPr id="46083" name="Rectangle 3"/>
          <p:cNvSpPr>
            <a:spLocks noGrp="1"/>
          </p:cNvSpPr>
          <p:nvPr>
            <p:ph idx="1"/>
          </p:nvPr>
        </p:nvSpPr>
        <p:spPr>
          <a:xfrm>
            <a:off x="457200" y="1280160"/>
            <a:ext cx="8229600" cy="4228850"/>
          </a:xfrm>
          <a:prstGeom prst="rect">
            <a:avLst/>
          </a:prstGeom>
        </p:spPr>
        <p:txBody>
          <a:bodyPr>
            <a:spAutoFit/>
          </a:bodyPr>
          <a:lstStyle/>
          <a:p>
            <a:pPr marL="0" indent="0">
              <a:buFont typeface="Courier New" pitchFamily="49" charset="0"/>
              <a:buNone/>
            </a:pPr>
            <a:r>
              <a:rPr lang="en-US" i="0" dirty="0">
                <a:solidFill>
                  <a:schemeClr val="tx1"/>
                </a:solidFill>
              </a:rPr>
              <a:t>A math student has grades of </a:t>
            </a:r>
            <a:r>
              <a:rPr lang="en-US" i="0" dirty="0">
                <a:solidFill>
                  <a:srgbClr val="0000FF"/>
                </a:solidFill>
              </a:rPr>
              <a:t>85</a:t>
            </a:r>
            <a:r>
              <a:rPr lang="en-US" i="0" dirty="0">
                <a:solidFill>
                  <a:schemeClr val="tx1"/>
                </a:solidFill>
              </a:rPr>
              <a:t>, </a:t>
            </a:r>
            <a:r>
              <a:rPr lang="en-US" i="0" dirty="0">
                <a:solidFill>
                  <a:srgbClr val="0000FF"/>
                </a:solidFill>
              </a:rPr>
              <a:t>98</a:t>
            </a:r>
            <a:r>
              <a:rPr lang="en-US" i="0" dirty="0">
                <a:solidFill>
                  <a:schemeClr val="tx1"/>
                </a:solidFill>
              </a:rPr>
              <a:t>, </a:t>
            </a:r>
            <a:r>
              <a:rPr lang="en-US" i="0" dirty="0">
                <a:solidFill>
                  <a:srgbClr val="0000FF"/>
                </a:solidFill>
              </a:rPr>
              <a:t>93</a:t>
            </a:r>
            <a:r>
              <a:rPr lang="en-US" i="0" dirty="0">
                <a:solidFill>
                  <a:schemeClr val="tx1"/>
                </a:solidFill>
              </a:rPr>
              <a:t>, and </a:t>
            </a:r>
            <a:r>
              <a:rPr lang="en-US" i="0" dirty="0">
                <a:solidFill>
                  <a:srgbClr val="0000FF"/>
                </a:solidFill>
              </a:rPr>
              <a:t>90</a:t>
            </a:r>
            <a:r>
              <a:rPr lang="en-US" i="0" dirty="0">
                <a:solidFill>
                  <a:schemeClr val="tx1"/>
                </a:solidFill>
              </a:rPr>
              <a:t> on four examinations.  If he must average </a:t>
            </a:r>
            <a:r>
              <a:rPr lang="en-US" i="0" dirty="0">
                <a:solidFill>
                  <a:srgbClr val="0000FF"/>
                </a:solidFill>
              </a:rPr>
              <a:t>90</a:t>
            </a:r>
            <a:r>
              <a:rPr lang="en-US" i="0" dirty="0">
                <a:solidFill>
                  <a:schemeClr val="tx1"/>
                </a:solidFill>
              </a:rPr>
              <a:t> or better to receive an A for the course, what scores can he receive on the final exam and earn an A?  (Assume that the final exam counts the same as the other exams.)</a:t>
            </a: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score on final exam.  </a:t>
            </a:r>
          </a:p>
          <a:p>
            <a:pPr marL="0" indent="0">
              <a:buFont typeface="Courier New" pitchFamily="49" charset="0"/>
              <a:buNone/>
            </a:pPr>
            <a:r>
              <a:rPr lang="en-US" i="0" dirty="0">
                <a:solidFill>
                  <a:schemeClr val="tx1"/>
                </a:solidFill>
              </a:rPr>
              <a:t>The average is found by adding the scores and dividing by 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prstGeom prst="rect">
            <a:avLst/>
          </a:prstGeom>
        </p:spPr>
        <p:txBody>
          <a:bodyPr/>
          <a:lstStyle/>
          <a:p>
            <a:r>
              <a:rPr lang="en-US" dirty="0">
                <a:solidFill>
                  <a:schemeClr val="accent1"/>
                </a:solidFill>
              </a:rPr>
              <a:t>Example 13: Application: Using Inequalities (cont.)</a:t>
            </a:r>
            <a:endParaRPr lang="en-US" sz="3200" dirty="0">
              <a:solidFill>
                <a:schemeClr val="accent1"/>
              </a:solidFill>
            </a:endParaRPr>
          </a:p>
        </p:txBody>
      </p:sp>
      <p:graphicFrame>
        <p:nvGraphicFramePr>
          <p:cNvPr id="27653" name="Object 5"/>
          <p:cNvGraphicFramePr>
            <a:graphicFrameLocks noChangeAspect="1"/>
          </p:cNvGraphicFramePr>
          <p:nvPr/>
        </p:nvGraphicFramePr>
        <p:xfrm>
          <a:off x="838200" y="1219200"/>
          <a:ext cx="3606800" cy="838200"/>
        </p:xfrm>
        <a:graphic>
          <a:graphicData uri="http://schemas.openxmlformats.org/presentationml/2006/ole">
            <mc:AlternateContent xmlns:mc="http://schemas.openxmlformats.org/markup-compatibility/2006">
              <mc:Choice xmlns:v="urn:schemas-microsoft-com:vml" Requires="v">
                <p:oleObj spid="_x0000_s59330" name="Equation" r:id="rId3" imgW="3606341" imgH="837787" progId="Equation.DSMT4">
                  <p:embed/>
                </p:oleObj>
              </mc:Choice>
              <mc:Fallback>
                <p:oleObj name="Equation" r:id="rId3" imgW="3606341" imgH="837787" progId="Equation.DSMT4">
                  <p:embed/>
                  <p:pic>
                    <p:nvPicPr>
                      <p:cNvPr id="0" name="Picture 8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360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2635250" y="1981200"/>
          <a:ext cx="1803400" cy="838200"/>
        </p:xfrm>
        <a:graphic>
          <a:graphicData uri="http://schemas.openxmlformats.org/presentationml/2006/ole">
            <mc:AlternateContent xmlns:mc="http://schemas.openxmlformats.org/markup-compatibility/2006">
              <mc:Choice xmlns:v="urn:schemas-microsoft-com:vml" Requires="v">
                <p:oleObj spid="_x0000_s59331" name="Equation" r:id="rId5" imgW="1803982" imgH="838292" progId="Equation.DSMT4">
                  <p:embed/>
                </p:oleObj>
              </mc:Choice>
              <mc:Fallback>
                <p:oleObj name="Equation" r:id="rId5" imgW="1803982" imgH="838292" progId="Equation.DSMT4">
                  <p:embed/>
                  <p:pic>
                    <p:nvPicPr>
                      <p:cNvPr id="0" name="Picture 8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0" y="1981200"/>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5" name="Object 7"/>
          <p:cNvGraphicFramePr>
            <a:graphicFrameLocks noChangeAspect="1"/>
          </p:cNvGraphicFramePr>
          <p:nvPr>
            <p:extLst>
              <p:ext uri="{D42A27DB-BD31-4B8C-83A1-F6EECF244321}">
                <p14:modId xmlns:p14="http://schemas.microsoft.com/office/powerpoint/2010/main" val="1202799606"/>
              </p:ext>
            </p:extLst>
          </p:nvPr>
        </p:nvGraphicFramePr>
        <p:xfrm>
          <a:off x="2120900" y="2838450"/>
          <a:ext cx="2578100" cy="1041400"/>
        </p:xfrm>
        <a:graphic>
          <a:graphicData uri="http://schemas.openxmlformats.org/presentationml/2006/ole">
            <mc:AlternateContent xmlns:mc="http://schemas.openxmlformats.org/markup-compatibility/2006">
              <mc:Choice xmlns:v="urn:schemas-microsoft-com:vml" Requires="v">
                <p:oleObj spid="_x0000_s59332" name="Equation" r:id="rId7" imgW="2568960" imgH="1032840" progId="Equation.DSMT4">
                  <p:embed/>
                </p:oleObj>
              </mc:Choice>
              <mc:Fallback>
                <p:oleObj name="Equation" r:id="rId7" imgW="2568960" imgH="1032840" progId="Equation.DSMT4">
                  <p:embed/>
                  <p:pic>
                    <p:nvPicPr>
                      <p:cNvPr id="0" name="Picture 8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900" y="2838450"/>
                        <a:ext cx="25781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2654300" y="3886200"/>
          <a:ext cx="1930400" cy="292100"/>
        </p:xfrm>
        <a:graphic>
          <a:graphicData uri="http://schemas.openxmlformats.org/presentationml/2006/ole">
            <mc:AlternateContent xmlns:mc="http://schemas.openxmlformats.org/markup-compatibility/2006">
              <mc:Choice xmlns:v="urn:schemas-microsoft-com:vml" Requires="v">
                <p:oleObj spid="_x0000_s59333" name="Equation" r:id="rId9" imgW="1930216" imgH="292123" progId="Equation.DSMT4">
                  <p:embed/>
                </p:oleObj>
              </mc:Choice>
              <mc:Fallback>
                <p:oleObj name="Equation" r:id="rId9" imgW="1930216" imgH="292123" progId="Equation.DSMT4">
                  <p:embed/>
                  <p:pic>
                    <p:nvPicPr>
                      <p:cNvPr id="0" name="Picture 8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4300" y="3886200"/>
                        <a:ext cx="193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7" name="Object 9"/>
          <p:cNvGraphicFramePr>
            <a:graphicFrameLocks noChangeAspect="1"/>
          </p:cNvGraphicFramePr>
          <p:nvPr>
            <p:extLst>
              <p:ext uri="{D42A27DB-BD31-4B8C-83A1-F6EECF244321}">
                <p14:modId xmlns:p14="http://schemas.microsoft.com/office/powerpoint/2010/main" val="1290663236"/>
              </p:ext>
            </p:extLst>
          </p:nvPr>
        </p:nvGraphicFramePr>
        <p:xfrm>
          <a:off x="1771650" y="4318000"/>
          <a:ext cx="3695700" cy="355600"/>
        </p:xfrm>
        <a:graphic>
          <a:graphicData uri="http://schemas.openxmlformats.org/presentationml/2006/ole">
            <mc:AlternateContent xmlns:mc="http://schemas.openxmlformats.org/markup-compatibility/2006">
              <mc:Choice xmlns:v="urn:schemas-microsoft-com:vml" Requires="v">
                <p:oleObj spid="_x0000_s59334" name="Equation" r:id="rId11" imgW="3684240" imgH="347400" progId="Equation.DSMT4">
                  <p:embed/>
                </p:oleObj>
              </mc:Choice>
              <mc:Fallback>
                <p:oleObj name="Equation" r:id="rId11" imgW="3684240" imgH="347400" progId="Equation.DSMT4">
                  <p:embed/>
                  <p:pic>
                    <p:nvPicPr>
                      <p:cNvPr id="0" name="Picture 88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1650" y="4318000"/>
                        <a:ext cx="3695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8" name="Object 10"/>
          <p:cNvGraphicFramePr>
            <a:graphicFrameLocks noChangeAspect="1"/>
          </p:cNvGraphicFramePr>
          <p:nvPr/>
        </p:nvGraphicFramePr>
        <p:xfrm>
          <a:off x="3498850" y="4800600"/>
          <a:ext cx="901700" cy="292100"/>
        </p:xfrm>
        <a:graphic>
          <a:graphicData uri="http://schemas.openxmlformats.org/presentationml/2006/ole">
            <mc:AlternateContent xmlns:mc="http://schemas.openxmlformats.org/markup-compatibility/2006">
              <mc:Choice xmlns:v="urn:schemas-microsoft-com:vml" Requires="v">
                <p:oleObj spid="_x0000_s59335" name="Equation" r:id="rId13" imgW="901180" imgH="291947" progId="Equation.DSMT4">
                  <p:embed/>
                </p:oleObj>
              </mc:Choice>
              <mc:Fallback>
                <p:oleObj name="Equation" r:id="rId13" imgW="901180" imgH="291947" progId="Equation.DSMT4">
                  <p:embed/>
                  <p:pic>
                    <p:nvPicPr>
                      <p:cNvPr id="0" name="Picture 88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4800600"/>
                        <a:ext cx="90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 name="Content Placeholder 12"/>
          <p:cNvSpPr>
            <a:spLocks noGrp="1"/>
          </p:cNvSpPr>
          <p:nvPr>
            <p:ph idx="1"/>
          </p:nvPr>
        </p:nvSpPr>
        <p:spPr>
          <a:xfrm>
            <a:off x="457200" y="5065693"/>
            <a:ext cx="8229600" cy="954107"/>
          </a:xfrm>
        </p:spPr>
        <p:txBody>
          <a:bodyPr>
            <a:spAutoFit/>
          </a:bodyPr>
          <a:lstStyle/>
          <a:p>
            <a:r>
              <a:rPr lang="en-US" dirty="0">
                <a:solidFill>
                  <a:schemeClr val="tx1"/>
                </a:solidFill>
              </a:rPr>
              <a:t>If the student scores </a:t>
            </a:r>
            <a:r>
              <a:rPr lang="en-US" dirty="0">
                <a:solidFill>
                  <a:srgbClr val="FF0000"/>
                </a:solidFill>
              </a:rPr>
              <a:t>84</a:t>
            </a:r>
            <a:r>
              <a:rPr lang="en-US" dirty="0">
                <a:solidFill>
                  <a:schemeClr val="tx1"/>
                </a:solidFill>
              </a:rPr>
              <a:t> or more on the final exam, he will average 90 or more and receive an A in math.</a:t>
            </a:r>
            <a:endParaRPr lang="en-US" dirty="0"/>
          </a:p>
        </p:txBody>
      </p:sp>
      <p:graphicFrame>
        <p:nvGraphicFramePr>
          <p:cNvPr id="27659" name="Object 11"/>
          <p:cNvGraphicFramePr>
            <a:graphicFrameLocks noChangeAspect="1"/>
          </p:cNvGraphicFramePr>
          <p:nvPr>
            <p:extLst>
              <p:ext uri="{D42A27DB-BD31-4B8C-83A1-F6EECF244321}">
                <p14:modId xmlns:p14="http://schemas.microsoft.com/office/powerpoint/2010/main" val="2051906542"/>
              </p:ext>
            </p:extLst>
          </p:nvPr>
        </p:nvGraphicFramePr>
        <p:xfrm>
          <a:off x="5854700" y="2260600"/>
          <a:ext cx="2451100" cy="279400"/>
        </p:xfrm>
        <a:graphic>
          <a:graphicData uri="http://schemas.openxmlformats.org/presentationml/2006/ole">
            <mc:AlternateContent xmlns:mc="http://schemas.openxmlformats.org/markup-compatibility/2006">
              <mc:Choice xmlns:v="urn:schemas-microsoft-com:vml" Requires="v">
                <p:oleObj spid="_x0000_s59336" name="Equation" r:id="rId15" imgW="2450526" imgH="279446" progId="Equation.DSMT4">
                  <p:embed/>
                </p:oleObj>
              </mc:Choice>
              <mc:Fallback>
                <p:oleObj name="Equation" r:id="rId15" imgW="2450526" imgH="279446" progId="Equation.DSMT4">
                  <p:embed/>
                  <p:pic>
                    <p:nvPicPr>
                      <p:cNvPr id="0" name="Picture 88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54700" y="226060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0" name="Object 12"/>
          <p:cNvGraphicFramePr>
            <a:graphicFrameLocks noChangeAspect="1"/>
          </p:cNvGraphicFramePr>
          <p:nvPr>
            <p:extLst>
              <p:ext uri="{D42A27DB-BD31-4B8C-83A1-F6EECF244321}">
                <p14:modId xmlns:p14="http://schemas.microsoft.com/office/powerpoint/2010/main" val="902965002"/>
              </p:ext>
            </p:extLst>
          </p:nvPr>
        </p:nvGraphicFramePr>
        <p:xfrm>
          <a:off x="5854700" y="3219450"/>
          <a:ext cx="2451100" cy="279400"/>
        </p:xfrm>
        <a:graphic>
          <a:graphicData uri="http://schemas.openxmlformats.org/presentationml/2006/ole">
            <mc:AlternateContent xmlns:mc="http://schemas.openxmlformats.org/markup-compatibility/2006">
              <mc:Choice xmlns:v="urn:schemas-microsoft-com:vml" Requires="v">
                <p:oleObj spid="_x0000_s59337" name="Equation" r:id="rId17" imgW="2450526" imgH="279446" progId="Equation.DSMT4">
                  <p:embed/>
                </p:oleObj>
              </mc:Choice>
              <mc:Fallback>
                <p:oleObj name="Equation" r:id="rId17" imgW="2450526" imgH="279446" progId="Equation.DSMT4">
                  <p:embed/>
                  <p:pic>
                    <p:nvPicPr>
                      <p:cNvPr id="0" name="Picture 88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54700" y="321945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1" name="Object 13"/>
          <p:cNvGraphicFramePr>
            <a:graphicFrameLocks noChangeAspect="1"/>
          </p:cNvGraphicFramePr>
          <p:nvPr>
            <p:extLst>
              <p:ext uri="{D42A27DB-BD31-4B8C-83A1-F6EECF244321}">
                <p14:modId xmlns:p14="http://schemas.microsoft.com/office/powerpoint/2010/main" val="713466573"/>
              </p:ext>
            </p:extLst>
          </p:nvPr>
        </p:nvGraphicFramePr>
        <p:xfrm>
          <a:off x="5854700" y="3892550"/>
          <a:ext cx="927100" cy="279400"/>
        </p:xfrm>
        <a:graphic>
          <a:graphicData uri="http://schemas.openxmlformats.org/presentationml/2006/ole">
            <mc:AlternateContent xmlns:mc="http://schemas.openxmlformats.org/markup-compatibility/2006">
              <mc:Choice xmlns:v="urn:schemas-microsoft-com:vml" Requires="v">
                <p:oleObj spid="_x0000_s59338" name="Equation" r:id="rId19" imgW="927077" imgH="279446" progId="Equation.DSMT4">
                  <p:embed/>
                </p:oleObj>
              </mc:Choice>
              <mc:Fallback>
                <p:oleObj name="Equation" r:id="rId19" imgW="927077" imgH="279446" progId="Equation.DSMT4">
                  <p:embed/>
                  <p:pic>
                    <p:nvPicPr>
                      <p:cNvPr id="0" name="Picture 88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54700" y="38925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2" name="Object 14"/>
          <p:cNvGraphicFramePr>
            <a:graphicFrameLocks noChangeAspect="1"/>
          </p:cNvGraphicFramePr>
          <p:nvPr>
            <p:extLst>
              <p:ext uri="{D42A27DB-BD31-4B8C-83A1-F6EECF244321}">
                <p14:modId xmlns:p14="http://schemas.microsoft.com/office/powerpoint/2010/main" val="3857771177"/>
              </p:ext>
            </p:extLst>
          </p:nvPr>
        </p:nvGraphicFramePr>
        <p:xfrm>
          <a:off x="5854700" y="4375686"/>
          <a:ext cx="2260600" cy="228600"/>
        </p:xfrm>
        <a:graphic>
          <a:graphicData uri="http://schemas.openxmlformats.org/presentationml/2006/ole">
            <mc:AlternateContent xmlns:mc="http://schemas.openxmlformats.org/markup-compatibility/2006">
              <mc:Choice xmlns:v="urn:schemas-microsoft-com:vml" Requires="v">
                <p:oleObj spid="_x0000_s59339" name="Equation" r:id="rId21" imgW="2248920" imgH="219240" progId="Equation.DSMT4">
                  <p:embed/>
                </p:oleObj>
              </mc:Choice>
              <mc:Fallback>
                <p:oleObj name="Equation" r:id="rId21" imgW="2248920" imgH="219240" progId="Equation.DSMT4">
                  <p:embed/>
                  <p:pic>
                    <p:nvPicPr>
                      <p:cNvPr id="0" name="Picture 89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54700" y="4375686"/>
                        <a:ext cx="226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prstGeom prst="rect">
            <a:avLst/>
          </a:prstGeom>
        </p:spPr>
        <p:txBody>
          <a:bodyPr/>
          <a:lstStyle/>
          <a:p>
            <a:r>
              <a:rPr lang="en-US" sz="3200" dirty="0">
                <a:solidFill>
                  <a:schemeClr val="accent1"/>
                </a:solidFill>
              </a:rPr>
              <a:t>Example 14</a:t>
            </a:r>
            <a:r>
              <a:rPr lang="en-US" dirty="0">
                <a:solidFill>
                  <a:schemeClr val="accent1"/>
                </a:solidFill>
              </a:rPr>
              <a:t>: Application: Using Inequalities</a:t>
            </a:r>
            <a:endParaRPr lang="en-US" sz="3200" dirty="0">
              <a:solidFill>
                <a:schemeClr val="accent1"/>
              </a:solidFill>
            </a:endParaRPr>
          </a:p>
        </p:txBody>
      </p:sp>
      <p:sp>
        <p:nvSpPr>
          <p:cNvPr id="47107" name="Rectangle 3"/>
          <p:cNvSpPr>
            <a:spLocks noGrp="1"/>
          </p:cNvSpPr>
          <p:nvPr>
            <p:ph idx="1"/>
          </p:nvPr>
        </p:nvSpPr>
        <p:spPr>
          <a:xfrm>
            <a:off x="457200" y="1280160"/>
            <a:ext cx="8229600" cy="3416320"/>
          </a:xfrm>
          <a:prstGeom prst="rect">
            <a:avLst/>
          </a:prstGeom>
        </p:spPr>
        <p:txBody>
          <a:bodyPr>
            <a:spAutoFit/>
          </a:bodyPr>
          <a:lstStyle/>
          <a:p>
            <a:pPr marL="0" indent="0">
              <a:spcBef>
                <a:spcPts val="600"/>
              </a:spcBef>
              <a:buFont typeface="Courier New" pitchFamily="49" charset="0"/>
              <a:buNone/>
            </a:pPr>
            <a:r>
              <a:rPr lang="en-US" i="0" dirty="0">
                <a:solidFill>
                  <a:schemeClr val="tx1"/>
                </a:solidFill>
              </a:rPr>
              <a:t>Ellen is going to buy </a:t>
            </a:r>
            <a:r>
              <a:rPr lang="en-US" i="0" dirty="0">
                <a:solidFill>
                  <a:srgbClr val="0000FF"/>
                </a:solidFill>
              </a:rPr>
              <a:t>30 stamps</a:t>
            </a:r>
            <a:r>
              <a:rPr lang="en-US" i="0" dirty="0">
                <a:solidFill>
                  <a:schemeClr val="tx1"/>
                </a:solidFill>
              </a:rPr>
              <a:t>, some </a:t>
            </a:r>
            <a:r>
              <a:rPr lang="en-US" i="0" dirty="0">
                <a:solidFill>
                  <a:srgbClr val="0000FF"/>
                </a:solidFill>
              </a:rPr>
              <a:t>34-cent</a:t>
            </a:r>
            <a:r>
              <a:rPr lang="en-US" i="0" dirty="0">
                <a:solidFill>
                  <a:schemeClr val="tx1"/>
                </a:solidFill>
              </a:rPr>
              <a:t> and some </a:t>
            </a:r>
            <a:r>
              <a:rPr lang="en-US" i="0" dirty="0">
                <a:solidFill>
                  <a:srgbClr val="0000FF"/>
                </a:solidFill>
              </a:rPr>
              <a:t>49-cent</a:t>
            </a:r>
            <a:r>
              <a:rPr lang="en-US" i="0" dirty="0">
                <a:solidFill>
                  <a:schemeClr val="tx1"/>
                </a:solidFill>
              </a:rPr>
              <a:t>.  If she has </a:t>
            </a:r>
            <a:r>
              <a:rPr lang="en-US" i="0" dirty="0">
                <a:solidFill>
                  <a:srgbClr val="0000FF"/>
                </a:solidFill>
              </a:rPr>
              <a:t>$11.40</a:t>
            </a:r>
            <a:r>
              <a:rPr lang="en-US" i="0" dirty="0">
                <a:solidFill>
                  <a:schemeClr val="tx1"/>
                </a:solidFill>
              </a:rPr>
              <a:t>, what is the maximum number of </a:t>
            </a:r>
            <a:r>
              <a:rPr lang="en-US" i="0" dirty="0">
                <a:solidFill>
                  <a:srgbClr val="0000FF"/>
                </a:solidFill>
              </a:rPr>
              <a:t>49-cent</a:t>
            </a:r>
            <a:r>
              <a:rPr lang="en-US" i="0" dirty="0">
                <a:solidFill>
                  <a:schemeClr val="tx1"/>
                </a:solidFill>
              </a:rPr>
              <a:t> stamps she can buy?</a:t>
            </a:r>
          </a:p>
          <a:p>
            <a:pPr marL="0" indent="0">
              <a:spcBef>
                <a:spcPts val="600"/>
              </a:spcBef>
              <a:buFont typeface="Courier New" pitchFamily="49" charset="0"/>
              <a:buNone/>
            </a:pPr>
            <a:r>
              <a:rPr lang="en-US" b="1" i="0" dirty="0">
                <a:solidFill>
                  <a:schemeClr val="tx1"/>
                </a:solidFill>
              </a:rPr>
              <a:t>Solution</a:t>
            </a:r>
          </a:p>
          <a:p>
            <a:pPr marL="0" indent="0">
              <a:spcBef>
                <a:spcPts val="600"/>
              </a:spcBef>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number of 49-cent stamps, </a:t>
            </a:r>
          </a:p>
          <a:p>
            <a:pPr marL="0" indent="0">
              <a:spcBef>
                <a:spcPts val="600"/>
              </a:spcBef>
              <a:buFont typeface="Courier New" pitchFamily="49" charset="0"/>
              <a:buNone/>
            </a:pPr>
            <a:r>
              <a:rPr lang="en-US" i="0" dirty="0">
                <a:solidFill>
                  <a:schemeClr val="tx1"/>
                </a:solidFill>
              </a:rPr>
              <a:t>then 30 </a:t>
            </a:r>
            <a:r>
              <a:rPr lang="en-US" dirty="0">
                <a:solidFill>
                  <a:schemeClr val="tx1"/>
                </a:solidFill>
                <a:latin typeface="Symbol" charset="2"/>
              </a:rPr>
              <a:t>-</a:t>
            </a:r>
            <a:r>
              <a:rPr lang="en-US" i="0" dirty="0">
                <a:solidFill>
                  <a:schemeClr val="tx1"/>
                </a:solidFill>
              </a:rPr>
              <a:t> </a:t>
            </a:r>
            <a:r>
              <a:rPr lang="en-US" i="1" dirty="0">
                <a:solidFill>
                  <a:schemeClr val="tx1"/>
                </a:solidFill>
              </a:rPr>
              <a:t>x</a:t>
            </a:r>
            <a:r>
              <a:rPr lang="en-US" i="0" dirty="0">
                <a:solidFill>
                  <a:schemeClr val="tx1"/>
                </a:solidFill>
              </a:rPr>
              <a:t> </a:t>
            </a:r>
            <a:r>
              <a:rPr lang="en-US" i="0" dirty="0">
                <a:solidFill>
                  <a:schemeClr val="tx1"/>
                </a:solidFill>
                <a:latin typeface="Symbol" charset="2"/>
                <a:cs typeface="Symbol" charset="2"/>
              </a:rPr>
              <a:t>=</a:t>
            </a:r>
            <a:r>
              <a:rPr lang="en-US" i="0" dirty="0">
                <a:solidFill>
                  <a:schemeClr val="tx1"/>
                </a:solidFill>
              </a:rPr>
              <a:t> number of 34-cent stamps.  </a:t>
            </a:r>
          </a:p>
          <a:p>
            <a:pPr marL="0" indent="0">
              <a:spcBef>
                <a:spcPts val="600"/>
              </a:spcBef>
              <a:buFont typeface="Courier New" pitchFamily="49" charset="0"/>
              <a:buNone/>
            </a:pPr>
            <a:r>
              <a:rPr lang="en-US" i="0" dirty="0">
                <a:solidFill>
                  <a:schemeClr val="tx1"/>
                </a:solidFill>
              </a:rPr>
              <a:t>Ellen cannot spend more than $11.40.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prstGeom prst="rect">
            <a:avLst/>
          </a:prstGeom>
        </p:spPr>
        <p:txBody>
          <a:bodyPr/>
          <a:lstStyle/>
          <a:p>
            <a:r>
              <a:rPr lang="en-US" dirty="0">
                <a:solidFill>
                  <a:schemeClr val="accent1"/>
                </a:solidFill>
              </a:rPr>
              <a:t>Example 14: Application: Using Inequalities (cont.)</a:t>
            </a:r>
            <a:endParaRPr lang="en-US" sz="3200" dirty="0">
              <a:solidFill>
                <a:schemeClr val="accent1"/>
              </a:solidFill>
            </a:endParaRPr>
          </a:p>
        </p:txBody>
      </p:sp>
      <p:pic>
        <p:nvPicPr>
          <p:cNvPr id="44037" name="Picture 5" descr="Ch_8_Sec-25"/>
          <p:cNvPicPr>
            <a:picLocks noChangeAspect="1" noChangeArrowheads="1"/>
          </p:cNvPicPr>
          <p:nvPr/>
        </p:nvPicPr>
        <p:blipFill>
          <a:blip r:embed="rId3" cstate="print"/>
          <a:srcRect/>
          <a:stretch>
            <a:fillRect/>
          </a:stretch>
        </p:blipFill>
        <p:spPr bwMode="auto">
          <a:xfrm>
            <a:off x="5715000" y="2352675"/>
            <a:ext cx="2935287" cy="1990725"/>
          </a:xfrm>
          <a:prstGeom prst="rect">
            <a:avLst/>
          </a:prstGeom>
          <a:noFill/>
          <a:ln w="9525">
            <a:noFill/>
            <a:miter lim="800000"/>
            <a:headEnd/>
            <a:tailEnd/>
          </a:ln>
        </p:spPr>
      </p:pic>
      <p:graphicFrame>
        <p:nvGraphicFramePr>
          <p:cNvPr id="2" name="Object 4"/>
          <p:cNvGraphicFramePr>
            <a:graphicFrameLocks noChangeAspect="1"/>
          </p:cNvGraphicFramePr>
          <p:nvPr>
            <p:extLst>
              <p:ext uri="{D42A27DB-BD31-4B8C-83A1-F6EECF244321}">
                <p14:modId xmlns:p14="http://schemas.microsoft.com/office/powerpoint/2010/main" val="3778210886"/>
              </p:ext>
            </p:extLst>
          </p:nvPr>
        </p:nvGraphicFramePr>
        <p:xfrm>
          <a:off x="596900" y="1301750"/>
          <a:ext cx="4038600" cy="609600"/>
        </p:xfrm>
        <a:graphic>
          <a:graphicData uri="http://schemas.openxmlformats.org/presentationml/2006/ole">
            <mc:AlternateContent xmlns:mc="http://schemas.openxmlformats.org/markup-compatibility/2006">
              <mc:Choice xmlns:v="urn:schemas-microsoft-com:vml" Requires="v">
                <p:oleObj spid="_x0000_s1085" name="Equation" r:id="rId4" imgW="4022640" imgH="594000" progId="Equation.DSMT4">
                  <p:embed/>
                </p:oleObj>
              </mc:Choice>
              <mc:Fallback>
                <p:oleObj name="Equation" r:id="rId4" imgW="4022640" imgH="594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1301750"/>
                        <a:ext cx="4038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7" name="Object 5"/>
          <p:cNvGraphicFramePr>
            <a:graphicFrameLocks noChangeAspect="1"/>
          </p:cNvGraphicFramePr>
          <p:nvPr>
            <p:extLst>
              <p:ext uri="{D42A27DB-BD31-4B8C-83A1-F6EECF244321}">
                <p14:modId xmlns:p14="http://schemas.microsoft.com/office/powerpoint/2010/main" val="1105357171"/>
              </p:ext>
            </p:extLst>
          </p:nvPr>
        </p:nvGraphicFramePr>
        <p:xfrm>
          <a:off x="508000" y="1951038"/>
          <a:ext cx="4216400" cy="355600"/>
        </p:xfrm>
        <a:graphic>
          <a:graphicData uri="http://schemas.openxmlformats.org/presentationml/2006/ole">
            <mc:AlternateContent xmlns:mc="http://schemas.openxmlformats.org/markup-compatibility/2006">
              <mc:Choice xmlns:v="urn:schemas-microsoft-com:vml" Requires="v">
                <p:oleObj spid="_x0000_s1086" name="Equation" r:id="rId6" imgW="4205520" imgH="347400" progId="Equation.DSMT4">
                  <p:embed/>
                </p:oleObj>
              </mc:Choice>
              <mc:Fallback>
                <p:oleObj name="Equation" r:id="rId6" imgW="4205520" imgH="347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1951038"/>
                        <a:ext cx="421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8" name="Object 6"/>
          <p:cNvGraphicFramePr>
            <a:graphicFrameLocks noChangeAspect="1"/>
          </p:cNvGraphicFramePr>
          <p:nvPr>
            <p:extLst>
              <p:ext uri="{D42A27DB-BD31-4B8C-83A1-F6EECF244321}">
                <p14:modId xmlns:p14="http://schemas.microsoft.com/office/powerpoint/2010/main" val="1735875178"/>
              </p:ext>
            </p:extLst>
          </p:nvPr>
        </p:nvGraphicFramePr>
        <p:xfrm>
          <a:off x="1625600" y="2382838"/>
          <a:ext cx="3086100" cy="355600"/>
        </p:xfrm>
        <a:graphic>
          <a:graphicData uri="http://schemas.openxmlformats.org/presentationml/2006/ole">
            <mc:AlternateContent xmlns:mc="http://schemas.openxmlformats.org/markup-compatibility/2006">
              <mc:Choice xmlns:v="urn:schemas-microsoft-com:vml" Requires="v">
                <p:oleObj spid="_x0000_s1087" name="Equation" r:id="rId8" imgW="3071880" imgH="347400" progId="Equation.DSMT4">
                  <p:embed/>
                </p:oleObj>
              </mc:Choice>
              <mc:Fallback>
                <p:oleObj name="Equation" r:id="rId8" imgW="3071880" imgH="347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5600" y="2382838"/>
                        <a:ext cx="3086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9" name="Object 7"/>
          <p:cNvGraphicFramePr>
            <a:graphicFrameLocks noChangeAspect="1"/>
          </p:cNvGraphicFramePr>
          <p:nvPr>
            <p:extLst>
              <p:ext uri="{D42A27DB-BD31-4B8C-83A1-F6EECF244321}">
                <p14:modId xmlns:p14="http://schemas.microsoft.com/office/powerpoint/2010/main" val="3604124422"/>
              </p:ext>
            </p:extLst>
          </p:nvPr>
        </p:nvGraphicFramePr>
        <p:xfrm>
          <a:off x="520700" y="2816225"/>
          <a:ext cx="5283200" cy="355600"/>
        </p:xfrm>
        <a:graphic>
          <a:graphicData uri="http://schemas.openxmlformats.org/presentationml/2006/ole">
            <mc:AlternateContent xmlns:mc="http://schemas.openxmlformats.org/markup-compatibility/2006">
              <mc:Choice xmlns:v="urn:schemas-microsoft-com:vml" Requires="v">
                <p:oleObj spid="_x0000_s1088" name="Equation" r:id="rId10" imgW="5275080" imgH="347400" progId="Equation.DSMT4">
                  <p:embed/>
                </p:oleObj>
              </mc:Choice>
              <mc:Fallback>
                <p:oleObj name="Equation" r:id="rId10" imgW="5275080" imgH="347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700" y="2816225"/>
                        <a:ext cx="5283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0" name="Object 8"/>
          <p:cNvGraphicFramePr>
            <a:graphicFrameLocks noChangeAspect="1"/>
          </p:cNvGraphicFramePr>
          <p:nvPr>
            <p:extLst>
              <p:ext uri="{D42A27DB-BD31-4B8C-83A1-F6EECF244321}">
                <p14:modId xmlns:p14="http://schemas.microsoft.com/office/powerpoint/2010/main" val="2501143336"/>
              </p:ext>
            </p:extLst>
          </p:nvPr>
        </p:nvGraphicFramePr>
        <p:xfrm>
          <a:off x="2711450" y="3249613"/>
          <a:ext cx="1790700" cy="355600"/>
        </p:xfrm>
        <a:graphic>
          <a:graphicData uri="http://schemas.openxmlformats.org/presentationml/2006/ole">
            <mc:AlternateContent xmlns:mc="http://schemas.openxmlformats.org/markup-compatibility/2006">
              <mc:Choice xmlns:v="urn:schemas-microsoft-com:vml" Requires="v">
                <p:oleObj spid="_x0000_s1089" name="Equation" r:id="rId12" imgW="1782720" imgH="347400" progId="Equation.DSMT4">
                  <p:embed/>
                </p:oleObj>
              </mc:Choice>
              <mc:Fallback>
                <p:oleObj name="Equation" r:id="rId12" imgW="1782720" imgH="3474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1450" y="3249613"/>
                        <a:ext cx="1790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1" name="Object 9"/>
          <p:cNvGraphicFramePr>
            <a:graphicFrameLocks noChangeAspect="1"/>
          </p:cNvGraphicFramePr>
          <p:nvPr>
            <p:extLst>
              <p:ext uri="{D42A27DB-BD31-4B8C-83A1-F6EECF244321}">
                <p14:modId xmlns:p14="http://schemas.microsoft.com/office/powerpoint/2010/main" val="4294510938"/>
              </p:ext>
            </p:extLst>
          </p:nvPr>
        </p:nvGraphicFramePr>
        <p:xfrm>
          <a:off x="2641600" y="3681413"/>
          <a:ext cx="1905000" cy="901700"/>
        </p:xfrm>
        <a:graphic>
          <a:graphicData uri="http://schemas.openxmlformats.org/presentationml/2006/ole">
            <mc:AlternateContent xmlns:mc="http://schemas.openxmlformats.org/markup-compatibility/2006">
              <mc:Choice xmlns:v="urn:schemas-microsoft-com:vml" Requires="v">
                <p:oleObj spid="_x0000_s1090" name="Equation" r:id="rId14" imgW="1892520" imgH="886680" progId="Equation.DSMT4">
                  <p:embed/>
                </p:oleObj>
              </mc:Choice>
              <mc:Fallback>
                <p:oleObj name="Equation" r:id="rId14" imgW="1892520" imgH="8866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1600" y="3681413"/>
                        <a:ext cx="1905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2" name="Object 10"/>
          <p:cNvGraphicFramePr>
            <a:graphicFrameLocks noChangeAspect="1"/>
          </p:cNvGraphicFramePr>
          <p:nvPr>
            <p:extLst>
              <p:ext uri="{D42A27DB-BD31-4B8C-83A1-F6EECF244321}">
                <p14:modId xmlns:p14="http://schemas.microsoft.com/office/powerpoint/2010/main" val="2703048447"/>
              </p:ext>
            </p:extLst>
          </p:nvPr>
        </p:nvGraphicFramePr>
        <p:xfrm>
          <a:off x="3302000" y="4660900"/>
          <a:ext cx="736600" cy="355600"/>
        </p:xfrm>
        <a:graphic>
          <a:graphicData uri="http://schemas.openxmlformats.org/presentationml/2006/ole">
            <mc:AlternateContent xmlns:mc="http://schemas.openxmlformats.org/markup-compatibility/2006">
              <mc:Choice xmlns:v="urn:schemas-microsoft-com:vml" Requires="v">
                <p:oleObj spid="_x0000_s1091" name="Equation" r:id="rId16" imgW="722160" imgH="347400" progId="Equation.DSMT4">
                  <p:embed/>
                </p:oleObj>
              </mc:Choice>
              <mc:Fallback>
                <p:oleObj name="Equation" r:id="rId16" imgW="722160" imgH="3474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02000" y="4660900"/>
                        <a:ext cx="736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2" name="Rectangle 3"/>
          <p:cNvSpPr txBox="1">
            <a:spLocks/>
          </p:cNvSpPr>
          <p:nvPr/>
        </p:nvSpPr>
        <p:spPr>
          <a:xfrm>
            <a:off x="457200" y="5065693"/>
            <a:ext cx="8229600" cy="954107"/>
          </a:xfrm>
          <a:prstGeom prst="rect">
            <a:avLst/>
          </a:prstGeom>
        </p:spPr>
        <p:txBody>
          <a:bodyPr>
            <a:spAutoFit/>
          </a:bodyPr>
          <a:lstStyle/>
          <a:p>
            <a:pPr marL="0" marR="0" lvl="0" indent="0" algn="just" defTabSz="914400" rtl="0" eaLnBrk="1" fontAlgn="auto" latinLnBrk="0" hangingPunct="1">
              <a:lnSpc>
                <a:spcPct val="100000"/>
              </a:lnSpc>
              <a:spcBef>
                <a:spcPct val="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Ellen can buy at most </a:t>
            </a:r>
            <a:r>
              <a:rPr kumimoji="0" lang="en-US" sz="2800" b="0" i="0" u="none" strike="noStrike" kern="1200" cap="none" spc="0" normalizeH="0" baseline="0" noProof="0" dirty="0">
                <a:ln>
                  <a:noFill/>
                </a:ln>
                <a:solidFill>
                  <a:srgbClr val="FF0000"/>
                </a:solidFill>
                <a:effectLst/>
                <a:uLnTx/>
                <a:uFillTx/>
                <a:latin typeface="+mn-lt"/>
                <a:ea typeface="+mn-ea"/>
                <a:cs typeface="+mn-cs"/>
              </a:rPr>
              <a:t>eight</a:t>
            </a:r>
            <a:r>
              <a:rPr kumimoji="0" lang="en-US" sz="2800" b="0" i="0" u="none" strike="noStrike" kern="1200" cap="none" spc="0" normalizeH="0" baseline="0" noProof="0" dirty="0">
                <a:ln>
                  <a:noFill/>
                </a:ln>
                <a:solidFill>
                  <a:schemeClr val="tx1"/>
                </a:solidFill>
                <a:effectLst/>
                <a:uLnTx/>
                <a:uFillTx/>
                <a:latin typeface="+mn-lt"/>
                <a:ea typeface="+mn-ea"/>
                <a:cs typeface="+mn-cs"/>
              </a:rPr>
              <a:t> 49-cent stamps if she buys a total of 30 stamps.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1: Graphing Intervals</a:t>
            </a:r>
          </a:p>
        </p:txBody>
      </p:sp>
      <p:sp>
        <p:nvSpPr>
          <p:cNvPr id="6148" name="Rectangle 3"/>
          <p:cNvSpPr>
            <a:spLocks noGrp="1"/>
          </p:cNvSpPr>
          <p:nvPr>
            <p:ph idx="1"/>
          </p:nvPr>
        </p:nvSpPr>
        <p:spPr>
          <a:xfrm>
            <a:off x="457200" y="1280160"/>
            <a:ext cx="8229600" cy="1040285"/>
          </a:xfrm>
          <a:prstGeom prst="rect">
            <a:avLst/>
          </a:prstGeom>
        </p:spPr>
        <p:txBody>
          <a:bodyPr>
            <a:spAutoFit/>
          </a:bodyPr>
          <a:lstStyle/>
          <a:p>
            <a:pPr>
              <a:buFont typeface="Courier New" pitchFamily="49" charset="0"/>
              <a:buNone/>
            </a:pPr>
            <a:r>
              <a:rPr lang="en-US" i="0" dirty="0">
                <a:solidFill>
                  <a:schemeClr val="tx1"/>
                </a:solidFill>
              </a:rPr>
              <a:t>Graph the open interval</a:t>
            </a:r>
          </a:p>
          <a:p>
            <a:pPr>
              <a:buFont typeface="Courier New" pitchFamily="49" charset="0"/>
              <a:buNone/>
            </a:pPr>
            <a:r>
              <a:rPr lang="en-US" b="1" i="0" dirty="0">
                <a:solidFill>
                  <a:schemeClr val="tx1"/>
                </a:solidFill>
              </a:rPr>
              <a:t>Solution </a:t>
            </a:r>
          </a:p>
        </p:txBody>
      </p:sp>
      <p:pic>
        <p:nvPicPr>
          <p:cNvPr id="6149" name="Picture 5" descr="Ch_8_Sec-3"/>
          <p:cNvPicPr>
            <a:picLocks noChangeArrowheads="1"/>
          </p:cNvPicPr>
          <p:nvPr/>
        </p:nvPicPr>
        <p:blipFill>
          <a:blip r:embed="rId3" cstate="print"/>
          <a:srcRect/>
          <a:stretch>
            <a:fillRect/>
          </a:stretch>
        </p:blipFill>
        <p:spPr bwMode="auto">
          <a:xfrm>
            <a:off x="545190" y="2362200"/>
            <a:ext cx="3200400" cy="914400"/>
          </a:xfrm>
          <a:prstGeom prst="rect">
            <a:avLst/>
          </a:prstGeom>
          <a:noFill/>
          <a:ln w="9525">
            <a:noFill/>
            <a:miter lim="800000"/>
            <a:headEnd/>
            <a:tailEnd/>
          </a:ln>
        </p:spPr>
      </p:pic>
      <p:graphicFrame>
        <p:nvGraphicFramePr>
          <p:cNvPr id="6147" name="Object 4"/>
          <p:cNvGraphicFramePr>
            <a:graphicFrameLocks noChangeAspect="1"/>
          </p:cNvGraphicFramePr>
          <p:nvPr>
            <p:extLst>
              <p:ext uri="{D42A27DB-BD31-4B8C-83A1-F6EECF244321}">
                <p14:modId xmlns:p14="http://schemas.microsoft.com/office/powerpoint/2010/main" val="3103296071"/>
              </p:ext>
            </p:extLst>
          </p:nvPr>
        </p:nvGraphicFramePr>
        <p:xfrm>
          <a:off x="4127500" y="1274763"/>
          <a:ext cx="990600" cy="609600"/>
        </p:xfrm>
        <a:graphic>
          <a:graphicData uri="http://schemas.openxmlformats.org/presentationml/2006/ole">
            <mc:AlternateContent xmlns:mc="http://schemas.openxmlformats.org/markup-compatibility/2006">
              <mc:Choice xmlns:v="urn:schemas-microsoft-com:vml" Requires="v">
                <p:oleObj spid="_x0000_s6453" name="Equation" r:id="rId4" imgW="978120" imgH="594000" progId="Equation.DSMT4">
                  <p:embed/>
                </p:oleObj>
              </mc:Choice>
              <mc:Fallback>
                <p:oleObj name="Equation" r:id="rId4" imgW="978120" imgH="594000" progId="Equation.DSMT4">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0" y="1274763"/>
                        <a:ext cx="99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a:solidFill>
                  <a:schemeClr val="accent1"/>
                </a:solidFill>
              </a:rPr>
              <a:t>Example 2: Graphing Intervals</a:t>
            </a:r>
          </a:p>
        </p:txBody>
      </p:sp>
      <p:sp>
        <p:nvSpPr>
          <p:cNvPr id="38915" name="Rectangle 3"/>
          <p:cNvSpPr>
            <a:spLocks noGrp="1"/>
          </p:cNvSpPr>
          <p:nvPr>
            <p:ph idx="1"/>
          </p:nvPr>
        </p:nvSpPr>
        <p:spPr>
          <a:xfrm>
            <a:off x="457200" y="1280160"/>
            <a:ext cx="8229600" cy="1031051"/>
          </a:xfrm>
          <a:prstGeom prst="rect">
            <a:avLst/>
          </a:prstGeom>
        </p:spPr>
        <p:txBody>
          <a:bodyPr>
            <a:spAutoFit/>
          </a:bodyPr>
          <a:lstStyle/>
          <a:p>
            <a:pPr algn="just">
              <a:spcBef>
                <a:spcPts val="600"/>
              </a:spcBef>
              <a:buFont typeface="Courier New" pitchFamily="49" charset="0"/>
              <a:buNone/>
            </a:pPr>
            <a:r>
              <a:rPr lang="en-US" i="0" dirty="0">
                <a:solidFill>
                  <a:schemeClr val="tx1"/>
                </a:solidFill>
              </a:rPr>
              <a:t>Graph the half-open interval </a:t>
            </a:r>
            <a:r>
              <a:rPr lang="en-US" i="0" dirty="0">
                <a:solidFill>
                  <a:srgbClr val="0000FF"/>
                </a:solidFill>
              </a:rPr>
              <a:t>0 </a:t>
            </a:r>
            <a:r>
              <a:rPr lang="en-US" i="0" dirty="0">
                <a:solidFill>
                  <a:srgbClr val="0000FF"/>
                </a:solidFill>
                <a:latin typeface="Symbol" pitchFamily="18" charset="2"/>
              </a:rPr>
              <a:t>&lt;</a:t>
            </a:r>
            <a:r>
              <a:rPr lang="en-US" i="0" dirty="0">
                <a:solidFill>
                  <a:srgbClr val="0000FF"/>
                </a:solidFill>
              </a:rPr>
              <a:t> </a:t>
            </a:r>
            <a:r>
              <a:rPr lang="en-US" i="1" dirty="0">
                <a:solidFill>
                  <a:srgbClr val="0000FF"/>
                </a:solidFill>
              </a:rPr>
              <a:t>x</a:t>
            </a:r>
            <a:r>
              <a:rPr lang="en-US" i="0" dirty="0">
                <a:solidFill>
                  <a:srgbClr val="0000FF"/>
                </a:solidFill>
              </a:rPr>
              <a:t> </a:t>
            </a:r>
            <a:r>
              <a:rPr lang="en-US" i="0" dirty="0">
                <a:solidFill>
                  <a:srgbClr val="0000FF"/>
                </a:solidFill>
                <a:latin typeface="Times New Roman"/>
                <a:sym typeface="Symbol"/>
              </a:rPr>
              <a:t>≤</a:t>
            </a:r>
            <a:r>
              <a:rPr lang="en-US" i="0" dirty="0">
                <a:solidFill>
                  <a:srgbClr val="0000FF"/>
                </a:solidFill>
              </a:rPr>
              <a:t> 4</a:t>
            </a:r>
            <a:r>
              <a:rPr lang="en-US" i="0" dirty="0">
                <a:solidFill>
                  <a:schemeClr val="tx1"/>
                </a:solidFill>
              </a:rPr>
              <a:t>. </a:t>
            </a:r>
          </a:p>
          <a:p>
            <a:pPr algn="just">
              <a:spcBef>
                <a:spcPts val="600"/>
              </a:spcBef>
              <a:buFont typeface="Courier New" pitchFamily="49" charset="0"/>
              <a:buNone/>
            </a:pPr>
            <a:r>
              <a:rPr lang="en-US" b="1" i="0" dirty="0">
                <a:solidFill>
                  <a:schemeClr val="tx1"/>
                </a:solidFill>
              </a:rPr>
              <a:t>Solution</a:t>
            </a:r>
          </a:p>
        </p:txBody>
      </p:sp>
      <p:pic>
        <p:nvPicPr>
          <p:cNvPr id="38916" name="Picture 4" descr="Ch_8_Sec-4"/>
          <p:cNvPicPr>
            <a:picLocks noChangeArrowheads="1"/>
          </p:cNvPicPr>
          <p:nvPr/>
        </p:nvPicPr>
        <p:blipFill>
          <a:blip r:embed="rId2" cstate="print"/>
          <a:srcRect/>
          <a:stretch>
            <a:fillRect/>
          </a:stretch>
        </p:blipFill>
        <p:spPr bwMode="auto">
          <a:xfrm>
            <a:off x="536575" y="2286000"/>
            <a:ext cx="3197225" cy="917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Example 3: Graphing Intervals</a:t>
            </a:r>
          </a:p>
        </p:txBody>
      </p:sp>
      <p:sp>
        <p:nvSpPr>
          <p:cNvPr id="6" name="Content Placeholder 5"/>
          <p:cNvSpPr>
            <a:spLocks noGrp="1"/>
          </p:cNvSpPr>
          <p:nvPr>
            <p:ph idx="1"/>
          </p:nvPr>
        </p:nvSpPr>
        <p:spPr>
          <a:xfrm>
            <a:off x="457200" y="1280160"/>
            <a:ext cx="8229600" cy="2985433"/>
          </a:xfrm>
        </p:spPr>
        <p:txBody>
          <a:bodyPr>
            <a:spAutoFit/>
          </a:bodyPr>
          <a:lstStyle/>
          <a:p>
            <a:pPr algn="just">
              <a:spcBef>
                <a:spcPts val="600"/>
              </a:spcBef>
            </a:pPr>
            <a:r>
              <a:rPr lang="en-US" dirty="0">
                <a:solidFill>
                  <a:schemeClr val="tx1"/>
                </a:solidFill>
              </a:rPr>
              <a:t>Represent the following graph using algebraic notation, and state what kind of interval it is.</a:t>
            </a:r>
          </a:p>
          <a:p>
            <a:pPr algn="just">
              <a:spcBef>
                <a:spcPts val="600"/>
              </a:spcBef>
            </a:pPr>
            <a:endParaRPr lang="en-US" dirty="0">
              <a:solidFill>
                <a:schemeClr val="tx1"/>
              </a:solidFill>
            </a:endParaRPr>
          </a:p>
          <a:p>
            <a:pPr algn="just">
              <a:spcBef>
                <a:spcPts val="600"/>
              </a:spcBef>
            </a:pPr>
            <a:endParaRPr lang="en-US" b="1" dirty="0">
              <a:solidFill>
                <a:schemeClr val="tx1"/>
              </a:solidFill>
            </a:endParaRPr>
          </a:p>
          <a:p>
            <a:pPr algn="just">
              <a:spcBef>
                <a:spcPts val="600"/>
              </a:spcBef>
            </a:pPr>
            <a:r>
              <a:rPr lang="en-US" b="1" dirty="0">
                <a:solidFill>
                  <a:schemeClr val="tx1"/>
                </a:solidFill>
              </a:rPr>
              <a:t>Solution</a:t>
            </a:r>
            <a:endParaRPr lang="en-US" dirty="0">
              <a:solidFill>
                <a:schemeClr val="tx1"/>
              </a:solidFill>
            </a:endParaRPr>
          </a:p>
          <a:p>
            <a:pPr algn="just">
              <a:spcBef>
                <a:spcPts val="600"/>
              </a:spcBef>
            </a:pPr>
            <a:r>
              <a:rPr lang="en-US" i="1" dirty="0">
                <a:solidFill>
                  <a:srgbClr val="FF0000"/>
                </a:solidFill>
              </a:rPr>
              <a:t>x</a:t>
            </a:r>
            <a:r>
              <a:rPr lang="en-US" dirty="0">
                <a:solidFill>
                  <a:srgbClr val="FF0000"/>
                </a:solidFill>
              </a:rPr>
              <a:t> </a:t>
            </a:r>
            <a:r>
              <a:rPr lang="en-US" dirty="0">
                <a:solidFill>
                  <a:srgbClr val="FF0000"/>
                </a:solidFill>
                <a:latin typeface="Times New Roman"/>
                <a:cs typeface="Symbol" charset="2"/>
                <a:sym typeface="Symbol"/>
              </a:rPr>
              <a:t>≥</a:t>
            </a:r>
            <a:r>
              <a:rPr lang="en-US" dirty="0">
                <a:solidFill>
                  <a:srgbClr val="FF0000"/>
                </a:solidFill>
                <a:sym typeface="Symbol"/>
              </a:rPr>
              <a:t> 1 </a:t>
            </a:r>
            <a:r>
              <a:rPr lang="en-US" dirty="0">
                <a:solidFill>
                  <a:schemeClr val="tx1"/>
                </a:solidFill>
              </a:rPr>
              <a:t>is a </a:t>
            </a:r>
            <a:r>
              <a:rPr lang="en-US" dirty="0">
                <a:solidFill>
                  <a:srgbClr val="FF0000"/>
                </a:solidFill>
              </a:rPr>
              <a:t>half-open interval</a:t>
            </a:r>
            <a:r>
              <a:rPr lang="en-US" dirty="0">
                <a:solidFill>
                  <a:schemeClr val="tx1"/>
                </a:solidFill>
              </a:rPr>
              <a:t>.</a:t>
            </a:r>
            <a:endParaRPr lang="en-US" dirty="0"/>
          </a:p>
        </p:txBody>
      </p:sp>
      <p:pic>
        <p:nvPicPr>
          <p:cNvPr id="8" name="Picture 4" descr="Ch_8_Sec-5"/>
          <p:cNvPicPr>
            <a:picLocks noChangeArrowheads="1"/>
          </p:cNvPicPr>
          <p:nvPr/>
        </p:nvPicPr>
        <p:blipFill>
          <a:blip r:embed="rId2" cstate="print"/>
          <a:srcRect/>
          <a:stretch>
            <a:fillRect/>
          </a:stretch>
        </p:blipFill>
        <p:spPr bwMode="auto">
          <a:xfrm>
            <a:off x="2879657"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Example 4: Graphing Intervals</a:t>
            </a:r>
          </a:p>
        </p:txBody>
      </p:sp>
      <p:sp>
        <p:nvSpPr>
          <p:cNvPr id="39939" name="Rectangle 3"/>
          <p:cNvSpPr>
            <a:spLocks noGrp="1"/>
          </p:cNvSpPr>
          <p:nvPr>
            <p:ph idx="1"/>
          </p:nvPr>
        </p:nvSpPr>
        <p:spPr>
          <a:xfrm>
            <a:off x="457200" y="1280160"/>
            <a:ext cx="8229600" cy="2985433"/>
          </a:xfrm>
          <a:prstGeom prst="rect">
            <a:avLst/>
          </a:prstGeom>
        </p:spPr>
        <p:txBody>
          <a:bodyPr>
            <a:spAutoFit/>
          </a:bodyPr>
          <a:lstStyle/>
          <a:p>
            <a:pPr marL="0" indent="0" algn="just">
              <a:spcBef>
                <a:spcPts val="600"/>
              </a:spcBef>
              <a:buFont typeface="Courier New" pitchFamily="49" charset="0"/>
              <a:buNone/>
            </a:pPr>
            <a:r>
              <a:rPr lang="en-US" i="0" dirty="0">
                <a:solidFill>
                  <a:schemeClr val="tx1"/>
                </a:solidFill>
              </a:rPr>
              <a:t>Represent the following graph using interval notation, and state what kind of interval it is.</a:t>
            </a:r>
          </a:p>
          <a:p>
            <a:pPr marL="0" indent="0" algn="just">
              <a:spcBef>
                <a:spcPts val="600"/>
              </a:spcBef>
              <a:buFont typeface="Courier New" pitchFamily="49" charset="0"/>
              <a:buNone/>
            </a:pPr>
            <a:endParaRPr lang="en-US" i="0" dirty="0">
              <a:solidFill>
                <a:schemeClr val="tx1"/>
              </a:solidFill>
            </a:endParaRPr>
          </a:p>
          <a:p>
            <a:pPr marL="0" indent="0" algn="just">
              <a:spcBef>
                <a:spcPts val="600"/>
              </a:spcBef>
              <a:buFont typeface="Courier New" pitchFamily="49" charset="0"/>
              <a:buNone/>
            </a:pPr>
            <a:endParaRPr lang="en-US" b="1" i="0" dirty="0">
              <a:solidFill>
                <a:schemeClr val="tx1"/>
              </a:solidFill>
            </a:endParaRPr>
          </a:p>
          <a:p>
            <a:pPr marL="0" indent="0" algn="just">
              <a:spcBef>
                <a:spcPts val="600"/>
              </a:spcBef>
              <a:buFont typeface="Courier New" pitchFamily="49" charset="0"/>
              <a:buNone/>
            </a:pPr>
            <a:r>
              <a:rPr lang="en-US" b="1" i="0" dirty="0">
                <a:solidFill>
                  <a:schemeClr val="tx1"/>
                </a:solidFill>
              </a:rPr>
              <a:t>Solution</a:t>
            </a:r>
          </a:p>
          <a:p>
            <a:pPr marL="0" indent="0" algn="just">
              <a:spcBef>
                <a:spcPts val="600"/>
              </a:spcBef>
              <a:buFont typeface="Courier New" pitchFamily="49" charset="0"/>
              <a:buNone/>
            </a:pPr>
            <a:r>
              <a:rPr lang="en-US" i="0" dirty="0">
                <a:solidFill>
                  <a:srgbClr val="FF0000"/>
                </a:solidFill>
                <a:latin typeface="Symbol" pitchFamily="18" charset="2"/>
              </a:rPr>
              <a:t>(-</a:t>
            </a:r>
            <a:r>
              <a:rPr lang="en-US" i="0" dirty="0">
                <a:solidFill>
                  <a:srgbClr val="FF0000"/>
                </a:solidFill>
              </a:rPr>
              <a:t>3</a:t>
            </a:r>
            <a:r>
              <a:rPr lang="en-US" i="0" dirty="0">
                <a:solidFill>
                  <a:srgbClr val="FF0000"/>
                </a:solidFill>
                <a:latin typeface="Symbol" pitchFamily="18" charset="2"/>
              </a:rPr>
              <a:t>,</a:t>
            </a:r>
            <a:r>
              <a:rPr lang="en-US" i="0" dirty="0">
                <a:solidFill>
                  <a:srgbClr val="FF0000"/>
                </a:solidFill>
              </a:rPr>
              <a:t> 1</a:t>
            </a:r>
            <a:r>
              <a:rPr lang="en-US" i="0" dirty="0">
                <a:solidFill>
                  <a:srgbClr val="FF0000"/>
                </a:solidFill>
                <a:latin typeface="Symbol" pitchFamily="18" charset="2"/>
              </a:rPr>
              <a:t>) </a:t>
            </a:r>
            <a:r>
              <a:rPr lang="en-US" i="0" dirty="0">
                <a:solidFill>
                  <a:schemeClr val="tx1"/>
                </a:solidFill>
              </a:rPr>
              <a:t>is an </a:t>
            </a:r>
            <a:r>
              <a:rPr lang="en-US" i="0" dirty="0">
                <a:solidFill>
                  <a:srgbClr val="FF0000"/>
                </a:solidFill>
              </a:rPr>
              <a:t>open interval</a:t>
            </a:r>
            <a:r>
              <a:rPr lang="en-US" i="0" dirty="0">
                <a:solidFill>
                  <a:schemeClr val="tx1"/>
                </a:solidFill>
              </a:rPr>
              <a:t>.</a:t>
            </a:r>
          </a:p>
        </p:txBody>
      </p:sp>
      <p:pic>
        <p:nvPicPr>
          <p:cNvPr id="15364" name="Picture 4" descr="Ch_8_Sec-32"/>
          <p:cNvPicPr>
            <a:picLocks noChangeArrowheads="1"/>
          </p:cNvPicPr>
          <p:nvPr/>
        </p:nvPicPr>
        <p:blipFill>
          <a:blip r:embed="rId2" cstate="print"/>
          <a:srcRect/>
          <a:stretch>
            <a:fillRect/>
          </a:stretch>
        </p:blipFill>
        <p:spPr bwMode="auto">
          <a:xfrm>
            <a:off x="2896444"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Linear Inequalities: </a:t>
            </a:r>
            <a:r>
              <a:rPr lang="en-US" i="1" dirty="0"/>
              <a:t>ax &lt; c </a:t>
            </a:r>
            <a:r>
              <a:rPr lang="en-US" dirty="0"/>
              <a:t>and</a:t>
            </a:r>
            <a:r>
              <a:rPr lang="en-US" i="1" dirty="0"/>
              <a:t> x + b &lt; c</a:t>
            </a:r>
            <a:endParaRPr lang="en-US" dirty="0"/>
          </a:p>
        </p:txBody>
      </p:sp>
      <p:sp>
        <p:nvSpPr>
          <p:cNvPr id="4" name="TextBox 3"/>
          <p:cNvSpPr>
            <a:spLocks noGrp="1" noChangeArrowheads="1"/>
          </p:cNvSpPr>
          <p:nvPr>
            <p:ph idx="1"/>
          </p:nvPr>
        </p:nvSpPr>
        <p:spPr>
          <a:xfrm>
            <a:off x="457200" y="1280160"/>
            <a:ext cx="8229600" cy="1691640"/>
          </a:xfrm>
          <a:prstGeom prst="rect">
            <a:avLst/>
          </a:prstGeom>
          <a:solidFill>
            <a:schemeClr val="accent3"/>
          </a:solidFill>
          <a:ln w="28575">
            <a:solidFill>
              <a:srgbClr val="000000"/>
            </a:solidFill>
          </a:ln>
        </p:spPr>
        <p:txBody>
          <a:bodyPr/>
          <a:lstStyle/>
          <a:p>
            <a:pPr marL="12700" indent="-12700" algn="ctr" eaLnBrk="1" hangingPunct="1">
              <a:spcBef>
                <a:spcPct val="0"/>
              </a:spcBef>
              <a:buFontTx/>
              <a:buNone/>
              <a:tabLst>
                <a:tab pos="457200" algn="l"/>
              </a:tabLst>
            </a:pPr>
            <a:r>
              <a:rPr lang="en-US" b="1" i="0" dirty="0">
                <a:solidFill>
                  <a:srgbClr val="000000"/>
                </a:solidFill>
              </a:rPr>
              <a:t>Attention!</a:t>
            </a:r>
            <a:endParaRPr lang="en-US" dirty="0">
              <a:solidFill>
                <a:srgbClr val="000000"/>
              </a:solidFill>
            </a:endParaRPr>
          </a:p>
          <a:p>
            <a:r>
              <a:rPr lang="en-US" dirty="0">
                <a:solidFill>
                  <a:srgbClr val="000000"/>
                </a:solidFill>
              </a:rPr>
              <a:t>Any principle or rule stated for inequalities with the &lt; symbol holds true for ≤, &gt;, and ≥ as well.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 Principle for Solving Linear Inequalities</a:t>
            </a:r>
          </a:p>
        </p:txBody>
      </p:sp>
      <p:sp>
        <p:nvSpPr>
          <p:cNvPr id="4" name="TextBox 3"/>
          <p:cNvSpPr>
            <a:spLocks noGrp="1" noChangeArrowheads="1"/>
          </p:cNvSpPr>
          <p:nvPr>
            <p:ph idx="1"/>
          </p:nvPr>
        </p:nvSpPr>
        <p:spPr>
          <a:xfrm>
            <a:off x="457200" y="1203960"/>
            <a:ext cx="8229600" cy="4587240"/>
          </a:xfrm>
          <a:prstGeom prst="rect">
            <a:avLst/>
          </a:prstGeom>
          <a:solidFill>
            <a:schemeClr val="accent3"/>
          </a:solidFill>
          <a:ln w="28575">
            <a:solidFill>
              <a:srgbClr val="000000"/>
            </a:solidFill>
          </a:ln>
        </p:spPr>
        <p:txBody>
          <a:bodyPr>
            <a:normAutofit/>
          </a:bodyPr>
          <a:lstStyle/>
          <a:p>
            <a:pPr marL="12700" indent="-12700" algn="ctr" eaLnBrk="1" hangingPunct="1">
              <a:spcBef>
                <a:spcPct val="0"/>
              </a:spcBef>
              <a:buFontTx/>
              <a:buNone/>
              <a:tabLst>
                <a:tab pos="457200" algn="l"/>
              </a:tabLst>
            </a:pPr>
            <a:r>
              <a:rPr lang="en-US" b="1" i="0" dirty="0">
                <a:solidFill>
                  <a:srgbClr val="000000"/>
                </a:solidFill>
              </a:rPr>
              <a:t>Properties</a:t>
            </a:r>
            <a:endParaRPr lang="en-US" dirty="0">
              <a:solidFill>
                <a:srgbClr val="000000"/>
              </a:solidFill>
            </a:endParaRP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real number, then the inequalities  </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a:t>
            </a:r>
            <a:r>
              <a:rPr lang="en-US" dirty="0">
                <a:solidFill>
                  <a:srgbClr val="000000"/>
                </a:solidFill>
              </a:rPr>
              <a:t> + </a:t>
            </a:r>
            <a:r>
              <a:rPr lang="en-US" b="1" i="1" dirty="0">
                <a:solidFill>
                  <a:srgbClr val="0000FF"/>
                </a:solidFill>
              </a:rPr>
              <a:t>C</a:t>
            </a:r>
            <a:r>
              <a:rPr lang="en-US" dirty="0">
                <a:solidFill>
                  <a:srgbClr val="000000"/>
                </a:solidFill>
              </a:rPr>
              <a:t> &lt; </a:t>
            </a:r>
            <a:r>
              <a:rPr lang="en-US" b="1" i="1" dirty="0">
                <a:solidFill>
                  <a:srgbClr val="0000FF"/>
                </a:solidFill>
              </a:rPr>
              <a:t>B</a:t>
            </a:r>
            <a:r>
              <a:rPr lang="en-US" dirty="0">
                <a:solidFill>
                  <a:srgbClr val="000000"/>
                </a:solidFill>
              </a:rPr>
              <a:t> + </a:t>
            </a:r>
            <a:r>
              <a:rPr lang="en-US" b="1" i="1" dirty="0">
                <a:solidFill>
                  <a:srgbClr val="0000FF"/>
                </a:solidFill>
              </a:rPr>
              <a:t>C</a:t>
            </a:r>
          </a:p>
          <a:p>
            <a:r>
              <a:rPr lang="en-US" dirty="0">
                <a:solidFill>
                  <a:srgbClr val="000000"/>
                </a:solidFill>
              </a:rPr>
              <a:t>are equivalent.</a:t>
            </a:r>
          </a:p>
          <a:p>
            <a:r>
              <a:rPr lang="en-US" dirty="0">
                <a:solidFill>
                  <a:srgbClr val="000000"/>
                </a:solidFill>
              </a:rPr>
              <a:t>(If a real number is added to both sides of an inequality, the new inequality is equivalent to the original.)</a:t>
            </a:r>
            <a:endParaRPr lang="en-US" b="1" i="1"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1068</Words>
  <Application>Microsoft Office PowerPoint</Application>
  <PresentationFormat>On-screen Show (4:3)</PresentationFormat>
  <Paragraphs>133</Paragraphs>
  <Slides>33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ＭＳ ゴシック</vt:lpstr>
      <vt:lpstr>Arial</vt:lpstr>
      <vt:lpstr>Calibri</vt:lpstr>
      <vt:lpstr>Courier New</vt:lpstr>
      <vt:lpstr>Symbol</vt:lpstr>
      <vt:lpstr>Times New Roman</vt:lpstr>
      <vt:lpstr>Office Theme</vt:lpstr>
      <vt:lpstr>Equation</vt:lpstr>
      <vt:lpstr>Section 7.8</vt:lpstr>
      <vt:lpstr>Objectives</vt:lpstr>
      <vt:lpstr>Intervals of Real Numbers</vt:lpstr>
      <vt:lpstr>Example 1: Graphing Intervals</vt:lpstr>
      <vt:lpstr>Example 2: Graphing Intervals</vt:lpstr>
      <vt:lpstr>Example 3: Graphing Intervals</vt:lpstr>
      <vt:lpstr>Example 4: Graphing Intervals</vt:lpstr>
      <vt:lpstr>Solving Linear Inequalities: ax &lt; c and x + b &lt; c</vt:lpstr>
      <vt:lpstr>Addition Principle for Solving Linear Inequalities</vt:lpstr>
      <vt:lpstr>Example 5: Solving an Inequality and Graphing the Solution Set </vt:lpstr>
      <vt:lpstr>Example 6: Solving an Inequality and Graphing the Solution Set </vt:lpstr>
      <vt:lpstr>Example 6: Solving an Inequality and Graphing the Solution Set (cont.) </vt:lpstr>
      <vt:lpstr>Multiplication Principle for Solving Linear Inequalities</vt:lpstr>
      <vt:lpstr>Multiplication Principle for Solving Linear Inequalities</vt:lpstr>
      <vt:lpstr>Example 7: Solving an Inequality and Graphing the Solution Set</vt:lpstr>
      <vt:lpstr>Example 8: Solving an Inequality and Graphing the Solution Set</vt:lpstr>
      <vt:lpstr>Steps for Solving Linear Inequalities</vt:lpstr>
      <vt:lpstr>Steps for Solving Linear Inequalities</vt:lpstr>
      <vt:lpstr>Steps for Solving Linear Inequalities</vt:lpstr>
      <vt:lpstr>Example 9: Solving Linear Inequalities</vt:lpstr>
      <vt:lpstr>Example 9: Solving Linear Inequalities (cont.)</vt:lpstr>
      <vt:lpstr>Example 9: Solving Linear Inequalities (cont.)</vt:lpstr>
      <vt:lpstr>Example 10: Solving Linear Inequalities</vt:lpstr>
      <vt:lpstr>Example 10: Solving Linear Inequalities (cont.)</vt:lpstr>
      <vt:lpstr>Example 11: Solving Linear Inequalities</vt:lpstr>
      <vt:lpstr>Example 11: Solving Linear Inequalities (cont.)</vt:lpstr>
      <vt:lpstr>Completion Example 12: Solving Linear Inequalities</vt:lpstr>
      <vt:lpstr>Completion Example 12: Solving Linear Inequalities (cont.)</vt:lpstr>
      <vt:lpstr>Completion Example 12: Solving Linear Inequalities (cont.)</vt:lpstr>
      <vt:lpstr>Example 13: Application: Using Inequalities</vt:lpstr>
      <vt:lpstr>Example 13: Application: Using Inequalities (cont.)</vt:lpstr>
      <vt:lpstr>Example 14: Application: Using Inequalities</vt:lpstr>
      <vt:lpstr>Example 14: Application: Using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dc:creator>
  <cp:lastModifiedBy>Rebecca Johnson</cp:lastModifiedBy>
  <cp:revision>316</cp:revision>
  <dcterms:created xsi:type="dcterms:W3CDTF">2013-04-26T14:43:13Z</dcterms:created>
  <dcterms:modified xsi:type="dcterms:W3CDTF">2018-08-20T19:55:03Z</dcterms:modified>
</cp:coreProperties>
</file>