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7" r:id="rId8"/>
    <p:sldId id="279" r:id="rId9"/>
    <p:sldId id="265" r:id="rId10"/>
    <p:sldId id="266" r:id="rId11"/>
    <p:sldId id="268" r:id="rId12"/>
    <p:sldId id="275" r:id="rId13"/>
    <p:sldId id="269" r:id="rId14"/>
    <p:sldId id="270" r:id="rId15"/>
    <p:sldId id="271" r:id="rId16"/>
    <p:sldId id="272" r:id="rId17"/>
    <p:sldId id="273" r:id="rId18"/>
    <p:sldId id="281" r:id="rId19"/>
    <p:sldId id="280" r:id="rId20"/>
    <p:sldId id="282" r:id="rId21"/>
    <p:sldId id="28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9" name="Belloit, Nicholas G" initials="BNG [9]" lastIdx="1" clrIdx="8">
    <p:extLst/>
  </p:cmAuthor>
  <p:cmAuthor id="3" name="Belloit, Nicholas G" initials="BNG [3]" lastIdx="1" clrIdx="2">
    <p:extLst/>
  </p:cmAuthor>
  <p:cmAuthor id="10" name="Belloit, Nicholas G" initials="BNG [10]" lastIdx="1" clrIdx="9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FFFFCC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43" autoAdjust="0"/>
    <p:restoredTop sz="94660"/>
  </p:normalViewPr>
  <p:slideViewPr>
    <p:cSldViewPr>
      <p:cViewPr varScale="1">
        <p:scale>
          <a:sx n="80" d="100"/>
          <a:sy n="80" d="100"/>
        </p:scale>
        <p:origin x="69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Relationship Id="rId6" Type="http://schemas.openxmlformats.org/officeDocument/2006/relationships/image" Target="../media/image19.emf"/><Relationship Id="rId5" Type="http://schemas.openxmlformats.org/officeDocument/2006/relationships/image" Target="../media/image18.emf"/><Relationship Id="rId4" Type="http://schemas.openxmlformats.org/officeDocument/2006/relationships/image" Target="../media/image17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7" Type="http://schemas.openxmlformats.org/officeDocument/2006/relationships/image" Target="../media/image27.emf"/><Relationship Id="rId2" Type="http://schemas.openxmlformats.org/officeDocument/2006/relationships/image" Target="../media/image22.emf"/><Relationship Id="rId1" Type="http://schemas.openxmlformats.org/officeDocument/2006/relationships/image" Target="../media/image21.emf"/><Relationship Id="rId6" Type="http://schemas.openxmlformats.org/officeDocument/2006/relationships/image" Target="../media/image26.emf"/><Relationship Id="rId5" Type="http://schemas.openxmlformats.org/officeDocument/2006/relationships/image" Target="../media/image25.emf"/><Relationship Id="rId4" Type="http://schemas.openxmlformats.org/officeDocument/2006/relationships/image" Target="../media/image24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emf"/><Relationship Id="rId1" Type="http://schemas.openxmlformats.org/officeDocument/2006/relationships/image" Target="../media/image29.emf"/><Relationship Id="rId4" Type="http://schemas.openxmlformats.org/officeDocument/2006/relationships/image" Target="../media/image32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4.emf"/><Relationship Id="rId1" Type="http://schemas.openxmlformats.org/officeDocument/2006/relationships/image" Target="../media/image33.emf"/><Relationship Id="rId5" Type="http://schemas.openxmlformats.org/officeDocument/2006/relationships/image" Target="../media/image30.emf"/><Relationship Id="rId4" Type="http://schemas.openxmlformats.org/officeDocument/2006/relationships/image" Target="../media/image3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023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E5231-C134-41ED-917B-2712182091D3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CA42A-6EDA-4FAD-89A0-D9AC5AFEFA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83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6661" tIns="48331" rIns="96661" bIns="4833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6628" name="Slide Number Placeholder 3"/>
          <p:cNvSpPr txBox="1">
            <a:spLocks noGrp="1"/>
          </p:cNvSpPr>
          <p:nvPr/>
        </p:nvSpPr>
        <p:spPr bwMode="auto">
          <a:xfrm>
            <a:off x="3884839" y="8685611"/>
            <a:ext cx="2972027" cy="456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/>
            <a:fld id="{2FADB1A6-EADE-46F0-80F7-E1323FB4158A}" type="slidenum">
              <a:rPr lang="en-US" sz="1300">
                <a:latin typeface="Calibri" pitchFamily="34" charset="0"/>
              </a:rPr>
              <a:pPr algn="r" defTabSz="966788"/>
              <a:t>2</a:t>
            </a:fld>
            <a:endParaRPr lang="en-US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9.wmf"/><Relationship Id="rId9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e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7.emf"/><Relationship Id="rId4" Type="http://schemas.openxmlformats.org/officeDocument/2006/relationships/image" Target="../media/image14.e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9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5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e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e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24.emf"/><Relationship Id="rId4" Type="http://schemas.openxmlformats.org/officeDocument/2006/relationships/image" Target="../media/image21.e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6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0.emf"/><Relationship Id="rId11" Type="http://schemas.openxmlformats.org/officeDocument/2006/relationships/image" Target="../media/image32.emf"/><Relationship Id="rId5" Type="http://schemas.openxmlformats.org/officeDocument/2006/relationships/oleObject" Target="../embeddings/oleObject23.bin"/><Relationship Id="rId10" Type="http://schemas.openxmlformats.org/officeDocument/2006/relationships/oleObject" Target="../embeddings/oleObject26.bin"/><Relationship Id="rId4" Type="http://schemas.openxmlformats.org/officeDocument/2006/relationships/image" Target="../media/image29.emf"/><Relationship Id="rId9" Type="http://schemas.openxmlformats.org/officeDocument/2006/relationships/oleObject" Target="../embeddings/oleObject25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13" Type="http://schemas.openxmlformats.org/officeDocument/2006/relationships/image" Target="../media/image36.png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4.e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5.emf"/><Relationship Id="rId4" Type="http://schemas.openxmlformats.org/officeDocument/2006/relationships/image" Target="../media/image33.emf"/><Relationship Id="rId9" Type="http://schemas.openxmlformats.org/officeDocument/2006/relationships/oleObject" Target="../embeddings/oleObject30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8.2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457200" y="3502152"/>
            <a:ext cx="8305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Linear Equations in Two Variables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Graphing a Linear Equation in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Two Variables</a:t>
            </a:r>
          </a:p>
        </p:txBody>
      </p:sp>
      <p:graphicFrame>
        <p:nvGraphicFramePr>
          <p:cNvPr id="662533" name="Group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6581357"/>
              </p:ext>
            </p:extLst>
          </p:nvPr>
        </p:nvGraphicFramePr>
        <p:xfrm>
          <a:off x="594360" y="3428999"/>
          <a:ext cx="4663440" cy="1890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74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6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3075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1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07" name="Equation" r:id="rId3" imgW="457862" imgH="792656" progId="Equation.DSMT4">
                  <p:embed/>
                </p:oleObj>
              </mc:Choice>
              <mc:Fallback>
                <p:oleObj name="Equation" r:id="rId3" imgW="457862" imgH="792656" progId="Equation.DSMT4">
                  <p:embed/>
                  <p:pic>
                    <p:nvPicPr>
                      <p:cNvPr id="0" name="Picture 6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19882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lvl="0" indent="-533400">
              <a:spcBef>
                <a:spcPct val="20000"/>
              </a:spcBef>
              <a:defRPr/>
            </a:pPr>
            <a:r>
              <a:rPr lang="en-US" sz="2800" dirty="0"/>
              <a:t>Graph: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Solve the equation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substitute 0,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1,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2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39327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1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990600" y="43772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3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990600" y="48471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5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2214090" y="39327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14090" y="43772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14090" y="48471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81500" y="39327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381500" y="43772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4381500" y="48471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2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2343707"/>
              </p:ext>
            </p:extLst>
          </p:nvPr>
        </p:nvGraphicFramePr>
        <p:xfrm>
          <a:off x="1716662" y="1406104"/>
          <a:ext cx="1371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08" name="Equation" r:id="rId5" imgW="1362240" imgH="329040" progId="Equation.DSMT4">
                  <p:embed/>
                </p:oleObj>
              </mc:Choice>
              <mc:Fallback>
                <p:oleObj name="Equation" r:id="rId5" imgW="1362240" imgH="329040" progId="Equation.DSMT4">
                  <p:embed/>
                  <p:pic>
                    <p:nvPicPr>
                      <p:cNvPr id="0" name="Picture 6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662" y="1406104"/>
                        <a:ext cx="1371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412217"/>
              </p:ext>
            </p:extLst>
          </p:nvPr>
        </p:nvGraphicFramePr>
        <p:xfrm>
          <a:off x="3287183" y="2438400"/>
          <a:ext cx="1435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09" name="Equation" r:id="rId7" imgW="1425960" imgH="329040" progId="Equation.DSMT4">
                  <p:embed/>
                </p:oleObj>
              </mc:Choice>
              <mc:Fallback>
                <p:oleObj name="Equation" r:id="rId7" imgW="1425960" imgH="329040" progId="Equation.DSMT4">
                  <p:embed/>
                  <p:pic>
                    <p:nvPicPr>
                      <p:cNvPr id="0" name="Picture 6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7183" y="2438400"/>
                        <a:ext cx="1435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3685" name="Picture 677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79208" y="2743200"/>
            <a:ext cx="3273552" cy="3273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Intercepts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732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find the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y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-intercept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(where the line crosses the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-axis), substitute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=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0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and solve 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33400" indent="-533400" algn="just" eaLnBrk="0" hangingPunct="0">
              <a:spcBef>
                <a:spcPts val="1800"/>
              </a:spcBef>
              <a:buFont typeface="+mj-lt"/>
              <a:buAutoNum type="arabicPeriod" startAt="2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find the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-intercept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(where the line crosses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the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-axis), substitute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= 0 and solve 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7F2"/>
              </a:clrFrom>
              <a:clrTo>
                <a:srgbClr val="EFE7F2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0" y="2133600"/>
            <a:ext cx="2761488" cy="278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Using </a:t>
            </a:r>
            <a:r>
              <a:rPr lang="en-US" i="1" dirty="0"/>
              <a:t>x</a:t>
            </a:r>
            <a:r>
              <a:rPr lang="en-US" dirty="0"/>
              <a:t>- and </a:t>
            </a:r>
            <a:r>
              <a:rPr lang="en-US" i="1" dirty="0"/>
              <a:t>y</a:t>
            </a:r>
            <a:r>
              <a:rPr lang="en-US" dirty="0"/>
              <a:t>-Intercepts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general, the intercepts are easy to find because substituting 0 for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or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y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leads to an easy solution for the other variable. However, when the intercepts result in a point with fractional (or decimal) coordinates and estimation is involved, then a third point that satisfies the equation should be found to verify that the line is graphed correctly.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304800" y="182880"/>
            <a:ext cx="85344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</a:t>
            </a:r>
            <a:r>
              <a:rPr lang="en-US" dirty="0"/>
              <a:t>Using 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0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349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Graph       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-intercept and the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-intercept. </a:t>
            </a:r>
          </a:p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525129"/>
              </p:ext>
            </p:extLst>
          </p:nvPr>
        </p:nvGraphicFramePr>
        <p:xfrm>
          <a:off x="914400" y="3276600"/>
          <a:ext cx="2806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795" name="Equation" r:id="rId3" imgW="2797560" imgH="420480" progId="Equation.DSMT4">
                  <p:embed/>
                </p:oleObj>
              </mc:Choice>
              <mc:Fallback>
                <p:oleObj name="Equation" r:id="rId3" imgW="2797560" imgH="42048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276600"/>
                        <a:ext cx="2806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215062"/>
              </p:ext>
            </p:extLst>
          </p:nvPr>
        </p:nvGraphicFramePr>
        <p:xfrm>
          <a:off x="2755900" y="3794125"/>
          <a:ext cx="914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796" name="Equation" r:id="rId5" imgW="905040" imgH="329040" progId="Equation.DSMT4">
                  <p:embed/>
                </p:oleObj>
              </mc:Choice>
              <mc:Fallback>
                <p:oleObj name="Equation" r:id="rId5" imgW="905040" imgH="329040" progId="Equation.DSMT4">
                  <p:embed/>
                  <p:pic>
                    <p:nvPicPr>
                      <p:cNvPr id="0" name="Picture 6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3794125"/>
                        <a:ext cx="914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919008"/>
              </p:ext>
            </p:extLst>
          </p:nvPr>
        </p:nvGraphicFramePr>
        <p:xfrm>
          <a:off x="2933700" y="4244975"/>
          <a:ext cx="736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797" name="Equation" r:id="rId7" imgW="722160" imgH="329040" progId="Equation.DSMT4">
                  <p:embed/>
                </p:oleObj>
              </mc:Choice>
              <mc:Fallback>
                <p:oleObj name="Equation" r:id="rId7" imgW="722160" imgH="329040" progId="Equation.DSMT4">
                  <p:embed/>
                  <p:pic>
                    <p:nvPicPr>
                      <p:cNvPr id="0" name="Picture 6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4244975"/>
                        <a:ext cx="736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4701469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(0, 3) </a:t>
            </a:r>
            <a:r>
              <a:rPr lang="en-US" sz="2800" dirty="0"/>
              <a:t>is the </a:t>
            </a:r>
            <a:r>
              <a:rPr lang="en-US" sz="2800" i="1" dirty="0"/>
              <a:t>y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4471892"/>
              </p:ext>
            </p:extLst>
          </p:nvPr>
        </p:nvGraphicFramePr>
        <p:xfrm>
          <a:off x="5308600" y="3160713"/>
          <a:ext cx="2832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798" name="Equation" r:id="rId9" imgW="2815920" imgH="594000" progId="Equation.DSMT4">
                  <p:embed/>
                </p:oleObj>
              </mc:Choice>
              <mc:Fallback>
                <p:oleObj name="Equation" r:id="rId9" imgW="2815920" imgH="594000" progId="Equation.DSMT4">
                  <p:embed/>
                  <p:pic>
                    <p:nvPicPr>
                      <p:cNvPr id="0" name="Picture 6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8600" y="3160713"/>
                        <a:ext cx="2832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0732503"/>
              </p:ext>
            </p:extLst>
          </p:nvPr>
        </p:nvGraphicFramePr>
        <p:xfrm>
          <a:off x="7378700" y="3816350"/>
          <a:ext cx="74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799" name="Equation" r:id="rId11" imgW="740520" imgH="264960" progId="Equation.DSMT4">
                  <p:embed/>
                </p:oleObj>
              </mc:Choice>
              <mc:Fallback>
                <p:oleObj name="Equation" r:id="rId11" imgW="740520" imgH="264960" progId="Equation.DSMT4">
                  <p:embed/>
                  <p:pic>
                    <p:nvPicPr>
                      <p:cNvPr id="0" name="Picture 6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8700" y="3816350"/>
                        <a:ext cx="74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5180441" y="4724400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(9, 0) </a:t>
            </a:r>
            <a:r>
              <a:rPr lang="en-US" sz="2800" dirty="0"/>
              <a:t>is the </a:t>
            </a:r>
            <a:r>
              <a:rPr lang="en-US" sz="2800" i="1" dirty="0"/>
              <a:t>x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0344076"/>
              </p:ext>
            </p:extLst>
          </p:nvPr>
        </p:nvGraphicFramePr>
        <p:xfrm>
          <a:off x="1479550" y="1146596"/>
          <a:ext cx="1409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00" name="Equation" r:id="rId13" imgW="1398600" imgH="329040" progId="Equation.DSMT4">
                  <p:embed/>
                </p:oleObj>
              </mc:Choice>
              <mc:Fallback>
                <p:oleObj name="Equation" r:id="rId13" imgW="1398600" imgH="329040" progId="Equation.DSMT4">
                  <p:embed/>
                  <p:pic>
                    <p:nvPicPr>
                      <p:cNvPr id="0" name="Picture 6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1146596"/>
                        <a:ext cx="1409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 txBox="1">
            <a:spLocks/>
          </p:cNvSpPr>
          <p:nvPr/>
        </p:nvSpPr>
        <p:spPr>
          <a:xfrm>
            <a:off x="457200" y="2613956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y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3"/>
          <p:cNvSpPr txBox="1">
            <a:spLocks/>
          </p:cNvSpPr>
          <p:nvPr/>
        </p:nvSpPr>
        <p:spPr>
          <a:xfrm>
            <a:off x="4953000" y="2636887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x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 </a:t>
            </a:r>
            <a:r>
              <a:rPr lang="en-US" dirty="0"/>
              <a:t>Using Intercepts to Graph Linear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Plot the two intercepts and draw the line that contains them. </a:t>
            </a:r>
          </a:p>
          <a:p>
            <a:endParaRPr lang="en-US" dirty="0"/>
          </a:p>
        </p:txBody>
      </p:sp>
      <p:pic>
        <p:nvPicPr>
          <p:cNvPr id="552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286000"/>
            <a:ext cx="3255264" cy="326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xfrm>
            <a:off x="457200" y="20929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2232410"/>
              </p:ext>
            </p:extLst>
          </p:nvPr>
        </p:nvGraphicFramePr>
        <p:xfrm>
          <a:off x="654050" y="3473450"/>
          <a:ext cx="318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06" name="Equation" r:id="rId3" imgW="3172320" imgH="594000" progId="Equation.DSMT4">
                  <p:embed/>
                </p:oleObj>
              </mc:Choice>
              <mc:Fallback>
                <p:oleObj name="Equation" r:id="rId3" imgW="3172320" imgH="59400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" y="3473450"/>
                        <a:ext cx="3187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4931926"/>
              </p:ext>
            </p:extLst>
          </p:nvPr>
        </p:nvGraphicFramePr>
        <p:xfrm>
          <a:off x="2819400" y="4597400"/>
          <a:ext cx="1054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07" name="Equation" r:id="rId5" imgW="1042200" imgH="329040" progId="Equation.DSMT4">
                  <p:embed/>
                </p:oleObj>
              </mc:Choice>
              <mc:Fallback>
                <p:oleObj name="Equation" r:id="rId5" imgW="1042200" imgH="32904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597400"/>
                        <a:ext cx="1054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63673" y="5234869"/>
            <a:ext cx="3855927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(0,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6) </a:t>
            </a:r>
            <a:r>
              <a:rPr lang="en-US" sz="2800" dirty="0"/>
              <a:t>is the </a:t>
            </a:r>
            <a:r>
              <a:rPr lang="en-US" sz="2800" i="1" dirty="0"/>
              <a:t>y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985330"/>
              </p:ext>
            </p:extLst>
          </p:nvPr>
        </p:nvGraphicFramePr>
        <p:xfrm>
          <a:off x="4953000" y="3505200"/>
          <a:ext cx="318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08" name="Equation" r:id="rId7" imgW="3172320" imgH="594000" progId="Equation.DSMT4">
                  <p:embed/>
                </p:oleObj>
              </mc:Choice>
              <mc:Fallback>
                <p:oleObj name="Equation" r:id="rId7" imgW="3172320" imgH="594000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505200"/>
                        <a:ext cx="3187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872089"/>
              </p:ext>
            </p:extLst>
          </p:nvPr>
        </p:nvGraphicFramePr>
        <p:xfrm>
          <a:off x="7302500" y="4660900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09" name="Equation" r:id="rId9" imgW="758520" imgH="264960" progId="Equation.DSMT4">
                  <p:embed/>
                </p:oleObj>
              </mc:Choice>
              <mc:Fallback>
                <p:oleObj name="Equation" r:id="rId9" imgW="758520" imgH="26496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0" y="4660900"/>
                        <a:ext cx="77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756149" y="5234869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(4, 0) </a:t>
            </a:r>
            <a:r>
              <a:rPr lang="en-US" sz="2800" dirty="0"/>
              <a:t>is the </a:t>
            </a:r>
            <a:r>
              <a:rPr lang="en-US" sz="2800" i="1" dirty="0"/>
              <a:t>x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639728"/>
              </p:ext>
            </p:extLst>
          </p:nvPr>
        </p:nvGraphicFramePr>
        <p:xfrm>
          <a:off x="7061200" y="4181475"/>
          <a:ext cx="109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10" name="Equation" r:id="rId11" imgW="1078560" imgH="264960" progId="Equation.DSMT4">
                  <p:embed/>
                </p:oleObj>
              </mc:Choice>
              <mc:Fallback>
                <p:oleObj name="Equation" r:id="rId11" imgW="1078560" imgH="264960" progId="Equation.DSMT4">
                  <p:embed/>
                  <p:pic>
                    <p:nvPicPr>
                      <p:cNvPr id="0" name="Picture 2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1200" y="4181475"/>
                        <a:ext cx="1092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11"/>
          <p:cNvSpPr txBox="1">
            <a:spLocks/>
          </p:cNvSpPr>
          <p:nvPr/>
        </p:nvSpPr>
        <p:spPr>
          <a:xfrm>
            <a:off x="457200" y="1066800"/>
            <a:ext cx="8229600" cy="990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Graph                        </a:t>
            </a:r>
            <a:r>
              <a:rPr lang="en-US" dirty="0">
                <a:solidFill>
                  <a:schemeClr val="tx1"/>
                </a:solidFill>
              </a:rPr>
              <a:t>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-intercept and the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-intercept. </a:t>
            </a:r>
          </a:p>
          <a:p>
            <a:endParaRPr lang="en-US" dirty="0"/>
          </a:p>
        </p:txBody>
      </p:sp>
      <p:graphicFrame>
        <p:nvGraphicFramePr>
          <p:cNvPr id="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281436"/>
              </p:ext>
            </p:extLst>
          </p:nvPr>
        </p:nvGraphicFramePr>
        <p:xfrm>
          <a:off x="1521881" y="1219200"/>
          <a:ext cx="1765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11" name="Equation" r:id="rId13" imgW="1755360" imgH="329040" progId="Equation.DSMT4">
                  <p:embed/>
                </p:oleObj>
              </mc:Choice>
              <mc:Fallback>
                <p:oleObj name="Equation" r:id="rId13" imgW="1755360" imgH="329040" progId="Equation.DSMT4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1881" y="1219200"/>
                        <a:ext cx="1765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404467"/>
              </p:ext>
            </p:extLst>
          </p:nvPr>
        </p:nvGraphicFramePr>
        <p:xfrm>
          <a:off x="2527300" y="4146550"/>
          <a:ext cx="1358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12" name="Equation" r:id="rId15" imgW="1343880" imgH="329040" progId="Equation.DSMT4">
                  <p:embed/>
                </p:oleObj>
              </mc:Choice>
              <mc:Fallback>
                <p:oleObj name="Equation" r:id="rId15" imgW="1343880" imgH="329040" progId="Equation.DSMT4">
                  <p:embed/>
                  <p:pic>
                    <p:nvPicPr>
                      <p:cNvPr id="0" name="Picture 2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4146550"/>
                        <a:ext cx="1358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3"/>
          <p:cNvSpPr txBox="1">
            <a:spLocks/>
          </p:cNvSpPr>
          <p:nvPr/>
        </p:nvSpPr>
        <p:spPr>
          <a:xfrm>
            <a:off x="457200" y="2690156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y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3"/>
          <p:cNvSpPr txBox="1">
            <a:spLocks/>
          </p:cNvSpPr>
          <p:nvPr/>
        </p:nvSpPr>
        <p:spPr>
          <a:xfrm>
            <a:off x="4724400" y="2713087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x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Intercepts to Graph Linear Equations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Plot the two intercepts and draw the line that contains them.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5632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2286000"/>
            <a:ext cx="3282696" cy="328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Using Intercepts to Graph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142597"/>
            <a:ext cx="8229600" cy="21336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Graph                    </a:t>
            </a:r>
            <a:r>
              <a:rPr lang="en-US" i="0" dirty="0">
                <a:solidFill>
                  <a:schemeClr val="tx1"/>
                </a:solidFill>
              </a:rPr>
              <a:t>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-intercept and the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-intercept. </a:t>
            </a:r>
          </a:p>
          <a:p>
            <a:pPr>
              <a:spcBef>
                <a:spcPts val="36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3955427"/>
              </p:ext>
            </p:extLst>
          </p:nvPr>
        </p:nvGraphicFramePr>
        <p:xfrm>
          <a:off x="1905000" y="3647017"/>
          <a:ext cx="322421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49" name="Equation" r:id="rId3" imgW="3218040" imgH="329040" progId="Equation.DSMT4">
                  <p:embed/>
                </p:oleObj>
              </mc:Choice>
              <mc:Fallback>
                <p:oleObj name="Equation" r:id="rId3" imgW="3218040" imgH="329040" progId="Equation.DSMT4">
                  <p:embed/>
                  <p:pic>
                    <p:nvPicPr>
                      <p:cNvPr id="0" name="Picture 9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647017"/>
                        <a:ext cx="3224212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2743200" y="3808412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617056"/>
              </p:ext>
            </p:extLst>
          </p:nvPr>
        </p:nvGraphicFramePr>
        <p:xfrm>
          <a:off x="1524000" y="1277745"/>
          <a:ext cx="1422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50" name="Equation" r:id="rId5" imgW="1407960" imgH="329040" progId="Equation.DSMT4">
                  <p:embed/>
                </p:oleObj>
              </mc:Choice>
              <mc:Fallback>
                <p:oleObj name="Equation" r:id="rId5" imgW="1407960" imgH="329040" progId="Equation.DSMT4">
                  <p:embed/>
                  <p:pic>
                    <p:nvPicPr>
                      <p:cNvPr id="0" name="Picture 9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77745"/>
                        <a:ext cx="1422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57200" y="2971397"/>
            <a:ext cx="3162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Find the </a:t>
            </a:r>
            <a:r>
              <a:rPr lang="en-US" sz="2800" i="1" dirty="0"/>
              <a:t>y</a:t>
            </a:r>
            <a:r>
              <a:rPr lang="en-US" sz="2800" dirty="0"/>
              <a:t>-intercept: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4317977"/>
              </p:ext>
            </p:extLst>
          </p:nvPr>
        </p:nvGraphicFramePr>
        <p:xfrm>
          <a:off x="1371600" y="4038600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51" name="Equation" r:id="rId7" imgW="3364560" imgH="264960" progId="Equation.DSMT4">
                  <p:embed/>
                </p:oleObj>
              </mc:Choice>
              <mc:Fallback>
                <p:oleObj name="Equation" r:id="rId7" imgW="3364560" imgH="264960" progId="Equation.DSMT4">
                  <p:embed/>
                  <p:pic>
                    <p:nvPicPr>
                      <p:cNvPr id="0" name="Picture 9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038600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4107961"/>
              </p:ext>
            </p:extLst>
          </p:nvPr>
        </p:nvGraphicFramePr>
        <p:xfrm>
          <a:off x="1295400" y="4368800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52" name="Equation" r:id="rId9" imgW="3364560" imgH="264960" progId="Equation.DSMT4">
                  <p:embed/>
                </p:oleObj>
              </mc:Choice>
              <mc:Fallback>
                <p:oleObj name="Equation" r:id="rId9" imgW="3364560" imgH="264960" progId="Equation.DSMT4">
                  <p:embed/>
                  <p:pic>
                    <p:nvPicPr>
                      <p:cNvPr id="0" name="Picture 9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368800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647769"/>
              </p:ext>
            </p:extLst>
          </p:nvPr>
        </p:nvGraphicFramePr>
        <p:xfrm>
          <a:off x="2057400" y="4800600"/>
          <a:ext cx="34401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53" name="Equation" r:id="rId10" imgW="3428280" imgH="365400" progId="Equation.DSMT4">
                  <p:embed/>
                </p:oleObj>
              </mc:Choice>
              <mc:Fallback>
                <p:oleObj name="Equation" r:id="rId10" imgW="3428280" imgH="365400" progId="Equation.DSMT4">
                  <p:embed/>
                  <p:pic>
                    <p:nvPicPr>
                      <p:cNvPr id="0" name="Picture 9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00600"/>
                        <a:ext cx="344011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62400" y="3505200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Symbol"/>
              </a:rPr>
              <a:t>-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05200" y="3494214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3573415" y="3886200"/>
            <a:ext cx="10218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5</a:t>
            </a:r>
            <a:r>
              <a:rPr lang="en-US" sz="2200" i="1" dirty="0">
                <a:solidFill>
                  <a:srgbClr val="FF0000"/>
                </a:solidFill>
              </a:rPr>
              <a:t>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17" name="TextBox 16"/>
          <p:cNvSpPr txBox="1"/>
          <p:nvPr/>
        </p:nvSpPr>
        <p:spPr>
          <a:xfrm>
            <a:off x="3581400" y="4217313"/>
            <a:ext cx="8939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1</a:t>
            </a:r>
            <a:endParaRPr lang="en-US" sz="2200" dirty="0"/>
          </a:p>
        </p:txBody>
      </p:sp>
      <p:sp>
        <p:nvSpPr>
          <p:cNvPr id="18" name="TextBox 17"/>
          <p:cNvSpPr txBox="1"/>
          <p:nvPr/>
        </p:nvSpPr>
        <p:spPr>
          <a:xfrm>
            <a:off x="2121387" y="4745566"/>
            <a:ext cx="8504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(0, </a:t>
            </a:r>
            <a:r>
              <a:rPr lang="en-US" sz="20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7" grpId="0"/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Using Intercepts to Graph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1219200"/>
            <a:ext cx="3162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Find the </a:t>
            </a:r>
            <a:r>
              <a:rPr lang="en-US" sz="2800" i="1" dirty="0"/>
              <a:t>x</a:t>
            </a:r>
            <a:r>
              <a:rPr lang="en-US" sz="2800" dirty="0"/>
              <a:t>-intercept:</a:t>
            </a: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098377"/>
              </p:ext>
            </p:extLst>
          </p:nvPr>
        </p:nvGraphicFramePr>
        <p:xfrm>
          <a:off x="1848643" y="2549553"/>
          <a:ext cx="331311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46" name="Equation" r:id="rId3" imgW="3300480" imgH="329040" progId="Equation.DSMT4">
                  <p:embed/>
                </p:oleObj>
              </mc:Choice>
              <mc:Fallback>
                <p:oleObj name="Equation" r:id="rId3" imgW="3300480" imgH="329040" progId="Equation.DSMT4">
                  <p:embed/>
                  <p:pic>
                    <p:nvPicPr>
                      <p:cNvPr id="0" name="Picture 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8643" y="2549553"/>
                        <a:ext cx="3313113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/>
          <p:cNvCxnSpPr/>
          <p:nvPr/>
        </p:nvCxnSpPr>
        <p:spPr>
          <a:xfrm>
            <a:off x="2685573" y="2705251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208879"/>
              </p:ext>
            </p:extLst>
          </p:nvPr>
        </p:nvGraphicFramePr>
        <p:xfrm>
          <a:off x="1271587" y="3045802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47" name="Equation" r:id="rId5" imgW="3364560" imgH="264960" progId="Equation.DSMT4">
                  <p:embed/>
                </p:oleObj>
              </mc:Choice>
              <mc:Fallback>
                <p:oleObj name="Equation" r:id="rId5" imgW="3364560" imgH="264960" progId="Equation.DSMT4">
                  <p:embed/>
                  <p:pic>
                    <p:nvPicPr>
                      <p:cNvPr id="0" name="Picture 2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587" y="3045802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6734788"/>
              </p:ext>
            </p:extLst>
          </p:nvPr>
        </p:nvGraphicFramePr>
        <p:xfrm>
          <a:off x="1271587" y="3441701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48" name="Equation" r:id="rId7" imgW="3364560" imgH="264960" progId="Equation.DSMT4">
                  <p:embed/>
                </p:oleObj>
              </mc:Choice>
              <mc:Fallback>
                <p:oleObj name="Equation" r:id="rId7" imgW="3364560" imgH="264960" progId="Equation.DSMT4">
                  <p:embed/>
                  <p:pic>
                    <p:nvPicPr>
                      <p:cNvPr id="0" name="Picture 2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587" y="3441701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4425993"/>
              </p:ext>
            </p:extLst>
          </p:nvPr>
        </p:nvGraphicFramePr>
        <p:xfrm>
          <a:off x="1733551" y="3819376"/>
          <a:ext cx="34401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49" name="Equation" r:id="rId9" imgW="3428280" imgH="365400" progId="Equation.DSMT4">
                  <p:embed/>
                </p:oleObj>
              </mc:Choice>
              <mc:Fallback>
                <p:oleObj name="Equation" r:id="rId9" imgW="3428280" imgH="365400" progId="Equation.DSMT4">
                  <p:embed/>
                  <p:pic>
                    <p:nvPicPr>
                      <p:cNvPr id="0" name="Picture 2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1" y="3819376"/>
                        <a:ext cx="344011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475834" y="2401557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Symbol"/>
              </a:rPr>
              <a:t>-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93863" y="4257527"/>
            <a:ext cx="685328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Plot the two intercepts and draw the line that </a:t>
            </a:r>
          </a:p>
          <a:p>
            <a:r>
              <a:rPr lang="en-US" sz="2800" dirty="0"/>
              <a:t>contains them.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05343" y="2400662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3517106" y="2923975"/>
            <a:ext cx="11604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x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 0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3706082" y="3325445"/>
            <a:ext cx="7730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x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1866412" y="3757435"/>
            <a:ext cx="7759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(5, 0)</a:t>
            </a:r>
            <a:endParaRPr lang="en-US" sz="2200" dirty="0"/>
          </a:p>
        </p:txBody>
      </p:sp>
      <p:graphicFrame>
        <p:nvGraphicFramePr>
          <p:cNvPr id="23" name="Object 4">
            <a:extLst>
              <a:ext uri="{FF2B5EF4-FFF2-40B4-BE49-F238E27FC236}">
                <a16:creationId xmlns:a16="http://schemas.microsoft.com/office/drawing/2014/main" id="{C58F247B-7A10-4A21-8AC1-D6EADDDAA8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815808"/>
              </p:ext>
            </p:extLst>
          </p:nvPr>
        </p:nvGraphicFramePr>
        <p:xfrm>
          <a:off x="1866412" y="1915001"/>
          <a:ext cx="1422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50" name="Equation" r:id="rId11" imgW="1407960" imgH="329040" progId="Equation.DSMT4">
                  <p:embed/>
                </p:oleObj>
              </mc:Choice>
              <mc:Fallback>
                <p:oleObj name="Equation" r:id="rId11" imgW="1407960" imgH="329040" progId="Equation.DSMT4">
                  <p:embed/>
                  <p:pic>
                    <p:nvPicPr>
                      <p:cNvPr id="0" name="Picture 2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412" y="1915001"/>
                        <a:ext cx="1422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3541" name="Picture 293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1475745"/>
            <a:ext cx="2743200" cy="2715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01499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2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 Graphing Horizontal Lines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7612216"/>
              </p:ext>
            </p:extLst>
          </p:nvPr>
        </p:nvGraphicFramePr>
        <p:xfrm>
          <a:off x="533400" y="4114800"/>
          <a:ext cx="4876800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564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x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4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63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70729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 the line </a:t>
            </a:r>
            <a:r>
              <a:rPr lang="en-US" sz="2800" i="1" dirty="0">
                <a:solidFill>
                  <a:srgbClr val="0000FF"/>
                </a:solidFill>
              </a:rPr>
              <a:t>y 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4 </a:t>
            </a:r>
            <a:r>
              <a:rPr lang="en-US" sz="2800" dirty="0"/>
              <a:t>(or 0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</a:t>
            </a:r>
            <a:r>
              <a:rPr lang="en-US" sz="2800" dirty="0"/>
              <a:t> 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4)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Choose three values for </a:t>
            </a:r>
            <a:r>
              <a:rPr lang="en-US" sz="2800" i="1" dirty="0"/>
              <a:t>x</a:t>
            </a:r>
            <a:r>
              <a:rPr lang="en-US" sz="2800" dirty="0"/>
              <a:t>; for example, –3, 3, and 5. As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indicated in the following table,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1" dirty="0"/>
              <a:t>y </a:t>
            </a:r>
            <a:r>
              <a:rPr lang="en-US" sz="2800" dirty="0">
                <a:latin typeface="Symbol" charset="2"/>
                <a:cs typeface="Symbol" charset="2"/>
              </a:rPr>
              <a:t>= </a:t>
            </a:r>
            <a:r>
              <a:rPr lang="en-US" sz="2800" dirty="0"/>
              <a:t>4 in each case. The graph is a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horizontal line.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55289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36688" y="4942516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1028062" y="535802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5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334747" y="4547132"/>
            <a:ext cx="14866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28334" y="4977658"/>
            <a:ext cx="13584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328334" y="5365212"/>
            <a:ext cx="13584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</a:rPr>
              <a:t>5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67134" y="4527012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66332" y="4969456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566332" y="5365212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2667000"/>
            <a:ext cx="3319272" cy="3311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12155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linear equations by plotting points on the line.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linear equations by finding and plotting their </a:t>
            </a:r>
            <a:r>
              <a:rPr lang="en-US" i="1" dirty="0"/>
              <a:t>x</a:t>
            </a:r>
            <a:r>
              <a:rPr lang="en-US" dirty="0"/>
              <a:t>- and </a:t>
            </a:r>
            <a:r>
              <a:rPr lang="en-US" i="1" dirty="0"/>
              <a:t>y</a:t>
            </a:r>
            <a:r>
              <a:rPr lang="en-US" dirty="0"/>
              <a:t>-intercepts.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horizontal and vertical lines.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 Graphing Vertical Lines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6886958"/>
              </p:ext>
            </p:extLst>
          </p:nvPr>
        </p:nvGraphicFramePr>
        <p:xfrm>
          <a:off x="569162" y="4129177"/>
          <a:ext cx="4876800" cy="1731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564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x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 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66800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 the line </a:t>
            </a:r>
            <a:r>
              <a:rPr lang="en-US" sz="2800" i="1" dirty="0">
                <a:solidFill>
                  <a:srgbClr val="0000FF"/>
                </a:solidFill>
              </a:rPr>
              <a:t>x 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</a:rPr>
              <a:t>= -</a:t>
            </a:r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/>
              <a:t>(or 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</a:t>
            </a:r>
            <a:r>
              <a:rPr lang="en-US" sz="2800" dirty="0"/>
              <a:t> 0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2)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Choose three values for </a:t>
            </a:r>
            <a:r>
              <a:rPr lang="en-US" sz="2800" i="1" dirty="0"/>
              <a:t>y</a:t>
            </a:r>
            <a:r>
              <a:rPr lang="en-US" sz="2800" dirty="0"/>
              <a:t>; for example, –4, 0, and 2. As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indicated in the following table,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= -</a:t>
            </a:r>
            <a:r>
              <a:rPr lang="en-US" sz="2800" dirty="0"/>
              <a:t>2 in each case. The graph is a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vertical line.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55999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5016394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48973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59601" y="4578676"/>
            <a:ext cx="16369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4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62963" y="5035080"/>
            <a:ext cx="1489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 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58477" y="5482538"/>
            <a:ext cx="1498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 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03014" y="456675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  <a:latin typeface="Calibri"/>
                <a:cs typeface="Calibri"/>
              </a:rPr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66332" y="5023958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66332" y="5481158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2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27306" y="2734574"/>
            <a:ext cx="3273552" cy="3251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93723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Horizontal and Vertical Lines</a:t>
            </a:r>
          </a:p>
        </p:txBody>
      </p:sp>
      <p:sp>
        <p:nvSpPr>
          <p:cNvPr id="1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2700" indent="-12700" eaLnBrk="0" hangingPunct="0"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For real numbers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the graph of</a:t>
            </a:r>
          </a:p>
          <a:p>
            <a:pPr marL="12700" indent="-12700" eaLnBrk="0" hangingPunct="0">
              <a:tabLst>
                <a:tab pos="461963" algn="l"/>
              </a:tabLst>
            </a:pP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   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horizontal line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 and  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=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vertical line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2895600"/>
            <a:ext cx="2743200" cy="2761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7048" y="2905660"/>
            <a:ext cx="2743200" cy="2761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56098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Standard Form of a Linear Equation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Any equation of the form </a:t>
            </a:r>
          </a:p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Ax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+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By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=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C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where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C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are real numbers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are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not both equal to 0,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standard form of 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linear equation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Graphing Linear Equations by Plotting Points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7172" name="Rectangle 4"/>
          <p:cNvSpPr>
            <a:spLocks/>
          </p:cNvSpPr>
          <p:nvPr/>
        </p:nvSpPr>
        <p:spPr bwMode="auto">
          <a:xfrm>
            <a:off x="457200" y="1981200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just" eaLnBrk="0" hangingPunct="0">
              <a:lnSpc>
                <a:spcPct val="90000"/>
              </a:lnSpc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457200" y="1280160"/>
            <a:ext cx="8229600" cy="207441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  <a:endParaRPr lang="en-US" sz="2800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Note that in the standard form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Ax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By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C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may be positive, negative, or 0, but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cannot </a:t>
            </a: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both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equal 0.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To Graph a Linear Equation in Two Variables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14350" indent="-514350">
              <a:buFont typeface="+mj-lt"/>
              <a:buAutoNum type="arabicPeriod"/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Locate any two points that satisfy the equation.</a:t>
            </a:r>
            <a:r>
              <a:rPr lang="en-US" dirty="0"/>
              <a:t> </a:t>
            </a:r>
            <a:r>
              <a:rPr lang="en-US" dirty="0">
                <a:solidFill>
                  <a:srgbClr val="000000"/>
                </a:solidFill>
              </a:rPr>
              <a:t>(Choose values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that lead to values that are easily calculated for the other variable. Remember that there are an infinite number of choices for either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 Once a value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is chosen, the corresponding value for the other variable is found by substituting into the equation.)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 startAt="2"/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Plot these two points on a Cartesian coordinate system.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To Graph a Linear Equation in 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63500" indent="-127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 (cont.)</a:t>
            </a:r>
          </a:p>
          <a:p>
            <a:pPr marL="565150" indent="-514350" eaLnBrk="0" hangingPunct="0">
              <a:buFont typeface="+mj-lt"/>
              <a:buAutoNum type="arabicPeriod" startAt="3"/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Draw a line through these two points. (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Every point on that line will satisfy the equation.) </a:t>
            </a:r>
          </a:p>
          <a:p>
            <a:pPr marL="565150" indent="-514350" eaLnBrk="0" hangingPunct="0">
              <a:buFont typeface="+mj-lt"/>
              <a:buAutoNum type="arabicPeriod" startAt="4"/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To check: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Locate a third point that satisfies the equation and check to see that it does indeed lie on the line.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 Graphing a Linear Equation in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868824"/>
              </p:ext>
            </p:extLst>
          </p:nvPr>
        </p:nvGraphicFramePr>
        <p:xfrm>
          <a:off x="533400" y="3048000"/>
          <a:ext cx="4876800" cy="2036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588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x 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=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1538883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Graph: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Substitute −1, 0, and 1 for </a:t>
            </a:r>
            <a:r>
              <a:rPr lang="en-US" sz="2800" i="1" dirty="0"/>
              <a:t>x</a:t>
            </a:r>
            <a:r>
              <a:rPr lang="en-US" sz="2800" dirty="0"/>
              <a:t>. 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35814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84932" y="41148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984932" y="45720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527300" y="3581400"/>
            <a:ext cx="11015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27300" y="4114800"/>
            <a:ext cx="9605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27300" y="4572000"/>
            <a:ext cx="9605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95800" y="35814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66332" y="41148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0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566332" y="45720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29563"/>
              </p:ext>
            </p:extLst>
          </p:nvPr>
        </p:nvGraphicFramePr>
        <p:xfrm>
          <a:off x="1676400" y="1409700"/>
          <a:ext cx="889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2" name="Equation" r:id="rId3" imgW="877680" imgH="329040" progId="Equation.DSMT4">
                  <p:embed/>
                </p:oleObj>
              </mc:Choice>
              <mc:Fallback>
                <p:oleObj name="Equation" r:id="rId3" imgW="877680" imgH="329040" progId="Equation.DSMT4">
                  <p:embed/>
                  <p:pic>
                    <p:nvPicPr>
                      <p:cNvPr id="0" name="Picture 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09700"/>
                        <a:ext cx="8890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95" name="Picture 57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62600" y="1752600"/>
            <a:ext cx="3310128" cy="3325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 Graphing a Linear Equation in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27546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Graph:</a:t>
            </a:r>
            <a:r>
              <a:rPr lang="en-US" sz="2800" b="1" dirty="0"/>
              <a:t> </a:t>
            </a:r>
            <a:r>
              <a:rPr lang="en-US" sz="2800" dirty="0"/>
              <a:t> 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r>
              <a:rPr lang="en-US" sz="2800" dirty="0"/>
              <a:t>Make a table with headings </a:t>
            </a:r>
            <a:r>
              <a:rPr lang="en-US" sz="2800" i="1" dirty="0"/>
              <a:t>x </a:t>
            </a:r>
            <a:r>
              <a:rPr lang="en-US" sz="2800" dirty="0"/>
              <a:t>and </a:t>
            </a:r>
            <a:r>
              <a:rPr lang="en-US" sz="2800" i="1" dirty="0"/>
              <a:t>y </a:t>
            </a:r>
            <a:r>
              <a:rPr lang="en-US" sz="2800" dirty="0"/>
              <a:t>and, whenever possible, </a:t>
            </a:r>
            <a:r>
              <a:rPr lang="en-US" sz="2800" b="1" dirty="0"/>
              <a:t>choose values for </a:t>
            </a:r>
            <a:r>
              <a:rPr lang="en-US" sz="2800" b="1" i="1" dirty="0"/>
              <a:t>x </a:t>
            </a:r>
            <a:r>
              <a:rPr lang="en-US" sz="2800" b="1" dirty="0"/>
              <a:t>or </a:t>
            </a:r>
            <a:r>
              <a:rPr lang="en-US" sz="2800" b="1" i="1" dirty="0"/>
              <a:t>y </a:t>
            </a:r>
            <a:r>
              <a:rPr lang="en-US" sz="2800" b="1" dirty="0"/>
              <a:t>that lead to values that are easily calculated for the other variable. </a:t>
            </a:r>
            <a:r>
              <a:rPr lang="en-US" sz="2800" dirty="0"/>
              <a:t>(Values chosen for </a:t>
            </a:r>
            <a:r>
              <a:rPr lang="en-US" sz="2800" i="1" dirty="0"/>
              <a:t>x </a:t>
            </a:r>
            <a:r>
              <a:rPr lang="en-US" sz="2800" dirty="0"/>
              <a:t>and </a:t>
            </a:r>
            <a:r>
              <a:rPr lang="en-US" sz="2800" i="1" dirty="0"/>
              <a:t>y </a:t>
            </a:r>
            <a:r>
              <a:rPr lang="en-US" sz="2800" dirty="0"/>
              <a:t>are colored and bolded.)</a:t>
            </a:r>
          </a:p>
        </p:txBody>
      </p:sp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5957326"/>
              </p:ext>
            </p:extLst>
          </p:nvPr>
        </p:nvGraphicFramePr>
        <p:xfrm>
          <a:off x="1676400" y="1435398"/>
          <a:ext cx="1574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38" name="Equation" r:id="rId3" imgW="1563120" imgH="329040" progId="Equation.DSMT4">
                  <p:embed/>
                </p:oleObj>
              </mc:Choice>
              <mc:Fallback>
                <p:oleObj name="Equation" r:id="rId3" imgW="1563120" imgH="329040" progId="Equation.DSMT4">
                  <p:embed/>
                  <p:pic>
                    <p:nvPicPr>
                      <p:cNvPr id="0" name="Picture 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35398"/>
                        <a:ext cx="1574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009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 Graphing a Linear Equation in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Two Variables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097" name="Group 4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9385774"/>
              </p:ext>
            </p:extLst>
          </p:nvPr>
        </p:nvGraphicFramePr>
        <p:xfrm>
          <a:off x="457200" y="1338896"/>
          <a:ext cx="4648200" cy="3385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3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6         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4519705" y="3841750"/>
          <a:ext cx="190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63" name="Equation" r:id="rId3" imgW="190592" imgH="609233" progId="Equation.DSMT4">
                  <p:embed/>
                </p:oleObj>
              </mc:Choice>
              <mc:Fallback>
                <p:oleObj name="Equation" r:id="rId3" imgW="190592" imgH="609233" progId="Equation.DSMT4">
                  <p:embed/>
                  <p:pic>
                    <p:nvPicPr>
                      <p:cNvPr id="0" name="Picture 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9705" y="3841750"/>
                        <a:ext cx="1905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888187" y="3841750"/>
          <a:ext cx="203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64" name="Equation" r:id="rId5" imgW="203261" imgH="609233" progId="Equation.DSMT4">
                  <p:embed/>
                </p:oleObj>
              </mc:Choice>
              <mc:Fallback>
                <p:oleObj name="Equation" r:id="rId5" imgW="203261" imgH="609233" progId="Equation.DSMT4">
                  <p:embed/>
                  <p:pic>
                    <p:nvPicPr>
                      <p:cNvPr id="0" name="Picture 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187" y="3841750"/>
                        <a:ext cx="203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832533" y="1981200"/>
            <a:ext cx="3145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14041" y="1981200"/>
            <a:ext cx="14884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57700" y="19812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762000" y="25781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30520" y="2578100"/>
            <a:ext cx="16554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57700" y="25781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832532" y="32004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3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996456" y="3200400"/>
            <a:ext cx="15236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</a:t>
            </a: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57700" y="32004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212323"/>
              </p:ext>
            </p:extLst>
          </p:nvPr>
        </p:nvGraphicFramePr>
        <p:xfrm>
          <a:off x="2014538" y="3790950"/>
          <a:ext cx="14859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65" name="Equation" r:id="rId7" imgW="1471680" imgH="694800" progId="Equation.DSMT4">
                  <p:embed/>
                </p:oleObj>
              </mc:Choice>
              <mc:Fallback>
                <p:oleObj name="Equation" r:id="rId7" imgW="1471680" imgH="694800" progId="Equation.DSMT4">
                  <p:embed/>
                  <p:pic>
                    <p:nvPicPr>
                      <p:cNvPr id="0" name="Picture 7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4538" y="3790950"/>
                        <a:ext cx="14859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544" name="Picture 77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86400" y="1371600"/>
            <a:ext cx="3264408" cy="3264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1137</TotalTime>
  <Words>992</Words>
  <Application>Microsoft Office PowerPoint</Application>
  <PresentationFormat>On-screen Show (4:3)</PresentationFormat>
  <Paragraphs>160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Courier New</vt:lpstr>
      <vt:lpstr>Symbol</vt:lpstr>
      <vt:lpstr>Office Theme</vt:lpstr>
      <vt:lpstr>Equation</vt:lpstr>
      <vt:lpstr>Section 8.2</vt:lpstr>
      <vt:lpstr>Objectives</vt:lpstr>
      <vt:lpstr>Standard Form of a Linear Equation </vt:lpstr>
      <vt:lpstr>Graphing Linear Equations by Plotting Points</vt:lpstr>
      <vt:lpstr>To Graph a Linear Equation in Two Variables</vt:lpstr>
      <vt:lpstr>To Graph a Linear Equation in Two Variables</vt:lpstr>
      <vt:lpstr>Example 1:  Graphing a Linear Equation in  Two Variables</vt:lpstr>
      <vt:lpstr>Example 2:  Graphing a Linear Equation in  Two Variables</vt:lpstr>
      <vt:lpstr>Example 2:  Graphing a Linear Equation in  Two Variables (cont.)</vt:lpstr>
      <vt:lpstr>Example 3:  Graphing a Linear Equation in  Two Variables</vt:lpstr>
      <vt:lpstr>Intercepts </vt:lpstr>
      <vt:lpstr>Using x- and y-Intercepts to Graph Linear Equations</vt:lpstr>
      <vt:lpstr>Example 4:  Using Intercepts to Graph Linear Equations</vt:lpstr>
      <vt:lpstr>Example 4:  Using Intercepts to Graph Linear Equations (cont.)</vt:lpstr>
      <vt:lpstr>Example 5: Using Intercepts to Graph Linear Equations</vt:lpstr>
      <vt:lpstr>Example 5: Using Intercepts to Graph Linear Equations (cont.)</vt:lpstr>
      <vt:lpstr>Completion Example 6: Using Intercepts to Graph Equations</vt:lpstr>
      <vt:lpstr>Completion Example 6: Using Intercepts to Graph Equations (cont.)</vt:lpstr>
      <vt:lpstr>Example 7:  Graphing Horizontal Lines</vt:lpstr>
      <vt:lpstr>Example 8:  Graphing Vertical Lines</vt:lpstr>
      <vt:lpstr>Horizontal and Vertical Lines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Rebecca Johnson</cp:lastModifiedBy>
  <cp:revision>247</cp:revision>
  <dcterms:created xsi:type="dcterms:W3CDTF">2013-04-26T14:43:13Z</dcterms:created>
  <dcterms:modified xsi:type="dcterms:W3CDTF">2018-08-20T18:36:27Z</dcterms:modified>
</cp:coreProperties>
</file>