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FF"/>
    <a:srgbClr val="FFFFCC"/>
    <a:srgbClr val="008080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01" autoAdjust="0"/>
    <p:restoredTop sz="94660"/>
  </p:normalViewPr>
  <p:slideViewPr>
    <p:cSldViewPr>
      <p:cViewPr varScale="1">
        <p:scale>
          <a:sx n="80" d="100"/>
          <a:sy n="80" d="100"/>
        </p:scale>
        <p:origin x="6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1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E99E4-3785-4DD1-9C74-64069E84D5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103F8-38CA-43D9-9039-077B7C3CB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9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Inequalities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0" hangingPunct="0"/>
            <a:r>
              <a:rPr lang="en-US" dirty="0">
                <a:latin typeface="Calibri" pitchFamily="34" charset="0"/>
              </a:rPr>
              <a:t>Graph the solution set to the inequality</a:t>
            </a:r>
          </a:p>
          <a:p>
            <a:pPr marL="533400" indent="-533400" eaLnBrk="0" hangingPunct="0">
              <a:spcBef>
                <a:spcPct val="50000"/>
              </a:spcBef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/>
            <a:r>
              <a:rPr lang="en-US" dirty="0">
                <a:latin typeface="Calibri" pitchFamily="34" charset="0"/>
              </a:rPr>
              <a:t>Since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, Method 2 is easy to apply.</a:t>
            </a:r>
          </a:p>
          <a:p>
            <a:pPr marL="533400" indent="-533400" eaLnBrk="0" hangingPunct="0">
              <a:spcBef>
                <a:spcPct val="50000"/>
              </a:spcBef>
              <a:tabLst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2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x</a:t>
            </a:r>
            <a:r>
              <a:rPr lang="en-US" dirty="0">
                <a:latin typeface="Calibri" pitchFamily="34" charset="0"/>
              </a:rPr>
              <a:t> as a dashed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line because the inequality is &gt;.</a:t>
            </a:r>
          </a:p>
          <a:p>
            <a:pPr marL="533400" indent="-533400" eaLnBrk="0" hangingPunct="0"/>
            <a:r>
              <a:rPr lang="en-US" i="1" dirty="0">
                <a:latin typeface="Calibri" pitchFamily="34" charset="0"/>
              </a:rPr>
              <a:t>  </a:t>
            </a:r>
          </a:p>
          <a:p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280731"/>
              </p:ext>
            </p:extLst>
          </p:nvPr>
        </p:nvGraphicFramePr>
        <p:xfrm>
          <a:off x="6324600" y="1431044"/>
          <a:ext cx="939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1" name="Equation" r:id="rId3" imgW="923400" imgH="329040" progId="Equation.DSMT4">
                  <p:embed/>
                </p:oleObj>
              </mc:Choice>
              <mc:Fallback>
                <p:oleObj name="Equation" r:id="rId3" imgW="923400" imgH="32904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431044"/>
                        <a:ext cx="939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 (cont.)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457200" y="1295400"/>
            <a:ext cx="487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The solution shows &gt;,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 by Method 2,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graph consists of those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points above the line. 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Shade the half-plane 	above the line.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39E5F7-6B59-4F9A-8F1A-9594132B3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091" y="1295399"/>
            <a:ext cx="3690841" cy="38004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BDC47D-1431-4D98-80A3-12432FA24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7819" y="1295398"/>
            <a:ext cx="3924670" cy="38004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F724035-92D7-43B1-AF60-9B882F946B29}"/>
              </a:ext>
            </a:extLst>
          </p:cNvPr>
          <p:cNvSpPr/>
          <p:nvPr/>
        </p:nvSpPr>
        <p:spPr>
          <a:xfrm>
            <a:off x="431800" y="4178176"/>
            <a:ext cx="53500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ts val="600"/>
              </a:spcBef>
              <a:buFont typeface="Courier New" pitchFamily="49" charset="0"/>
              <a:buNone/>
            </a:pPr>
            <a:r>
              <a:rPr lang="en-US" sz="2400" b="1" dirty="0">
                <a:solidFill>
                  <a:srgbClr val="008080"/>
                </a:solidFill>
                <a:latin typeface="Calibri" pitchFamily="34" charset="0"/>
              </a:rPr>
              <a:t>Note: 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As a check, we see that the point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(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3, 0) gives 0 &gt; 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6, a true statement.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Thus we know we have shaded the correct half-plane.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Graph the half-plane that satisfies the inequality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&gt; 1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eaLnBrk="0" hangingPunct="0">
              <a:spcBef>
                <a:spcPct val="50000"/>
              </a:spcBef>
              <a:tabLst>
                <a:tab pos="463550" algn="l"/>
              </a:tabLst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Again,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 and Method 2 is used.</a:t>
            </a:r>
          </a:p>
          <a:p>
            <a:pPr eaLnBrk="0" hangingPunct="0">
              <a:spcBef>
                <a:spcPts val="600"/>
              </a:spcBef>
              <a:tabLst>
                <a:tab pos="1163638" algn="l"/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1 </a:t>
            </a:r>
            <a:r>
              <a:rPr lang="en-US" dirty="0">
                <a:latin typeface="Calibri" pitchFamily="34" charset="0"/>
              </a:rPr>
              <a:t>as a dashed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because the inequality is &gt;. (The boundary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is a horizontal line.)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 (cont.)</a:t>
            </a:r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457200" y="1290432"/>
            <a:ext cx="472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By Method 2, shade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half-plane above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3077C7-3944-4EC9-B0A3-C46943570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399" y="1524000"/>
            <a:ext cx="3354493" cy="3200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530282-59EA-4842-B6B9-81ED5930B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290432"/>
            <a:ext cx="3937789" cy="373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</a:t>
            </a: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Graph the solution set to the inequality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boundary line is a vertical line and Method 1 is used.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Graph the boundary line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0 as a solid line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because the inequality is ≤ (less than or </a:t>
            </a:r>
            <a:r>
              <a:rPr lang="en-US" b="1" i="0" dirty="0">
                <a:solidFill>
                  <a:schemeClr val="tx1"/>
                </a:solidFill>
              </a:rPr>
              <a:t>equal 	to</a:t>
            </a:r>
            <a:r>
              <a:rPr lang="en-US" i="0" dirty="0">
                <a:solidFill>
                  <a:schemeClr val="tx1"/>
                </a:solidFill>
              </a:rPr>
              <a:t>).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Note that this is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-axis.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223675"/>
              </p:ext>
            </p:extLst>
          </p:nvPr>
        </p:nvGraphicFramePr>
        <p:xfrm>
          <a:off x="6291263" y="1384300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5" name="Equation" r:id="rId3" imgW="813600" imgH="347400" progId="Equation.DSMT4">
                  <p:embed/>
                </p:oleObj>
              </mc:Choice>
              <mc:Fallback>
                <p:oleObj name="Equation" r:id="rId3" imgW="8136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1384300"/>
                        <a:ext cx="825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31800" y="109728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Test the point </a:t>
            </a:r>
            <a:r>
              <a:rPr lang="en-US" i="0" dirty="0">
                <a:solidFill>
                  <a:srgbClr val="000099"/>
                </a:solidFill>
              </a:rPr>
              <a:t>(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2, 1)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−2 ≤ 0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This statement is true.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4D3225-32E8-495E-88E4-AB4F9ABD3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076618"/>
            <a:ext cx="3091570" cy="318118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D4F7659-C2E7-4BD7-83C9-8943F73A273E}"/>
              </a:ext>
            </a:extLst>
          </p:cNvPr>
          <p:cNvSpPr/>
          <p:nvPr/>
        </p:nvSpPr>
        <p:spPr>
          <a:xfrm>
            <a:off x="304800" y="2940551"/>
            <a:ext cx="50981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1163638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Shade the half-plane </a:t>
            </a:r>
            <a:br>
              <a:rPr lang="en-US" sz="2800" dirty="0"/>
            </a:br>
            <a:r>
              <a:rPr lang="en-US" sz="2800" dirty="0"/>
              <a:t>	on the same side of </a:t>
            </a:r>
            <a:br>
              <a:rPr lang="en-US" sz="2800" dirty="0"/>
            </a:br>
            <a:r>
              <a:rPr lang="en-US" sz="2800" dirty="0"/>
              <a:t>	the line as </a:t>
            </a:r>
            <a:r>
              <a:rPr lang="en-US" sz="2800" dirty="0">
                <a:solidFill>
                  <a:srgbClr val="000099"/>
                </a:solidFill>
              </a:rPr>
              <a:t>(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2, 1)</a:t>
            </a:r>
            <a:r>
              <a:rPr lang="en-US" sz="2800" dirty="0"/>
              <a:t>. </a:t>
            </a:r>
            <a:br>
              <a:rPr lang="en-US" sz="2800" dirty="0"/>
            </a:br>
            <a:r>
              <a:rPr lang="en-US" sz="2800" dirty="0"/>
              <a:t>	This half-plane consists </a:t>
            </a:r>
            <a:br>
              <a:rPr lang="en-US" sz="2800" dirty="0"/>
            </a:br>
            <a:r>
              <a:rPr lang="en-US" sz="2800" dirty="0"/>
              <a:t>	of the points with 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i="1" dirty="0"/>
              <a:t>x</a:t>
            </a:r>
            <a:r>
              <a:rPr lang="en-US" sz="2800" dirty="0"/>
              <a:t>-coordinates 0 or </a:t>
            </a:r>
            <a:br>
              <a:rPr lang="en-US" sz="2800" dirty="0"/>
            </a:br>
            <a:r>
              <a:rPr lang="en-US" sz="2800" dirty="0"/>
              <a:t>	negative.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3303CE-1C1A-418A-AD1F-3E20BEE58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089" y="1752600"/>
            <a:ext cx="3872603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</a:t>
            </a: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72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br>
              <a:rPr lang="en-US" dirty="0"/>
            </a:b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1: </a:t>
            </a:r>
            <a:r>
              <a:rPr lang="en-US" i="0" dirty="0">
                <a:solidFill>
                  <a:schemeClr val="tx1"/>
                </a:solidFill>
              </a:rPr>
              <a:t>Solving the inequality for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gives: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2: </a:t>
            </a:r>
            <a:r>
              <a:rPr lang="en-US" i="0" dirty="0">
                <a:solidFill>
                  <a:schemeClr val="tx1"/>
                </a:solidFill>
              </a:rPr>
              <a:t>Press the key                 and enter the function: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  <a:tab pos="1163638" algn="l"/>
              </a:tabLst>
            </a:pPr>
            <a:r>
              <a:rPr lang="en-US" i="0" dirty="0">
                <a:solidFill>
                  <a:srgbClr val="000099"/>
                </a:solidFill>
              </a:rPr>
              <a:t>		\Y</a:t>
            </a:r>
            <a:r>
              <a:rPr lang="en-US" i="0" baseline="-25000" dirty="0">
                <a:solidFill>
                  <a:srgbClr val="000099"/>
                </a:solidFill>
              </a:rPr>
              <a:t>1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2X + 7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01484"/>
              </p:ext>
            </p:extLst>
          </p:nvPr>
        </p:nvGraphicFramePr>
        <p:xfrm>
          <a:off x="508000" y="18859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3" name="Equation" r:id="rId3" imgW="1499400" imgH="347400" progId="Equation.DSMT4">
                  <p:embed/>
                </p:oleObj>
              </mc:Choice>
              <mc:Fallback>
                <p:oleObj name="Equation" r:id="rId3" imgW="1499400" imgH="3474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8859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948801"/>
              </p:ext>
            </p:extLst>
          </p:nvPr>
        </p:nvGraphicFramePr>
        <p:xfrm>
          <a:off x="6591300" y="2986088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4" name="Equation" r:id="rId5" imgW="1764360" imgH="347400" progId="Equation.DSMT4">
                  <p:embed/>
                </p:oleObj>
              </mc:Choice>
              <mc:Fallback>
                <p:oleObj name="Equation" r:id="rId5" imgW="176436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2986088"/>
                        <a:ext cx="1778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6" descr="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16592" y="3667029"/>
            <a:ext cx="1188720" cy="29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71284"/>
            <a:ext cx="8229600" cy="15481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     three times so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chemeClr val="tx1"/>
                </a:solidFill>
              </a:rPr>
              <a:t>	that the display appears as follows: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0485" name="Picture 5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363737"/>
            <a:ext cx="1097280" cy="53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514600"/>
            <a:ext cx="30861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790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     and (using the standard 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WINDOW</a:t>
            </a:r>
            <a:r>
              <a:rPr lang="en-US" i="0" dirty="0">
                <a:solidFill>
                  <a:schemeClr val="tx1"/>
                </a:solidFill>
              </a:rPr>
              <a:t> settings) the following graph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should appear on the display.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1509" name="Picture 5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8582" y="1441443"/>
            <a:ext cx="1188720" cy="295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819400"/>
            <a:ext cx="30956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&gt; −8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</a:t>
            </a:r>
            <a:r>
              <a:rPr lang="en-US" i="0" dirty="0">
                <a:solidFill>
                  <a:schemeClr val="tx1"/>
                </a:solidFill>
              </a:rPr>
              <a:t> Solving the inequality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gives: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 Press the key                 and enter the function: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539924"/>
              </p:ext>
            </p:extLst>
          </p:nvPr>
        </p:nvGraphicFramePr>
        <p:xfrm>
          <a:off x="6578600" y="2801938"/>
          <a:ext cx="158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37" name="Equation" r:id="rId3" imgW="1572480" imgH="886680" progId="Equation.DSMT4">
                  <p:embed/>
                </p:oleObj>
              </mc:Choice>
              <mc:Fallback>
                <p:oleObj name="Equation" r:id="rId3" imgW="1572480" imgH="88668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2801938"/>
                        <a:ext cx="158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844684"/>
              </p:ext>
            </p:extLst>
          </p:nvPr>
        </p:nvGraphicFramePr>
        <p:xfrm>
          <a:off x="1720850" y="4195763"/>
          <a:ext cx="231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38" name="Equation" r:id="rId5" imgW="2304000" imgH="585000" progId="Equation.DSMT4">
                  <p:embed/>
                </p:oleObj>
              </mc:Choice>
              <mc:Fallback>
                <p:oleObj name="Equation" r:id="rId5" imgW="2304000" imgH="5850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4195763"/>
                        <a:ext cx="2311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 descr="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08400" y="3806907"/>
            <a:ext cx="1097280" cy="27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Graph linear inequalities.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Use a graphing calculator to graph linear inequalities.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695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     two times so </a:t>
            </a:r>
          </a:p>
          <a:p>
            <a:pPr marL="0" indent="0">
              <a:spcBef>
                <a:spcPts val="9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chemeClr val="tx1"/>
                </a:solidFill>
              </a:rPr>
              <a:t>	that the display appears as follows:</a:t>
            </a:r>
          </a:p>
        </p:txBody>
      </p:sp>
      <p:pic>
        <p:nvPicPr>
          <p:cNvPr id="23556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10548" y="1387361"/>
            <a:ext cx="1097280" cy="53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514600"/>
            <a:ext cx="30670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928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      and (using the standard 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WINDOW settings) the following graph should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appear on the display. 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The boundary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line should actually be dotted.)</a:t>
            </a:r>
          </a:p>
        </p:txBody>
      </p:sp>
      <p:pic>
        <p:nvPicPr>
          <p:cNvPr id="24580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6040" y="1447802"/>
            <a:ext cx="1280160" cy="31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3276600"/>
            <a:ext cx="30861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Graphing Linear Inequalities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627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First, graph the boundary line (dashed if the inequality is &lt; or &gt;, solid if the inequality is ≤ or ≥).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2"/>
            </a:pPr>
            <a:r>
              <a:rPr lang="en-US" i="0" dirty="0">
                <a:solidFill>
                  <a:srgbClr val="000000"/>
                </a:solidFill>
              </a:rPr>
              <a:t>Next, determine which side of the line to shade using one of the following methods.</a:t>
            </a:r>
          </a:p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	Method 1</a:t>
            </a:r>
          </a:p>
          <a:p>
            <a:pPr marL="914400" indent="-452438">
              <a:spcBef>
                <a:spcPts val="600"/>
              </a:spcBef>
              <a:buFont typeface="+mj-lt"/>
              <a:buAutoNum type="alphaLcPeriod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Test any one point obviously on one side of the line.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Graphing Linear Inequalities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Procedure (cont.)</a:t>
            </a:r>
          </a:p>
          <a:p>
            <a:pPr marL="976312" indent="-514350">
              <a:spcBef>
                <a:spcPct val="50000"/>
              </a:spcBef>
              <a:buFont typeface="+mj-lt"/>
              <a:buAutoNum type="alphaLcPeriod" startAt="2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test-point satisfies the inequality, shade the half-plane on that side of the line. Otherwise, shade the other half-plane.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Note:</a:t>
            </a:r>
            <a:r>
              <a:rPr lang="en-US" i="0" dirty="0">
                <a:solidFill>
                  <a:srgbClr val="000000"/>
                </a:solidFill>
              </a:rPr>
              <a:t> The point (0, 0), if it is not on the boundary line, is usually the easiest point to test.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392576"/>
            <a:ext cx="8229600" cy="4950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Graphing Linear Inequalities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Procedure (cont.)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  <a:tabLst>
                <a:tab pos="225425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Method 2</a:t>
            </a:r>
          </a:p>
          <a:p>
            <a:pPr marL="739775" indent="-514350">
              <a:spcBef>
                <a:spcPts val="0"/>
              </a:spcBef>
              <a:buFont typeface="+mj-lt"/>
              <a:buAutoNum type="alphaLcPeriod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Solve the inequality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(assuming that the line is not vertical).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2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&lt;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≤, then shade the half-plane below the line.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3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&gt;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≥, then shade the half-plane above the line.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Graphing Linear Inequalities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Procedure (cont.)</a:t>
            </a:r>
          </a:p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Note: </a:t>
            </a:r>
            <a:r>
              <a:rPr lang="en-US" i="0" dirty="0">
                <a:solidFill>
                  <a:srgbClr val="000000"/>
                </a:solidFill>
              </a:rPr>
              <a:t>If the boundary line is vertical, then solve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. If the solution shows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&gt;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≥, then shade the half-plane to the right. If the solution shows </a:t>
            </a:r>
            <a:r>
              <a:rPr lang="en-US" i="1" dirty="0">
                <a:solidFill>
                  <a:srgbClr val="000000"/>
                </a:solidFill>
              </a:rPr>
              <a:t>x </a:t>
            </a:r>
            <a:r>
              <a:rPr lang="en-US" i="0" dirty="0">
                <a:solidFill>
                  <a:srgbClr val="000000"/>
                </a:solidFill>
              </a:rPr>
              <a:t>&lt;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≤, then shade the half-plane to the left.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The shaded half-plane (and the line if it is solid) is the solution to the inequality.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Graphing Linear Inequalities</a:t>
            </a:r>
          </a:p>
        </p:txBody>
      </p:sp>
      <p:sp>
        <p:nvSpPr>
          <p:cNvPr id="102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 algn="just">
              <a:spcBef>
                <a:spcPct val="50000"/>
              </a:spcBef>
              <a:tabLst>
                <a:tab pos="1377950" algn="l"/>
                <a:tab pos="4121150" algn="r"/>
              </a:tabLst>
            </a:pPr>
            <a:r>
              <a:rPr lang="en-US" dirty="0"/>
              <a:t>Graph the solution set to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spcBef>
                <a:spcPts val="24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265809"/>
              </p:ext>
            </p:extLst>
          </p:nvPr>
        </p:nvGraphicFramePr>
        <p:xfrm>
          <a:off x="6299200" y="14160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3" name="Equation" r:id="rId3" imgW="1499400" imgH="347400" progId="Equation.DSMT4">
                  <p:embed/>
                </p:oleObj>
              </mc:Choice>
              <mc:Fallback>
                <p:oleObj name="Equation" r:id="rId3" imgW="14994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14160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/>
          </p:cNvSpPr>
          <p:nvPr/>
        </p:nvSpPr>
        <p:spPr bwMode="auto">
          <a:xfrm>
            <a:off x="457200" y="2590800"/>
            <a:ext cx="5105400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Method 1 is used in this example.</a:t>
            </a:r>
          </a:p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1:  </a:t>
            </a:r>
            <a:r>
              <a:rPr lang="en-US" sz="2800" dirty="0">
                <a:latin typeface="Calibri" pitchFamily="34" charset="0"/>
              </a:rPr>
              <a:t>Graph the boundary line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2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+ 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= 6</a:t>
            </a:r>
            <a:r>
              <a:rPr lang="en-US" sz="2800" dirty="0">
                <a:latin typeface="Calibri" pitchFamily="34" charset="0"/>
              </a:rPr>
              <a:t> as a solid line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because the inequality is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≤ (less than or </a:t>
            </a:r>
            <a:r>
              <a:rPr lang="en-US" sz="2800" b="1" dirty="0">
                <a:latin typeface="Calibri" pitchFamily="34" charset="0"/>
              </a:rPr>
              <a:t>equal to</a:t>
            </a:r>
            <a:r>
              <a:rPr lang="en-US" sz="2800" dirty="0">
                <a:latin typeface="Calibri" pitchFamily="34" charset="0"/>
              </a:rPr>
              <a:t>).</a:t>
            </a:r>
          </a:p>
        </p:txBody>
      </p:sp>
      <p:pic>
        <p:nvPicPr>
          <p:cNvPr id="1166" name="Picture 14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133600"/>
            <a:ext cx="3282696" cy="329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457200" y="1295400"/>
            <a:ext cx="5105400" cy="388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Test any point on one</a:t>
            </a:r>
          </a:p>
          <a:p>
            <a:pPr eaLnBrk="0" hangingPunct="0"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side of the line. In this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example, we have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chosen (0, 0).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This is a true statement.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561609"/>
              </p:ext>
            </p:extLst>
          </p:nvPr>
        </p:nvGraphicFramePr>
        <p:xfrm>
          <a:off x="1695450" y="3295650"/>
          <a:ext cx="189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1" name="Equation" r:id="rId3" imgW="1883160" imgH="594000" progId="Equation.DSMT4">
                  <p:embed/>
                </p:oleObj>
              </mc:Choice>
              <mc:Fallback>
                <p:oleObj name="Equation" r:id="rId3" imgW="1883160" imgH="5940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295650"/>
                        <a:ext cx="1892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654191"/>
              </p:ext>
            </p:extLst>
          </p:nvPr>
        </p:nvGraphicFramePr>
        <p:xfrm>
          <a:off x="2863850" y="4019550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2" name="Equation" r:id="rId5" imgW="712800" imgH="347400" progId="Equation.DSMT4">
                  <p:embed/>
                </p:oleObj>
              </mc:Choice>
              <mc:Fallback>
                <p:oleObj name="Equation" r:id="rId5" imgW="71280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4019550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28" name="Picture 28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0" y="1295400"/>
            <a:ext cx="3273552" cy="322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57200" y="1293607"/>
            <a:ext cx="4572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3:</a:t>
            </a:r>
            <a:r>
              <a:rPr lang="en-US" sz="2800" dirty="0">
                <a:latin typeface="Calibri" pitchFamily="34" charset="0"/>
              </a:rPr>
              <a:t>	Shade the half-plane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on the same side of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 as the point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(0, 0). (The shaded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half-plane and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boundary line is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solution set to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inequality.)</a:t>
            </a:r>
          </a:p>
          <a:p>
            <a:pPr eaLnBrk="0" hangingPunct="0"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447800"/>
            <a:ext cx="3282696" cy="320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404</Words>
  <Application>Microsoft Office PowerPoint</Application>
  <PresentationFormat>On-screen Show (4:3)</PresentationFormat>
  <Paragraphs>90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Ti86pc</vt:lpstr>
      <vt:lpstr>Office Theme</vt:lpstr>
      <vt:lpstr>Equation</vt:lpstr>
      <vt:lpstr>Section 8.6</vt:lpstr>
      <vt:lpstr>Objectives</vt:lpstr>
      <vt:lpstr>Graphing Linear Inequalities</vt:lpstr>
      <vt:lpstr>Graphing Linear Inequalities</vt:lpstr>
      <vt:lpstr>Graphing Linear Inequalities</vt:lpstr>
      <vt:lpstr>Graphing Linear Inequalities</vt:lpstr>
      <vt:lpstr>Example 1: Graphing Linear Inequalities</vt:lpstr>
      <vt:lpstr>Example 1: Graphing Linear Inequalities (cont.)</vt:lpstr>
      <vt:lpstr>Example 1: Graphing Linear Inequalities (cont.)</vt:lpstr>
      <vt:lpstr>Example 2: Graphing Linear Inequalities</vt:lpstr>
      <vt:lpstr>Example 2: Graphing Linear Inequalities (cont.)</vt:lpstr>
      <vt:lpstr>Example 3: Graphing Linear Inequalities</vt:lpstr>
      <vt:lpstr>Example 3: Graphing Linear Inequalities (cont.)</vt:lpstr>
      <vt:lpstr>Example 4: Graphing Linear Inequalities</vt:lpstr>
      <vt:lpstr>Example 4: Graphing Linear Inequalities (cont.)</vt:lpstr>
      <vt:lpstr>Example 5: Graphing Linear Inequalities  Using a Calculator</vt:lpstr>
      <vt:lpstr>Example 5: Graphing Linear Inequalities  Using a Calculator (cont.)</vt:lpstr>
      <vt:lpstr>Example 5: Graphing Linear Inequalities  Using a Calculator (cont.)</vt:lpstr>
      <vt:lpstr>Example 6: Graphing Linear Inequalities  Using a Calculator</vt:lpstr>
      <vt:lpstr>Example 6: Graphing Linear Inequalities  Using a Calculator (cont.)</vt:lpstr>
      <vt:lpstr>Example 6: Graphing Linear Inequalities 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Johnson</cp:lastModifiedBy>
  <cp:revision>137</cp:revision>
  <dcterms:created xsi:type="dcterms:W3CDTF">2013-04-26T14:43:13Z</dcterms:created>
  <dcterms:modified xsi:type="dcterms:W3CDTF">2018-08-20T18:45:18Z</dcterms:modified>
</cp:coreProperties>
</file>