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79" r:id="rId4"/>
    <p:sldId id="299" r:id="rId5"/>
    <p:sldId id="260" r:id="rId6"/>
    <p:sldId id="261" r:id="rId7"/>
    <p:sldId id="264" r:id="rId8"/>
    <p:sldId id="298" r:id="rId9"/>
    <p:sldId id="300" r:id="rId10"/>
    <p:sldId id="265" r:id="rId11"/>
    <p:sldId id="297" r:id="rId12"/>
    <p:sldId id="267" r:id="rId13"/>
    <p:sldId id="268" r:id="rId14"/>
    <p:sldId id="301" r:id="rId15"/>
    <p:sldId id="30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5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7"/>
    <a:srgbClr val="366092"/>
    <a:srgbClr val="FF0000"/>
    <a:srgbClr val="C00000"/>
    <a:srgbClr val="2D7D9F"/>
    <a:srgbClr val="0000FF"/>
    <a:srgbClr val="000099"/>
    <a:srgbClr val="FF00FF"/>
    <a:srgbClr val="99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63" autoAdjust="0"/>
    <p:restoredTop sz="94660"/>
  </p:normalViewPr>
  <p:slideViewPr>
    <p:cSldViewPr>
      <p:cViewPr varScale="1">
        <p:scale>
          <a:sx n="105" d="100"/>
          <a:sy n="105" d="100"/>
        </p:scale>
        <p:origin x="34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emf"/><Relationship Id="rId1" Type="http://schemas.openxmlformats.org/officeDocument/2006/relationships/image" Target="../media/image10.e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5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7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2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11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3.emf"/><Relationship Id="rId9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8.bin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emf"/><Relationship Id="rId11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10.emf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9.8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/>
              <a:t>Systems of Linear Inequalities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40000"/>
              </a:lnSpc>
            </a:pPr>
            <a:r>
              <a:rPr lang="en-US" b="1" dirty="0"/>
              <a:t>Solution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the points are above and on the line 	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2, the points are below and 	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2.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</a:t>
            </a:r>
          </a:p>
        </p:txBody>
      </p:sp>
      <p:graphicFrame>
        <p:nvGraphicFramePr>
          <p:cNvPr id="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809888"/>
              </p:ext>
            </p:extLst>
          </p:nvPr>
        </p:nvGraphicFramePr>
        <p:xfrm>
          <a:off x="635000" y="1818038"/>
          <a:ext cx="1358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2" name="Equation" r:id="rId3" imgW="1343880" imgH="1069560" progId="Equation.DSMT4">
                  <p:embed/>
                </p:oleObj>
              </mc:Choice>
              <mc:Fallback>
                <p:oleObj name="Equation" r:id="rId3" imgW="1343880" imgH="106956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1818038"/>
                        <a:ext cx="1358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We test point (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1, 0). </a:t>
            </a:r>
            <a:br>
              <a:rPr lang="en-US" dirty="0"/>
            </a:br>
            <a:r>
              <a:rPr lang="en-US" dirty="0"/>
              <a:t>	The solution set consists </a:t>
            </a:r>
            <a:br>
              <a:rPr lang="en-US" dirty="0"/>
            </a:br>
            <a:r>
              <a:rPr lang="en-US" dirty="0"/>
              <a:t>	of the boundary lines </a:t>
            </a:r>
            <a:br>
              <a:rPr lang="en-US" dirty="0"/>
            </a:br>
            <a:r>
              <a:rPr lang="en-US" dirty="0"/>
              <a:t>	and the region between </a:t>
            </a:r>
            <a:br>
              <a:rPr lang="en-US" dirty="0"/>
            </a:br>
            <a:r>
              <a:rPr lang="en-US" dirty="0"/>
              <a:t>	them.</a:t>
            </a:r>
          </a:p>
        </p:txBody>
      </p:sp>
      <p:pic>
        <p:nvPicPr>
          <p:cNvPr id="788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295400"/>
            <a:ext cx="304800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6464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Solving Systems of Linear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" name="Content Placeholder 3"/>
          <p:cNvSpPr>
            <a:spLocks noGrp="1"/>
          </p:cNvSpPr>
          <p:nvPr>
            <p:ph idx="1"/>
          </p:nvPr>
        </p:nvSpPr>
        <p:spPr>
          <a:xfrm>
            <a:off x="457200" y="1208447"/>
            <a:ext cx="8229600" cy="462844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Possible Solutions to Systems of Linear Inequalities</a:t>
            </a:r>
          </a:p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When the boundary lines are parallel there are three possibilities: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500"/>
              </a:spcBef>
              <a:buFont typeface="+mj-lt"/>
              <a:buAutoNum type="arabicPeriod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 common region will be in the form of a strip between two lines (as in Example 3).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>
              <a:spcBef>
                <a:spcPts val="300"/>
              </a:spcBef>
              <a:buFont typeface="+mj-lt"/>
              <a:buAutoNum type="arabicPeriod" startAt="2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 common region will be a half-plane, as the solution to one inequality will be entirely contained within the solution of the other inequality.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300"/>
              </a:spcBef>
              <a:buFont typeface="+mj-lt"/>
              <a:buAutoNum type="arabicPeriod" startAt="3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There will be no common region which means there is no solution.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Use a graphing calculator to graph the system of linear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dirty="0"/>
              <a:t>inequalities:</a:t>
            </a:r>
          </a:p>
          <a:p>
            <a:pPr>
              <a:spcBef>
                <a:spcPts val="30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2600"/>
              </a:spcBef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First solve each inequality for </a:t>
            </a:r>
            <a:r>
              <a:rPr lang="en-US" i="1" dirty="0"/>
              <a:t>y</a:t>
            </a:r>
            <a:r>
              <a:rPr lang="en-US" dirty="0"/>
              <a:t>:</a:t>
            </a:r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r>
              <a:rPr lang="en-US" b="1" dirty="0"/>
              <a:t>Note:</a:t>
            </a:r>
            <a:r>
              <a:rPr lang="en-US" dirty="0"/>
              <a:t> Solving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0 for </a:t>
            </a:r>
            <a:r>
              <a:rPr lang="en-US" i="1" dirty="0"/>
              <a:t>y</a:t>
            </a:r>
            <a:r>
              <a:rPr lang="en-US" dirty="0"/>
              <a:t> can be written as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and then as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2</a:t>
            </a:r>
            <a:r>
              <a:rPr lang="en-US" i="1" dirty="0"/>
              <a:t>x</a:t>
            </a:r>
            <a:r>
              <a:rPr lang="en-US" dirty="0"/>
              <a:t> 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505695"/>
              </p:ext>
            </p:extLst>
          </p:nvPr>
        </p:nvGraphicFramePr>
        <p:xfrm>
          <a:off x="2362200" y="1828800"/>
          <a:ext cx="154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26" name="Equation" r:id="rId3" imgW="1535760" imgH="1069560" progId="Equation.DSMT4">
                  <p:embed/>
                </p:oleObj>
              </mc:Choice>
              <mc:Fallback>
                <p:oleObj name="Equation" r:id="rId3" imgW="1535760" imgH="106956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28800"/>
                        <a:ext cx="154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856712"/>
              </p:ext>
            </p:extLst>
          </p:nvPr>
        </p:nvGraphicFramePr>
        <p:xfrm>
          <a:off x="6319838" y="3443288"/>
          <a:ext cx="17748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27" name="Equation" r:id="rId5" imgW="1765080" imgH="1015920" progId="Equation.DSMT4">
                  <p:embed/>
                </p:oleObj>
              </mc:Choice>
              <mc:Fallback>
                <p:oleObj name="Equation" r:id="rId5" imgW="1765080" imgH="101592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9838" y="3443288"/>
                        <a:ext cx="1774825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92040"/>
          </a:xfrm>
        </p:spPr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Press the Y= key and enter </a:t>
            </a:r>
            <a:br>
              <a:rPr lang="en-US" dirty="0"/>
            </a:br>
            <a:r>
              <a:rPr lang="en-US" dirty="0"/>
              <a:t>	both functions and the </a:t>
            </a:r>
            <a:br>
              <a:rPr lang="en-US" dirty="0"/>
            </a:br>
            <a:r>
              <a:rPr lang="en-US" dirty="0"/>
              <a:t>	corresponding symbols </a:t>
            </a:r>
            <a:br>
              <a:rPr lang="en-US" dirty="0"/>
            </a:br>
            <a:r>
              <a:rPr lang="en-US" dirty="0"/>
              <a:t>	as they appear here. 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/>
              <a:t>Remember</a:t>
            </a:r>
            <a:r>
              <a:rPr lang="en-US" dirty="0"/>
              <a:t>: To shade your </a:t>
            </a:r>
            <a:br>
              <a:rPr lang="en-US" dirty="0"/>
            </a:br>
            <a:r>
              <a:rPr lang="en-US" dirty="0"/>
              <a:t>	graphs, position the cursor </a:t>
            </a:r>
            <a:br>
              <a:rPr lang="en-US" dirty="0"/>
            </a:br>
            <a:r>
              <a:rPr lang="en-US" dirty="0"/>
              <a:t>	over the slash next to Y1 </a:t>
            </a:r>
            <a:br>
              <a:rPr lang="en-US" dirty="0"/>
            </a:br>
            <a:r>
              <a:rPr lang="en-US" dirty="0"/>
              <a:t>	(or Y2) and hit GRAPH </a:t>
            </a:r>
            <a:br>
              <a:rPr lang="en-US" dirty="0"/>
            </a:br>
            <a:r>
              <a:rPr lang="en-US" dirty="0"/>
              <a:t>	repeatedly until the </a:t>
            </a:r>
            <a:br>
              <a:rPr lang="en-US" dirty="0"/>
            </a:br>
            <a:r>
              <a:rPr lang="en-US" dirty="0"/>
              <a:t>	appropriate shading is </a:t>
            </a:r>
            <a:br>
              <a:rPr lang="en-US" dirty="0"/>
            </a:br>
            <a:r>
              <a:rPr lang="en-US" dirty="0"/>
              <a:t>	displayed.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524000"/>
            <a:ext cx="2419350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8439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Press            . The display should appear as 	follows. The solution is the cross-hatched 	region and the points on the line 2</a:t>
            </a:r>
            <a:r>
              <a:rPr lang="en-US" i="1" dirty="0"/>
              <a:t>x </a:t>
            </a:r>
            <a:r>
              <a:rPr lang="en-US" i="1" dirty="0">
                <a:latin typeface="Symbol" pitchFamily="9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0.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8" name="Picture 5" descr="Ch_10_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0274" y="1425050"/>
            <a:ext cx="854075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8021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339725" indent="-339725" defTabSz="406400">
              <a:buFont typeface="Courier New" pitchFamily="49" charset="0"/>
              <a:buChar char="o"/>
            </a:pPr>
            <a:r>
              <a:rPr lang="en-US" dirty="0"/>
              <a:t>Solve systems of linear inequalities graphically.</a:t>
            </a:r>
            <a:endParaRPr lang="en-US" i="0" dirty="0">
              <a:solidFill>
                <a:schemeClr val="tx1"/>
              </a:solidFill>
            </a:endParaRPr>
          </a:p>
          <a:p>
            <a:pPr marL="339725" indent="-339725" defTabSz="406400">
              <a:buFont typeface="Courier New" pitchFamily="49" charset="0"/>
              <a:buChar char="o"/>
            </a:pPr>
            <a:r>
              <a:rPr lang="en-US" dirty="0"/>
              <a:t>Use a graphing calculator to graph systems of linear inequalities.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</a:rPr>
              <a:t>To Solve a System of Two Linear Inequalities</a:t>
            </a:r>
            <a:endParaRPr lang="en-US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For each inequality, graph the boundary line and shade the appropriate half-plane.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Determine the region of the graph that is common to both half-planes (the region where the shading overlaps).</a:t>
            </a:r>
          </a:p>
          <a:p>
            <a:pPr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	(This region is called the </a:t>
            </a:r>
            <a:r>
              <a:rPr lang="en-US" b="1" dirty="0">
                <a:solidFill>
                  <a:srgbClr val="C00000"/>
                </a:solidFill>
              </a:rPr>
              <a:t>intersection</a:t>
            </a:r>
            <a:r>
              <a:rPr lang="en-US" dirty="0">
                <a:solidFill>
                  <a:srgbClr val="000000"/>
                </a:solidFill>
              </a:rPr>
              <a:t> of the two 	half-planes and is the </a:t>
            </a:r>
            <a:r>
              <a:rPr lang="en-US" b="1" dirty="0">
                <a:solidFill>
                  <a:srgbClr val="C00000"/>
                </a:solidFill>
              </a:rPr>
              <a:t>solution</a:t>
            </a:r>
            <a:r>
              <a:rPr lang="en-US" dirty="0">
                <a:solidFill>
                  <a:srgbClr val="000000"/>
                </a:solidFill>
              </a:rPr>
              <a:t> set of the system.)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864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To Solve a System of Two Linear Inequalities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To check, pick one test-point in the intersection and verify that it satisfies both inequalities.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If there is no intersection, then the system has no solution.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105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graphically.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2, the points are to the left of and on 	the line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 </a:t>
            </a:r>
            <a:r>
              <a:rPr lang="en-US" dirty="0"/>
              <a:t>1, the points are 	above and 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</a:t>
            </a:r>
            <a:endParaRPr lang="en-US" b="1" dirty="0"/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675618"/>
              </p:ext>
            </p:extLst>
          </p:nvPr>
        </p:nvGraphicFramePr>
        <p:xfrm>
          <a:off x="533400" y="1905000"/>
          <a:ext cx="1562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" name="Equation" r:id="rId3" imgW="1554120" imgH="1069560" progId="Equation.DSMT4">
                  <p:embed/>
                </p:oleObj>
              </mc:Choice>
              <mc:Fallback>
                <p:oleObj name="Equation" r:id="rId3" imgW="1554120" imgH="1069560" progId="Equation.DSMT4">
                  <p:embed/>
                  <p:pic>
                    <p:nvPicPr>
                      <p:cNvPr id="0" name="Picture 8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1562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1: </a:t>
            </a:r>
            <a:r>
              <a:rPr lang="en-US" dirty="0"/>
              <a:t>Solving Systems of Linear Inequalities </a:t>
            </a:r>
            <a:r>
              <a:rPr lang="en-US" sz="3200" dirty="0">
                <a:solidFill>
                  <a:schemeClr val="tx1"/>
                </a:solidFill>
              </a:rPr>
              <a:t>(cont.)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In this case, we test the point (0, 3). On the 	graph below, the solution is the purple-shaded 	region and its boundary lines.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57400" y="34860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068380"/>
              </p:ext>
            </p:extLst>
          </p:nvPr>
        </p:nvGraphicFramePr>
        <p:xfrm>
          <a:off x="522727" y="3519602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21" name="Equation" r:id="rId3" imgW="676440" imgH="283320" progId="Equation.DSMT4">
                  <p:embed/>
                </p:oleObj>
              </mc:Choice>
              <mc:Fallback>
                <p:oleObj name="Equation" r:id="rId3" imgW="676440" imgH="283320" progId="Equation.DSMT4">
                  <p:embed/>
                  <p:pic>
                    <p:nvPicPr>
                      <p:cNvPr id="0" name="Picture 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3519602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2057400" y="50100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799157"/>
              </p:ext>
            </p:extLst>
          </p:nvPr>
        </p:nvGraphicFramePr>
        <p:xfrm>
          <a:off x="522727" y="5045075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22" name="Equation" r:id="rId5" imgW="1307160" imgH="283320" progId="Equation.DSMT4">
                  <p:embed/>
                </p:oleObj>
              </mc:Choice>
              <mc:Fallback>
                <p:oleObj name="Equation" r:id="rId5" imgW="1307160" imgH="283320" progId="Equation.DSMT4">
                  <p:embed/>
                  <p:pic>
                    <p:nvPicPr>
                      <p:cNvPr id="0" name="Picture 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5045075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103" name="Picture 54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86400" y="2667000"/>
            <a:ext cx="302895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Object 10">
            <a:extLst>
              <a:ext uri="{FF2B5EF4-FFF2-40B4-BE49-F238E27FC236}">
                <a16:creationId xmlns:a16="http://schemas.microsoft.com/office/drawing/2014/main" xmlns="" id="{F0F30084-CA0D-4412-97BC-27774FACF4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3932"/>
              </p:ext>
            </p:extLst>
          </p:nvPr>
        </p:nvGraphicFramePr>
        <p:xfrm>
          <a:off x="494152" y="4503420"/>
          <a:ext cx="13779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23" name="Equation" r:id="rId8" imgW="1371600" imgH="355320" progId="Equation.DSMT4">
                  <p:embed/>
                </p:oleObj>
              </mc:Choice>
              <mc:Fallback>
                <p:oleObj name="Equation" r:id="rId8" imgW="1371600" imgH="355320" progId="Equation.DSMT4">
                  <p:embed/>
                  <p:pic>
                    <p:nvPicPr>
                      <p:cNvPr id="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152" y="4503420"/>
                        <a:ext cx="13779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xmlns="" id="{122530FA-5A89-4A14-90A4-EBF7253F42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753123"/>
              </p:ext>
            </p:extLst>
          </p:nvPr>
        </p:nvGraphicFramePr>
        <p:xfrm>
          <a:off x="481452" y="3054147"/>
          <a:ext cx="7016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124" name="Equation" r:id="rId10" imgW="698400" imgH="279360" progId="Equation.DSMT4">
                  <p:embed/>
                </p:oleObj>
              </mc:Choice>
              <mc:Fallback>
                <p:oleObj name="Equation" r:id="rId10" imgW="698400" imgH="279360" progId="Equation.DSMT4">
                  <p:embed/>
                  <p:pic>
                    <p:nvPicPr>
                      <p:cNvPr id="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52" y="3054147"/>
                        <a:ext cx="701675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graphically.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3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First, solve each inequality for </a:t>
            </a:r>
            <a:r>
              <a:rPr lang="en-US" i="1" dirty="0"/>
              <a:t>y</a:t>
            </a:r>
            <a:r>
              <a:rPr lang="en-US" dirty="0"/>
              <a:t>.</a:t>
            </a:r>
          </a:p>
          <a:p>
            <a:endParaRPr lang="en-US" dirty="0"/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6, the points are below and on 	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6.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&lt;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4, the points 	are below but not 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4.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416104"/>
              </p:ext>
            </p:extLst>
          </p:nvPr>
        </p:nvGraphicFramePr>
        <p:xfrm>
          <a:off x="544162" y="1828800"/>
          <a:ext cx="154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8" name="Equation" r:id="rId3" imgW="1535760" imgH="1069560" progId="Equation.DSMT4">
                  <p:embed/>
                </p:oleObj>
              </mc:Choice>
              <mc:Fallback>
                <p:oleObj name="Equation" r:id="rId3" imgW="1535760" imgH="1069560" progId="Equation.DSMT4">
                  <p:embed/>
                  <p:pic>
                    <p:nvPicPr>
                      <p:cNvPr id="0" name="Picture 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62" y="1828800"/>
                        <a:ext cx="154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360845"/>
              </p:ext>
            </p:extLst>
          </p:nvPr>
        </p:nvGraphicFramePr>
        <p:xfrm>
          <a:off x="5270500" y="3190875"/>
          <a:ext cx="1739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9" name="Equation" r:id="rId5" imgW="1728000" imgH="1069560" progId="Equation.DSMT4">
                  <p:embed/>
                </p:oleObj>
              </mc:Choice>
              <mc:Fallback>
                <p:oleObj name="Equation" r:id="rId5" imgW="1728000" imgH="1069560" progId="Equation.DSMT4">
                  <p:embed/>
                  <p:pic>
                    <p:nvPicPr>
                      <p:cNvPr id="0" name="Picture 6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190875"/>
                        <a:ext cx="1739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 Note that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 is 	dashed to indicate that the points on the line 	are not included.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In this case, we test the point (0, 0). On the 	graph below, the solution is the purple-shaded 	region and its boundary lines.</a:t>
            </a:r>
          </a:p>
        </p:txBody>
      </p:sp>
    </p:spTree>
    <p:extLst>
      <p:ext uri="{BB962C8B-B14F-4D97-AF65-F5344CB8AC3E}">
        <p14:creationId xmlns:p14="http://schemas.microsoft.com/office/powerpoint/2010/main" val="10518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7400" y="18858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237316"/>
              </p:ext>
            </p:extLst>
          </p:nvPr>
        </p:nvGraphicFramePr>
        <p:xfrm>
          <a:off x="426156" y="1919402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33" name="Equation" r:id="rId3" imgW="1444320" imgH="283320" progId="Equation.DSMT4">
                  <p:embed/>
                </p:oleObj>
              </mc:Choice>
              <mc:Fallback>
                <p:oleObj name="Equation" r:id="rId3" imgW="1444320" imgH="283320" progId="Equation.DSMT4">
                  <p:embed/>
                  <p:pic>
                    <p:nvPicPr>
                      <p:cNvPr id="0" name="Picture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156" y="1919402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057400" y="30288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006080"/>
              </p:ext>
            </p:extLst>
          </p:nvPr>
        </p:nvGraphicFramePr>
        <p:xfrm>
          <a:off x="435676" y="3070225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34" name="Equation" r:id="rId5" imgW="1152000" imgH="264960" progId="Equation.DSMT4">
                  <p:embed/>
                </p:oleObj>
              </mc:Choice>
              <mc:Fallback>
                <p:oleObj name="Equation" r:id="rId5" imgW="1152000" imgH="264960" progId="Equation.DSMT4">
                  <p:embed/>
                  <p:pic>
                    <p:nvPicPr>
                      <p:cNvPr id="0" name="Picture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76" y="3070225"/>
                        <a:ext cx="116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915" name="Picture 16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0" y="1295400"/>
            <a:ext cx="3057525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xmlns="" id="{10B0AC92-A898-4F01-A10B-3DB15AFFEF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406138"/>
              </p:ext>
            </p:extLst>
          </p:nvPr>
        </p:nvGraphicFramePr>
        <p:xfrm>
          <a:off x="515056" y="1414691"/>
          <a:ext cx="137160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35" name="Equation" r:id="rId8" imgW="1358640" imgH="355320" progId="Equation.DSMT4">
                  <p:embed/>
                </p:oleObj>
              </mc:Choice>
              <mc:Fallback>
                <p:oleObj name="Equation" r:id="rId8" imgW="1358640" imgH="355320" progId="Equation.DSMT4">
                  <p:embed/>
                  <p:pic>
                    <p:nvPicPr>
                      <p:cNvPr id="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056" y="1414691"/>
                        <a:ext cx="137160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xmlns="" id="{0FD523BD-41E3-43D8-9377-FF2B025116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254235"/>
              </p:ext>
            </p:extLst>
          </p:nvPr>
        </p:nvGraphicFramePr>
        <p:xfrm>
          <a:off x="393770" y="2654299"/>
          <a:ext cx="1217613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36" name="Equation" r:id="rId10" imgW="1206360" imgH="355320" progId="Equation.DSMT4">
                  <p:embed/>
                </p:oleObj>
              </mc:Choice>
              <mc:Fallback>
                <p:oleObj name="Equation" r:id="rId10" imgW="1206360" imgH="355320" progId="Equation.DSMT4">
                  <p:embed/>
                  <p:pic>
                    <p:nvPicPr>
                      <p:cNvPr id="10" name="Object 10">
                        <a:extLst>
                          <a:ext uri="{FF2B5EF4-FFF2-40B4-BE49-F238E27FC236}">
                            <a16:creationId xmlns:a16="http://schemas.microsoft.com/office/drawing/2014/main" xmlns="" id="{10B0AC92-A898-4F01-A10B-3DB15AFFEF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70" y="2654299"/>
                        <a:ext cx="1217613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825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379</Words>
  <Application>Microsoft Office PowerPoint</Application>
  <PresentationFormat>On-screen Show (4:3)</PresentationFormat>
  <Paragraphs>65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Courier New</vt:lpstr>
      <vt:lpstr>Symbol</vt:lpstr>
      <vt:lpstr>Times New Roman</vt:lpstr>
      <vt:lpstr>Office Theme</vt:lpstr>
      <vt:lpstr>Equation</vt:lpstr>
      <vt:lpstr>Section 9.8</vt:lpstr>
      <vt:lpstr>Objectives</vt:lpstr>
      <vt:lpstr>To Solve a System of Two Linear Inequalities</vt:lpstr>
      <vt:lpstr>To Solve a System of Two Linear Inequalities</vt:lpstr>
      <vt:lpstr>Example 1: Solving Systems of Linear Inequalities</vt:lpstr>
      <vt:lpstr>Example 1: Solving Systems of Linear Inequalities (cont.)</vt:lpstr>
      <vt:lpstr>Example 2: Solving Systems of Linear Inequalities</vt:lpstr>
      <vt:lpstr>Example 2: Solving Systems of Linear Inequalities (cont.)</vt:lpstr>
      <vt:lpstr>Example 2: Solving Systems of Linear Inequalities (cont.)</vt:lpstr>
      <vt:lpstr>Example 3: Solving Systems of Linear Inequalities</vt:lpstr>
      <vt:lpstr>Example 3: Solving Systems of Linear Inequalities (cont.)</vt:lpstr>
      <vt:lpstr>Solving Systems of Linear Inequalities</vt:lpstr>
      <vt:lpstr>Example 4: Graphing Systems of Linear Inequalities</vt:lpstr>
      <vt:lpstr>Example 4: Graphing Systems of Linear Inequalities (cont.)</vt:lpstr>
      <vt:lpstr>Example 4: Graphing Systems of Linear Inequalities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504</cp:revision>
  <dcterms:created xsi:type="dcterms:W3CDTF">2013-04-26T14:43:13Z</dcterms:created>
  <dcterms:modified xsi:type="dcterms:W3CDTF">2018-07-05T17:31:37Z</dcterms:modified>
</cp:coreProperties>
</file>