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86" r:id="rId3"/>
    <p:sldId id="260" r:id="rId4"/>
    <p:sldId id="261" r:id="rId5"/>
    <p:sldId id="277" r:id="rId6"/>
    <p:sldId id="275" r:id="rId7"/>
    <p:sldId id="281" r:id="rId8"/>
    <p:sldId id="282" r:id="rId9"/>
    <p:sldId id="268" r:id="rId10"/>
    <p:sldId id="279" r:id="rId11"/>
    <p:sldId id="274" r:id="rId12"/>
    <p:sldId id="280" r:id="rId13"/>
    <p:sldId id="283" r:id="rId14"/>
    <p:sldId id="284" r:id="rId15"/>
    <p:sldId id="28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holas Belloit" initials="NB" lastIdx="1" clrIdx="0"/>
  <p:cmAuthor id="2" name="Nicholas Belloit" initials="NB [2]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8080"/>
    <a:srgbClr val="008078"/>
    <a:srgbClr val="366092"/>
    <a:srgbClr val="0000FF"/>
    <a:srgbClr val="1F497D"/>
    <a:srgbClr val="FF0000"/>
    <a:srgbClr val="2D7D9F"/>
    <a:srgbClr val="FFFFCC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15" autoAdjust="0"/>
    <p:restoredTop sz="94660"/>
  </p:normalViewPr>
  <p:slideViewPr>
    <p:cSldViewPr>
      <p:cViewPr varScale="1">
        <p:scale>
          <a:sx n="114" d="100"/>
          <a:sy n="114" d="100"/>
        </p:scale>
        <p:origin x="142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7/3/2023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Introduction to Whole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4: Reading and Writing Whole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number is written in standard notation. Write it in words.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8407  </a:t>
            </a:r>
            <a:r>
              <a:rPr lang="en-US" dirty="0"/>
              <a:t>              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15,352</a:t>
            </a:r>
          </a:p>
          <a:p>
            <a:pPr marL="514350" indent="-514350"/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eight thousand _________________</a:t>
            </a:r>
            <a:endParaRPr lang="en-US" u="sng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fifteen thousand, ___________________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325152" y="3722064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four hundred seven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81400" y="4239280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three hundred fifty‑two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85816"/>
          </a:xfrm>
        </p:spPr>
        <p:txBody>
          <a:bodyPr>
            <a:spAutoFit/>
          </a:bodyPr>
          <a:lstStyle/>
          <a:p>
            <a:pPr defTabSz="1004888">
              <a:spcBef>
                <a:spcPts val="60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en-US" dirty="0"/>
              <a:t>Each  number is written in words. Write it in standard notation.</a:t>
            </a:r>
          </a:p>
          <a:p>
            <a:pPr marL="457200" indent="-457200" defTabSz="1004888">
              <a:spcBef>
                <a:spcPts val="600"/>
              </a:spcBef>
              <a:spcAft>
                <a:spcPct val="0"/>
              </a:spcAft>
              <a:buFont typeface="+mj-lt"/>
              <a:buAutoNum type="alphaLcPeriod"/>
            </a:pPr>
            <a:r>
              <a:rPr lang="en-US" dirty="0"/>
              <a:t>twenty-seven thousand, three hundred thirty-six</a:t>
            </a:r>
          </a:p>
          <a:p>
            <a:pPr marL="457200" indent="-457200" defTabSz="1004888">
              <a:spcBef>
                <a:spcPts val="600"/>
              </a:spcBef>
              <a:spcAft>
                <a:spcPct val="0"/>
              </a:spcAft>
              <a:buFont typeface="+mj-lt"/>
              <a:buAutoNum type="alphaLcPeriod" startAt="2"/>
            </a:pPr>
            <a:r>
              <a:rPr lang="en-US" dirty="0"/>
              <a:t>three hundred forty million, sixty-two thousand, </a:t>
            </a:r>
          </a:p>
          <a:p>
            <a:pPr marL="457200" indent="-457200" defTabSz="1004888">
              <a:spcBef>
                <a:spcPts val="600"/>
              </a:spcBef>
              <a:spcAft>
                <a:spcPct val="0"/>
              </a:spcAft>
            </a:pPr>
            <a:r>
              <a:rPr lang="en-US" dirty="0"/>
              <a:t>     forty-eight</a:t>
            </a:r>
          </a:p>
          <a:p>
            <a:pPr algn="just" defTabSz="1004888">
              <a:spcBef>
                <a:spcPts val="60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en-US" b="1" dirty="0"/>
              <a:t>Solution</a:t>
            </a:r>
          </a:p>
          <a:p>
            <a:pPr marL="514350" indent="-514350" algn="just" defTabSz="1004888">
              <a:spcBef>
                <a:spcPts val="600"/>
              </a:spcBef>
              <a:spcAft>
                <a:spcPct val="0"/>
              </a:spcAft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27,336</a:t>
            </a:r>
            <a:endParaRPr lang="en-US" b="1" dirty="0">
              <a:solidFill>
                <a:srgbClr val="FF0000"/>
              </a:solidFill>
            </a:endParaRPr>
          </a:p>
          <a:p>
            <a:pPr marL="514350" indent="-514350" algn="just" defTabSz="1004888">
              <a:spcBef>
                <a:spcPts val="600"/>
              </a:spcBef>
              <a:spcAft>
                <a:spcPct val="0"/>
              </a:spcAft>
              <a:buFont typeface="+mj-lt"/>
              <a:buAutoNum type="alphaLcPeriod" startAt="2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340,062,048</a:t>
            </a:r>
          </a:p>
          <a:p>
            <a:pPr algn="just" defTabSz="1004888">
              <a:spcBef>
                <a:spcPts val="60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en-US" sz="2000" b="1" dirty="0">
                <a:solidFill>
                  <a:srgbClr val="008080"/>
                </a:solidFill>
              </a:rPr>
              <a:t>			Note:</a:t>
            </a:r>
            <a:r>
              <a:rPr lang="en-US" sz="2000" dirty="0">
                <a:solidFill>
                  <a:srgbClr val="008080"/>
                </a:solidFill>
              </a:rPr>
              <a:t> 0s must be used to fill out a three-digit period.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363" name="Rectangle 8"/>
          <p:cNvSpPr>
            <a:spLocks noGrp="1"/>
          </p:cNvSpPr>
          <p:nvPr>
            <p:ph type="title"/>
          </p:nvPr>
        </p:nvSpPr>
        <p:spPr>
          <a:xfrm>
            <a:off x="457200" y="395462"/>
            <a:ext cx="8229600" cy="48923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5: Reading and Writing Whole Numbers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6: Reading and Writing Whole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number is written in words. Write it in standard notation.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two million, eight hundred thousand, thirty-five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five million, three hundred fifty thousand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2,800, ____</a:t>
            </a:r>
            <a:r>
              <a:rPr lang="en-US" b="1" u="sng" dirty="0"/>
              <a:t> 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5, _____, ______</a:t>
            </a:r>
            <a:endParaRPr lang="en-US" b="1" u="sng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37844" y="3758076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035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0" y="4267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350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75092" y="4286756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Application: Reading Tables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following table and your understanding of whole numbers to answer each question.</a:t>
            </a:r>
          </a:p>
          <a:p>
            <a:endParaRPr lang="en-US" dirty="0"/>
          </a:p>
          <a:p>
            <a:pPr algn="ctr"/>
            <a:r>
              <a:rPr lang="en-US" b="1" dirty="0"/>
              <a:t>Depths of Lakes	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95400" y="2286000"/>
          <a:ext cx="6934200" cy="351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Depths of Lakes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Depth (in feet)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Baikal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Siberia, Russia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2487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Tanganyika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Tanzania, Africa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1870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Crater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Oregon, United States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1148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Vostok</a:t>
                      </a:r>
                      <a:endParaRPr lang="en-US" sz="20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Antarctica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1129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Tahoe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California, United States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989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Issyk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Kul</a:t>
                      </a:r>
                      <a:endParaRPr lang="en-US" sz="20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Kyrgyzstan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886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Hornindalsvatnet</a:t>
                      </a:r>
                      <a:endParaRPr lang="en-US" sz="20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Sogn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og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Fjordane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, Norway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778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Application: Reading Tables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4876800"/>
            <a:ext cx="6934200" cy="609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/>
              <a:t> Source: http://en.wikipedia.org/wiki/List_of_lakes_by_depth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1693221"/>
              </p:ext>
            </p:extLst>
          </p:nvPr>
        </p:nvGraphicFramePr>
        <p:xfrm>
          <a:off x="1066800" y="1219200"/>
          <a:ext cx="7239000" cy="363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Depth (in feet)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Toba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Sumatra, Indonesia</a:t>
                      </a: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707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Caspian Sea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Iran, Russia, Turkmenistan, Kazakhstan, Azerbaijan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604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Quesnel</a:t>
                      </a:r>
                      <a:endParaRPr lang="en-US" sz="18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British Columbia, Canada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Ohrid</a:t>
                      </a:r>
                      <a:endParaRPr lang="en-US" sz="18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Macedonia, Albania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Geneva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Switzerland, France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Loch 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Scotland, United Kingdom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436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Dead Sea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Jordan, Israel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Titicaca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Peru, Bolivia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Application: Reading Tables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dirty="0"/>
              <a:t>What is the depth of Lake Tahoe in California?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Which lake is the deepest and what is its location?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Write the depth of Crater Lake in words.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989 feet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The deepest lake is </a:t>
            </a:r>
            <a:r>
              <a:rPr lang="en-US" dirty="0">
                <a:solidFill>
                  <a:srgbClr val="FF0000"/>
                </a:solidFill>
              </a:rPr>
              <a:t>Baikal Lake in Siberia, Russia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One thousand one hundred forty-eight feet</a:t>
            </a:r>
            <a:endParaRPr lang="en-US" dirty="0">
              <a:solidFill>
                <a:srgbClr val="1F497D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Decimal System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371600"/>
            <a:ext cx="8629650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90DA98A-C264-3EEC-A959-ECA5D9A92C69}"/>
              </a:ext>
            </a:extLst>
          </p:cNvPr>
          <p:cNvSpPr txBox="1"/>
          <p:nvPr/>
        </p:nvSpPr>
        <p:spPr>
          <a:xfrm>
            <a:off x="3581400" y="5186363"/>
            <a:ext cx="1981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/>
              <a:t>Figure 1</a:t>
            </a:r>
            <a:endParaRPr lang="en-IN" sz="2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392415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5563" indent="-1588" eaLnBrk="1" hangingPunct="1">
              <a:spcBef>
                <a:spcPts val="600"/>
              </a:spcBef>
              <a:buFont typeface="Courier New" pitchFamily="49" charset="0"/>
              <a:buNone/>
              <a:tabLst>
                <a:tab pos="914400" algn="l"/>
              </a:tabLst>
            </a:pPr>
            <a:r>
              <a:rPr lang="en-US" i="0" dirty="0"/>
              <a:t>	</a:t>
            </a: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0" dirty="0">
                <a:solidFill>
                  <a:srgbClr val="C00000"/>
                </a:solidFill>
              </a:rPr>
              <a:t>whole numbers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are the </a:t>
            </a:r>
            <a:r>
              <a:rPr lang="en-US" b="1" i="0" dirty="0">
                <a:solidFill>
                  <a:srgbClr val="C00000"/>
                </a:solidFill>
              </a:rPr>
              <a:t>natural numbers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(or </a:t>
            </a:r>
            <a:r>
              <a:rPr lang="en-US" b="1" i="0" dirty="0">
                <a:solidFill>
                  <a:srgbClr val="C00000"/>
                </a:solidFill>
              </a:rPr>
              <a:t>counting numbers</a:t>
            </a:r>
            <a:r>
              <a:rPr lang="en-US" i="0" dirty="0">
                <a:solidFill>
                  <a:srgbClr val="000000"/>
                </a:solidFill>
              </a:rPr>
              <a:t>) along with the number 0.  </a:t>
            </a:r>
          </a:p>
          <a:p>
            <a:pPr marL="55563" indent="-1588" eaLnBrk="1" hangingPunct="1">
              <a:spcBef>
                <a:spcPts val="600"/>
              </a:spcBef>
              <a:buFont typeface="Courier New" pitchFamily="49" charset="0"/>
              <a:buNone/>
              <a:tabLst>
                <a:tab pos="914400" algn="l"/>
              </a:tabLst>
            </a:pPr>
            <a:r>
              <a:rPr lang="en-US" i="0" dirty="0">
                <a:solidFill>
                  <a:srgbClr val="C00000"/>
                </a:solidFill>
              </a:rPr>
              <a:t>	</a:t>
            </a:r>
            <a:r>
              <a:rPr lang="en-US" b="1" i="0" dirty="0">
                <a:solidFill>
                  <a:srgbClr val="C00000"/>
                </a:solidFill>
              </a:rPr>
              <a:t>Natural numbers</a:t>
            </a:r>
          </a:p>
          <a:p>
            <a:pPr marL="55563" indent="-1588" algn="ctr">
              <a:spcBef>
                <a:spcPts val="600"/>
              </a:spcBef>
              <a:tabLst>
                <a:tab pos="914400" algn="l"/>
              </a:tabLst>
            </a:pPr>
            <a:r>
              <a:rPr lang="en-US" dirty="0">
                <a:solidFill>
                  <a:srgbClr val="0000FF"/>
                </a:solidFill>
              </a:rPr>
              <a:t>= </a:t>
            </a:r>
            <a:r>
              <a:rPr lang="en-US" i="0" dirty="0">
                <a:solidFill>
                  <a:srgbClr val="0000FF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Euclid Math Two"/>
              </a:rPr>
              <a:t>ℕ</a:t>
            </a:r>
            <a:r>
              <a:rPr lang="en-US" dirty="0">
                <a:solidFill>
                  <a:srgbClr val="0000FF"/>
                </a:solidFill>
              </a:rPr>
              <a:t> =</a:t>
            </a:r>
            <a:r>
              <a:rPr lang="en-US" i="0" dirty="0">
                <a:solidFill>
                  <a:srgbClr val="0000FF"/>
                </a:solidFill>
              </a:rPr>
              <a:t> { 1, 2, 3, 4, 5, 6, 7, 8, 9, 10, 11, . . .  }</a:t>
            </a:r>
          </a:p>
          <a:p>
            <a:pPr marL="55563" indent="-1588" eaLnBrk="1" hangingPunct="1">
              <a:spcBef>
                <a:spcPts val="600"/>
              </a:spcBef>
              <a:buFont typeface="Courier New" pitchFamily="49" charset="0"/>
              <a:buNone/>
              <a:tabLst>
                <a:tab pos="914400" algn="l"/>
              </a:tabLst>
            </a:pPr>
            <a:r>
              <a:rPr lang="en-US" i="0" dirty="0">
                <a:solidFill>
                  <a:srgbClr val="C00000"/>
                </a:solidFill>
              </a:rPr>
              <a:t>	</a:t>
            </a:r>
            <a:r>
              <a:rPr lang="en-US" b="1" i="0" dirty="0">
                <a:solidFill>
                  <a:srgbClr val="C00000"/>
                </a:solidFill>
              </a:rPr>
              <a:t>Whole numbers</a:t>
            </a:r>
          </a:p>
          <a:p>
            <a:pPr marL="55563" indent="-1588" algn="ctr">
              <a:spcBef>
                <a:spcPts val="600"/>
              </a:spcBef>
              <a:tabLst>
                <a:tab pos="914400" algn="l"/>
              </a:tabLst>
            </a:pPr>
            <a:r>
              <a:rPr lang="en-US" b="1" i="0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dirty="0">
                <a:solidFill>
                  <a:srgbClr val="0000FF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Euclid Math Two"/>
              </a:rPr>
              <a:t>𝕎</a:t>
            </a:r>
            <a:r>
              <a:rPr lang="en-US" i="0" dirty="0">
                <a:solidFill>
                  <a:srgbClr val="0000FF"/>
                </a:solidFill>
              </a:rPr>
              <a:t>= { 0, 1, 2, 3, 4, 5, 6, 7, 8, 9, 10, 11, . . . }</a:t>
            </a:r>
          </a:p>
          <a:p>
            <a:pPr marL="55563" indent="-1588" eaLnBrk="1" hangingPunct="1">
              <a:spcBef>
                <a:spcPts val="600"/>
              </a:spcBef>
              <a:buFont typeface="Courier New" pitchFamily="49" charset="0"/>
              <a:buNone/>
              <a:tabLst>
                <a:tab pos="914400" algn="l"/>
              </a:tabLst>
            </a:pPr>
            <a:r>
              <a:rPr lang="en-US" i="0" dirty="0">
                <a:solidFill>
                  <a:srgbClr val="000000"/>
                </a:solidFill>
              </a:rPr>
              <a:t>	Note that 0 is a whole number but not a natural number.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Definition: Whole Numbers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70843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eaLnBrk="1" hangingPunct="1">
              <a:buFont typeface="Courier New" pitchFamily="49" charset="0"/>
              <a:buNone/>
              <a:tabLst>
                <a:tab pos="228600" algn="l"/>
                <a:tab pos="6858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0" dirty="0">
                <a:solidFill>
                  <a:srgbClr val="C00000"/>
                </a:solidFill>
              </a:rPr>
              <a:t>decimal system </a:t>
            </a:r>
            <a:r>
              <a:rPr lang="en-US" i="0" dirty="0">
                <a:solidFill>
                  <a:srgbClr val="000000"/>
                </a:solidFill>
              </a:rPr>
              <a:t>(or base ten system) is a place value system that depends on three things.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rabicPeriod"/>
              <a:tabLst>
                <a:tab pos="228600" algn="l"/>
                <a:tab pos="6858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0" dirty="0">
                <a:solidFill>
                  <a:srgbClr val="C00000"/>
                </a:solidFill>
              </a:rPr>
              <a:t>ten digits</a:t>
            </a:r>
            <a:r>
              <a:rPr lang="en-US" i="0" dirty="0">
                <a:solidFill>
                  <a:srgbClr val="000000"/>
                </a:solidFill>
              </a:rPr>
              <a:t>:  0, 1, 2, 3, 4, 5, 6, 7, 8, 9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rabicPeriod"/>
              <a:tabLst>
                <a:tab pos="228600" algn="l"/>
                <a:tab pos="6858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0" dirty="0">
                <a:solidFill>
                  <a:srgbClr val="C00000"/>
                </a:solidFill>
              </a:rPr>
              <a:t>placement</a:t>
            </a:r>
            <a:r>
              <a:rPr lang="en-US" i="0" dirty="0">
                <a:solidFill>
                  <a:srgbClr val="000000"/>
                </a:solidFill>
              </a:rPr>
              <a:t> of each digit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rabicPeriod"/>
              <a:tabLst>
                <a:tab pos="228600" algn="l"/>
                <a:tab pos="6858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0" dirty="0">
                <a:solidFill>
                  <a:srgbClr val="C00000"/>
                </a:solidFill>
              </a:rPr>
              <a:t>value</a:t>
            </a:r>
            <a:r>
              <a:rPr lang="en-US" i="0" dirty="0">
                <a:solidFill>
                  <a:srgbClr val="000000"/>
                </a:solidFill>
              </a:rPr>
              <a:t> of each place</a:t>
            </a:r>
            <a:endParaRPr lang="en-US" sz="1800" i="0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The Decimal System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Understanding Place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the number </a:t>
            </a:r>
            <a:r>
              <a:rPr lang="en-US" dirty="0">
                <a:solidFill>
                  <a:srgbClr val="0000FF"/>
                </a:solidFill>
              </a:rPr>
              <a:t>350,472</a:t>
            </a:r>
            <a:r>
              <a:rPr lang="en-US" dirty="0"/>
              <a:t>, which digit indicates the number of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thousands</a:t>
            </a:r>
            <a:r>
              <a:rPr lang="en-US" dirty="0">
                <a:solidFill>
                  <a:schemeClr val="accent1"/>
                </a:solidFill>
              </a:rPr>
              <a:t>? </a:t>
            </a:r>
            <a:r>
              <a:rPr lang="en-US" dirty="0"/>
              <a:t>       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tens</a:t>
            </a:r>
            <a:r>
              <a:rPr lang="en-US" dirty="0"/>
              <a:t>?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hundreds</a:t>
            </a:r>
            <a:r>
              <a:rPr lang="en-US" dirty="0"/>
              <a:t>?</a:t>
            </a:r>
          </a:p>
          <a:p>
            <a:r>
              <a:rPr lang="en-US" b="1" dirty="0"/>
              <a:t>Solution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7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4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Example 2: Understanding Place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the number </a:t>
            </a:r>
            <a:r>
              <a:rPr lang="en-US" dirty="0">
                <a:solidFill>
                  <a:srgbClr val="0000FF"/>
                </a:solidFill>
              </a:rPr>
              <a:t>37,895</a:t>
            </a:r>
            <a:r>
              <a:rPr lang="en-US" dirty="0"/>
              <a:t>, state the place value of each digit.</a:t>
            </a:r>
          </a:p>
          <a:p>
            <a:r>
              <a:rPr lang="en-US" b="1" dirty="0"/>
              <a:t>Solution</a:t>
            </a:r>
          </a:p>
          <a:p>
            <a:r>
              <a:rPr lang="en-US" dirty="0">
                <a:solidFill>
                  <a:srgbClr val="0000FF"/>
                </a:solidFill>
              </a:rPr>
              <a:t>3</a:t>
            </a:r>
            <a:r>
              <a:rPr lang="en-US" dirty="0"/>
              <a:t> is in the </a:t>
            </a:r>
            <a:r>
              <a:rPr lang="en-US" dirty="0">
                <a:solidFill>
                  <a:srgbClr val="FF0000"/>
                </a:solidFill>
              </a:rPr>
              <a:t>ten thousands</a:t>
            </a:r>
            <a:r>
              <a:rPr lang="en-US" dirty="0"/>
              <a:t> place.</a:t>
            </a:r>
          </a:p>
          <a:p>
            <a:r>
              <a:rPr lang="en-US" dirty="0">
                <a:solidFill>
                  <a:srgbClr val="0000FF"/>
                </a:solidFill>
              </a:rPr>
              <a:t>7</a:t>
            </a:r>
            <a:r>
              <a:rPr lang="en-US" dirty="0"/>
              <a:t> is in the </a:t>
            </a:r>
            <a:r>
              <a:rPr lang="en-US" dirty="0">
                <a:solidFill>
                  <a:srgbClr val="FF0000"/>
                </a:solidFill>
              </a:rPr>
              <a:t>thousands</a:t>
            </a:r>
            <a:r>
              <a:rPr lang="en-US" dirty="0"/>
              <a:t> place.</a:t>
            </a:r>
          </a:p>
          <a:p>
            <a:r>
              <a:rPr lang="en-US" dirty="0">
                <a:solidFill>
                  <a:srgbClr val="0000FF"/>
                </a:solidFill>
              </a:rPr>
              <a:t>8</a:t>
            </a:r>
            <a:r>
              <a:rPr lang="en-US" dirty="0"/>
              <a:t> is in the </a:t>
            </a:r>
            <a:r>
              <a:rPr lang="en-US" dirty="0">
                <a:solidFill>
                  <a:srgbClr val="FF0000"/>
                </a:solidFill>
              </a:rPr>
              <a:t>hundreds</a:t>
            </a:r>
            <a:r>
              <a:rPr lang="en-US" dirty="0"/>
              <a:t> place.</a:t>
            </a:r>
          </a:p>
          <a:p>
            <a:r>
              <a:rPr lang="en-US" dirty="0">
                <a:solidFill>
                  <a:srgbClr val="0000FF"/>
                </a:solidFill>
              </a:rPr>
              <a:t>9</a:t>
            </a:r>
            <a:r>
              <a:rPr lang="en-US" dirty="0"/>
              <a:t> is in the </a:t>
            </a:r>
            <a:r>
              <a:rPr lang="en-US" dirty="0">
                <a:solidFill>
                  <a:srgbClr val="FF0000"/>
                </a:solidFill>
              </a:rPr>
              <a:t>tens</a:t>
            </a:r>
            <a:r>
              <a:rPr lang="en-US" dirty="0"/>
              <a:t> place.</a:t>
            </a:r>
          </a:p>
          <a:p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dirty="0"/>
              <a:t> is in the </a:t>
            </a:r>
            <a:r>
              <a:rPr lang="en-US" dirty="0">
                <a:solidFill>
                  <a:srgbClr val="FF0000"/>
                </a:solidFill>
              </a:rPr>
              <a:t>ones</a:t>
            </a:r>
            <a:r>
              <a:rPr lang="en-US" dirty="0"/>
              <a:t> place.</a:t>
            </a:r>
            <a:endParaRPr lang="en-US" b="1" dirty="0">
              <a:solidFill>
                <a:srgbClr val="008080"/>
              </a:solidFill>
            </a:endParaRPr>
          </a:p>
          <a:p>
            <a:r>
              <a:rPr lang="en-US" dirty="0"/>
              <a:t>	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and Writing Whole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80160"/>
            <a:ext cx="8229600" cy="397031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You should note the following four things when reading or writing whole numbers.</a:t>
            </a:r>
          </a:p>
          <a:p>
            <a:pPr marL="514350" indent="-514350"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Digits are read in periods (groups of three).</a:t>
            </a:r>
          </a:p>
          <a:p>
            <a:pPr marL="514350" indent="-514350">
              <a:buAutoNum type="arabicPeriod" startAt="2"/>
            </a:pPr>
            <a:r>
              <a:rPr lang="en-US" sz="2800" dirty="0">
                <a:solidFill>
                  <a:srgbClr val="000000"/>
                </a:solidFill>
              </a:rPr>
              <a:t>Commas are used to separate periods </a:t>
            </a:r>
            <a:r>
              <a:rPr lang="en-US" sz="2800" b="1" dirty="0">
                <a:solidFill>
                  <a:srgbClr val="C00000"/>
                </a:solidFill>
              </a:rPr>
              <a:t>if a number has more than four digits.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(A comma is optional if a number has exactly four digits.)</a:t>
            </a:r>
          </a:p>
          <a:p>
            <a:pPr marL="514350" indent="-514350">
              <a:buAutoNum type="arabicPeriod" startAt="2"/>
            </a:pPr>
            <a:r>
              <a:rPr lang="en-US" sz="2800" dirty="0">
                <a:solidFill>
                  <a:srgbClr val="000000"/>
                </a:solidFill>
              </a:rPr>
              <a:t>The word </a:t>
            </a:r>
            <a:r>
              <a:rPr lang="en-US" sz="2800" b="1" dirty="0">
                <a:solidFill>
                  <a:srgbClr val="C00000"/>
                </a:solidFill>
              </a:rPr>
              <a:t>and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does not appear in whole numbers written in words. </a:t>
            </a:r>
            <a:r>
              <a:rPr lang="en-US" sz="2800" b="1" dirty="0">
                <a:solidFill>
                  <a:srgbClr val="C00000"/>
                </a:solidFill>
              </a:rPr>
              <a:t>And</a:t>
            </a:r>
            <a:r>
              <a:rPr lang="en-US" sz="2800" dirty="0">
                <a:solidFill>
                  <a:srgbClr val="000000"/>
                </a:solidFill>
              </a:rPr>
              <a:t> is said only when reading a decimal point. (See Chapter 4.)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and Writing Whole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80160"/>
            <a:ext cx="8229600" cy="46634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marL="457200" indent="-457200"/>
            <a:r>
              <a:rPr lang="en-US" sz="2800" dirty="0">
                <a:solidFill>
                  <a:srgbClr val="000000"/>
                </a:solidFill>
              </a:rPr>
              <a:t>4.	Hyphens (-) are used to write words for the two-digit numbers from 21 to 99 except for those that end in 0. For example: twenty-one and thirty-five.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  <a:lum bright="-10000"/>
          </a:blip>
          <a:srcRect/>
          <a:stretch>
            <a:fillRect/>
          </a:stretch>
        </p:blipFill>
        <p:spPr bwMode="auto">
          <a:xfrm>
            <a:off x="1371600" y="2743200"/>
            <a:ext cx="6949440" cy="2776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/>
          </p:cNvSpPr>
          <p:nvPr>
            <p:ph type="title"/>
          </p:nvPr>
        </p:nvSpPr>
        <p:spPr>
          <a:xfrm>
            <a:off x="457200" y="395461"/>
            <a:ext cx="8229600" cy="48923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3: Reading and Writing Whole Numbers</a:t>
            </a:r>
          </a:p>
        </p:txBody>
      </p:sp>
      <p:sp>
        <p:nvSpPr>
          <p:cNvPr id="14339" name="Rectangle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79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004888">
              <a:tabLst>
                <a:tab pos="457200" algn="l"/>
                <a:tab pos="3657600" algn="l"/>
              </a:tabLst>
            </a:pPr>
            <a:r>
              <a:rPr lang="en-US" dirty="0">
                <a:solidFill>
                  <a:schemeClr val="tx1"/>
                </a:solidFill>
              </a:rPr>
              <a:t>Each number is written in standard notation. Write it in words.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defTabSz="1004888">
              <a:buFont typeface="+mj-lt"/>
              <a:buAutoNum type="alphaLcPeriod"/>
              <a:tabLst>
                <a:tab pos="457200" algn="l"/>
                <a:tab pos="36576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25,380</a:t>
            </a:r>
            <a:r>
              <a:rPr lang="en-US" i="0" dirty="0">
                <a:solidFill>
                  <a:schemeClr val="tx1"/>
                </a:solidFill>
              </a:rPr>
              <a:t>       </a:t>
            </a:r>
          </a:p>
          <a:p>
            <a:pPr marL="514350" indent="-514350" defTabSz="1004888">
              <a:buFont typeface="+mj-lt"/>
              <a:buAutoNum type="alphaLcPeriod"/>
              <a:tabLst>
                <a:tab pos="457200" algn="l"/>
                <a:tab pos="36576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3,000,562</a:t>
            </a:r>
          </a:p>
          <a:p>
            <a:pPr marL="0" indent="0" algn="just" defTabSz="1004888" eaLnBrk="1" hangingPunct="1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  <a:tab pos="3657600" algn="l"/>
              </a:tabLst>
            </a:pPr>
            <a:r>
              <a:rPr lang="en-US" b="1" i="0" dirty="0"/>
              <a:t>Solution</a:t>
            </a:r>
          </a:p>
          <a:p>
            <a:pPr marL="514350" indent="-514350" algn="just" defTabSz="1004888" eaLnBrk="1" hangingPunct="1">
              <a:spcBef>
                <a:spcPct val="50000"/>
              </a:spcBef>
              <a:buFont typeface="+mj-lt"/>
              <a:buAutoNum type="alphaLcPeriod"/>
              <a:tabLst>
                <a:tab pos="457200" algn="l"/>
                <a:tab pos="3657600" algn="l"/>
              </a:tabLst>
            </a:pPr>
            <a:r>
              <a:rPr lang="en-US" i="0" dirty="0">
                <a:solidFill>
                  <a:srgbClr val="1F497D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twenty-five thousand, three hundred eighty</a:t>
            </a:r>
          </a:p>
          <a:p>
            <a:pPr marL="514350" indent="-514350" defTabSz="1004888" eaLnBrk="1" hangingPunct="1">
              <a:buFont typeface="+mj-lt"/>
              <a:buAutoNum type="alphaLcPeriod" startAt="2"/>
              <a:tabLst>
                <a:tab pos="457200" algn="l"/>
                <a:tab pos="3657600" algn="l"/>
              </a:tabLst>
            </a:pPr>
            <a:r>
              <a:rPr lang="en-US" i="0" dirty="0">
                <a:solidFill>
                  <a:srgbClr val="1F497D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three million, five hundred sixty-two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1287</TotalTime>
  <Words>807</Words>
  <Application>Microsoft Office PowerPoint</Application>
  <PresentationFormat>On-screen Show (4:3)</PresentationFormat>
  <Paragraphs>142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Cambria Math</vt:lpstr>
      <vt:lpstr>Courier New</vt:lpstr>
      <vt:lpstr>Office Theme</vt:lpstr>
      <vt:lpstr>Section 1.1</vt:lpstr>
      <vt:lpstr>The Decimal System</vt:lpstr>
      <vt:lpstr>Definition: Whole Numbers</vt:lpstr>
      <vt:lpstr>Definition: The Decimal System</vt:lpstr>
      <vt:lpstr>Example 1: Understanding Place Value</vt:lpstr>
      <vt:lpstr> Example 2: Understanding Place Value</vt:lpstr>
      <vt:lpstr>Reading and Writing Whole Numbers</vt:lpstr>
      <vt:lpstr>Reading and Writing Whole Numbers (cont.)</vt:lpstr>
      <vt:lpstr>Example 3: Reading and Writing Whole Numbers</vt:lpstr>
      <vt:lpstr>Completion Example 4: Reading and Writing Whole Numbers</vt:lpstr>
      <vt:lpstr>Example 5: Reading and Writing Whole Numbers</vt:lpstr>
      <vt:lpstr>Completion Example 6: Reading and Writing Whole Numbers</vt:lpstr>
      <vt:lpstr>Example 7: Application: Reading Tables</vt:lpstr>
      <vt:lpstr>Example 7: Application: Reading Tables (cont.)</vt:lpstr>
      <vt:lpstr>Example 7: Application: Reading Tables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Rebecca Johnson</cp:lastModifiedBy>
  <cp:revision>159</cp:revision>
  <dcterms:created xsi:type="dcterms:W3CDTF">2013-04-26T14:43:13Z</dcterms:created>
  <dcterms:modified xsi:type="dcterms:W3CDTF">2023-07-03T12:23:44Z</dcterms:modified>
</cp:coreProperties>
</file>