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00" r:id="rId3"/>
    <p:sldId id="260" r:id="rId4"/>
    <p:sldId id="295" r:id="rId5"/>
    <p:sldId id="261" r:id="rId6"/>
    <p:sldId id="262" r:id="rId7"/>
    <p:sldId id="263" r:id="rId8"/>
    <p:sldId id="264" r:id="rId9"/>
    <p:sldId id="301" r:id="rId10"/>
    <p:sldId id="265" r:id="rId11"/>
    <p:sldId id="267" r:id="rId12"/>
    <p:sldId id="304" r:id="rId13"/>
    <p:sldId id="268" r:id="rId14"/>
    <p:sldId id="269" r:id="rId15"/>
    <p:sldId id="270" r:id="rId16"/>
    <p:sldId id="305" r:id="rId17"/>
    <p:sldId id="271" r:id="rId18"/>
    <p:sldId id="296" r:id="rId19"/>
    <p:sldId id="302" r:id="rId20"/>
    <p:sldId id="298" r:id="rId21"/>
    <p:sldId id="303" r:id="rId22"/>
    <p:sldId id="274" r:id="rId23"/>
    <p:sldId id="275" r:id="rId24"/>
    <p:sldId id="277" r:id="rId25"/>
    <p:sldId id="278" r:id="rId26"/>
    <p:sldId id="279" r:id="rId27"/>
    <p:sldId id="280" r:id="rId28"/>
    <p:sldId id="281" r:id="rId29"/>
    <p:sldId id="282" r:id="rId30"/>
    <p:sldId id="283" r:id="rId31"/>
    <p:sldId id="284" r:id="rId32"/>
    <p:sldId id="285" r:id="rId33"/>
    <p:sldId id="28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0099"/>
    <a:srgbClr val="008080"/>
    <a:srgbClr val="07FF3F"/>
    <a:srgbClr val="9900FF"/>
    <a:srgbClr val="2D7D9F"/>
    <a:srgbClr val="FF0000"/>
    <a:srgbClr val="1F497D"/>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57" autoAdjust="0"/>
    <p:restoredTop sz="50000" autoAdjust="0"/>
  </p:normalViewPr>
  <p:slideViewPr>
    <p:cSldViewPr>
      <p:cViewPr varScale="1">
        <p:scale>
          <a:sx n="114" d="100"/>
          <a:sy n="114" d="100"/>
        </p:scale>
        <p:origin x="171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658344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8F0599-6CE3-4B00-8626-F92454F615F0}" type="datetimeFigureOut">
              <a:rPr lang="en-US" smtClean="0"/>
              <a:pPr/>
              <a:t>7/3/2023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DAF34C-9823-4B02-9E0A-15D8F55FDE54}" type="slidenum">
              <a:rPr lang="en-US" smtClean="0"/>
              <a:pPr/>
              <a:t>‹#›</a:t>
            </a:fld>
            <a:endParaRPr lang="en-US" dirty="0"/>
          </a:p>
        </p:txBody>
      </p:sp>
    </p:spTree>
    <p:extLst>
      <p:ext uri="{BB962C8B-B14F-4D97-AF65-F5344CB8AC3E}">
        <p14:creationId xmlns:p14="http://schemas.microsoft.com/office/powerpoint/2010/main" val="4042565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eaLnBrk="1" hangingPunct="1">
              <a:spcBef>
                <a:spcPct val="0"/>
              </a:spcBef>
            </a:pPr>
            <a:endParaRPr lang="en-US" dirty="0"/>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8AB535E6-766D-4798-844F-6C2ECD416A3C}" type="slidenum">
              <a:rPr lang="en-US" sz="1200">
                <a:latin typeface="+mn-lt"/>
              </a:rPr>
              <a:pPr algn="r">
                <a:defRPr/>
              </a:pPr>
              <a:t>11</a:t>
            </a:fld>
            <a:endParaRPr lang="en-US" sz="1200" dirty="0">
              <a:latin typeface="+mn-lt"/>
            </a:endParaRPr>
          </a:p>
        </p:txBody>
      </p:sp>
    </p:spTree>
    <p:extLst>
      <p:ext uri="{BB962C8B-B14F-4D97-AF65-F5344CB8AC3E}">
        <p14:creationId xmlns:p14="http://schemas.microsoft.com/office/powerpoint/2010/main" val="749174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eaLnBrk="1" hangingPunct="1">
              <a:spcBef>
                <a:spcPct val="0"/>
              </a:spcBef>
            </a:pPr>
            <a:endParaRPr lang="en-US" dirty="0"/>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8AB535E6-766D-4798-844F-6C2ECD416A3C}" type="slidenum">
              <a:rPr lang="en-US" sz="1200">
                <a:latin typeface="+mn-lt"/>
              </a:rPr>
              <a:pPr algn="r">
                <a:defRPr/>
              </a:pPr>
              <a:t>12</a:t>
            </a:fld>
            <a:endParaRPr lang="en-US" sz="1200" dirty="0">
              <a:latin typeface="+mn-lt"/>
            </a:endParaRPr>
          </a:p>
        </p:txBody>
      </p:sp>
    </p:spTree>
    <p:extLst>
      <p:ext uri="{BB962C8B-B14F-4D97-AF65-F5344CB8AC3E}">
        <p14:creationId xmlns:p14="http://schemas.microsoft.com/office/powerpoint/2010/main" val="10170418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oleObject" Target="../embeddings/oleObject28.bin"/><Relationship Id="rId18" Type="http://schemas.openxmlformats.org/officeDocument/2006/relationships/image" Target="../media/image24.wmf"/><Relationship Id="rId3" Type="http://schemas.openxmlformats.org/officeDocument/2006/relationships/image" Target="../media/image17.wmf"/><Relationship Id="rId7" Type="http://schemas.openxmlformats.org/officeDocument/2006/relationships/image" Target="../media/image19.wmf"/><Relationship Id="rId12" Type="http://schemas.openxmlformats.org/officeDocument/2006/relationships/image" Target="../media/image21.wmf"/><Relationship Id="rId17" Type="http://schemas.openxmlformats.org/officeDocument/2006/relationships/oleObject" Target="../embeddings/oleObject30.bin"/><Relationship Id="rId2" Type="http://schemas.openxmlformats.org/officeDocument/2006/relationships/oleObject" Target="../embeddings/oleObject22.bin"/><Relationship Id="rId16" Type="http://schemas.openxmlformats.org/officeDocument/2006/relationships/image" Target="../media/image23.wmf"/><Relationship Id="rId20" Type="http://schemas.openxmlformats.org/officeDocument/2006/relationships/image" Target="../media/image25.wmf"/><Relationship Id="rId1" Type="http://schemas.openxmlformats.org/officeDocument/2006/relationships/slideLayout" Target="../slideLayouts/slideLayout2.xml"/><Relationship Id="rId6" Type="http://schemas.openxmlformats.org/officeDocument/2006/relationships/oleObject" Target="../embeddings/oleObject24.bin"/><Relationship Id="rId11" Type="http://schemas.openxmlformats.org/officeDocument/2006/relationships/oleObject" Target="../embeddings/oleObject27.bin"/><Relationship Id="rId5" Type="http://schemas.openxmlformats.org/officeDocument/2006/relationships/image" Target="../media/image18.wmf"/><Relationship Id="rId15" Type="http://schemas.openxmlformats.org/officeDocument/2006/relationships/oleObject" Target="../embeddings/oleObject29.bin"/><Relationship Id="rId10" Type="http://schemas.openxmlformats.org/officeDocument/2006/relationships/oleObject" Target="../embeddings/oleObject26.bin"/><Relationship Id="rId19" Type="http://schemas.openxmlformats.org/officeDocument/2006/relationships/oleObject" Target="../embeddings/oleObject31.bin"/><Relationship Id="rId4" Type="http://schemas.openxmlformats.org/officeDocument/2006/relationships/oleObject" Target="../embeddings/oleObject23.bin"/><Relationship Id="rId9" Type="http://schemas.openxmlformats.org/officeDocument/2006/relationships/image" Target="../media/image20.wmf"/><Relationship Id="rId14" Type="http://schemas.openxmlformats.org/officeDocument/2006/relationships/image" Target="../media/image22.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oleObject" Target="../embeddings/oleObject37.bin"/><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1.wmf"/><Relationship Id="rId5" Type="http://schemas.openxmlformats.org/officeDocument/2006/relationships/image" Target="../media/image28.wmf"/><Relationship Id="rId15" Type="http://schemas.openxmlformats.org/officeDocument/2006/relationships/image" Target="../media/image33.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0.wmf"/><Relationship Id="rId14" Type="http://schemas.openxmlformats.org/officeDocument/2006/relationships/oleObject" Target="../embeddings/oleObject38.bin"/></Relationships>
</file>

<file path=ppt/slides/_rels/slide23.xml.rels><?xml version="1.0" encoding="UTF-8" standalone="yes"?>
<Relationships xmlns="http://schemas.openxmlformats.org/package/2006/relationships"><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oleObject" Target="../embeddings/oleObject41.bin"/><Relationship Id="rId5" Type="http://schemas.openxmlformats.org/officeDocument/2006/relationships/image" Target="../media/image35.wmf"/><Relationship Id="rId4" Type="http://schemas.openxmlformats.org/officeDocument/2006/relationships/oleObject" Target="../embeddings/oleObject40.bin"/></Relationships>
</file>

<file path=ppt/slides/_rels/slide24.x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39.wmf"/><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5" Type="http://schemas.openxmlformats.org/officeDocument/2006/relationships/image" Target="../media/image38.wmf"/><Relationship Id="rId4" Type="http://schemas.openxmlformats.org/officeDocument/2006/relationships/oleObject" Target="../embeddings/oleObject43.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48.bin"/><Relationship Id="rId13" Type="http://schemas.openxmlformats.org/officeDocument/2006/relationships/image" Target="../media/image44.wmf"/><Relationship Id="rId18" Type="http://schemas.openxmlformats.org/officeDocument/2006/relationships/image" Target="../media/image38.wmf"/><Relationship Id="rId3" Type="http://schemas.openxmlformats.org/officeDocument/2006/relationships/image" Target="../media/image37.wmf"/><Relationship Id="rId21" Type="http://schemas.openxmlformats.org/officeDocument/2006/relationships/oleObject" Target="../embeddings/oleObject55.bin"/><Relationship Id="rId7" Type="http://schemas.openxmlformats.org/officeDocument/2006/relationships/image" Target="../media/image41.wmf"/><Relationship Id="rId12" Type="http://schemas.openxmlformats.org/officeDocument/2006/relationships/oleObject" Target="../embeddings/oleObject50.bin"/><Relationship Id="rId17" Type="http://schemas.openxmlformats.org/officeDocument/2006/relationships/oleObject" Target="../embeddings/oleObject53.bin"/><Relationship Id="rId2" Type="http://schemas.openxmlformats.org/officeDocument/2006/relationships/oleObject" Target="../embeddings/oleObject45.bin"/><Relationship Id="rId16" Type="http://schemas.openxmlformats.org/officeDocument/2006/relationships/oleObject" Target="../embeddings/oleObject52.bin"/><Relationship Id="rId20" Type="http://schemas.openxmlformats.org/officeDocument/2006/relationships/image" Target="../media/image46.wmf"/><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43.wmf"/><Relationship Id="rId24" Type="http://schemas.openxmlformats.org/officeDocument/2006/relationships/oleObject" Target="../embeddings/oleObject57.bin"/><Relationship Id="rId5" Type="http://schemas.openxmlformats.org/officeDocument/2006/relationships/image" Target="../media/image40.wmf"/><Relationship Id="rId15" Type="http://schemas.openxmlformats.org/officeDocument/2006/relationships/image" Target="../media/image45.wmf"/><Relationship Id="rId23" Type="http://schemas.openxmlformats.org/officeDocument/2006/relationships/image" Target="../media/image47.wmf"/><Relationship Id="rId10" Type="http://schemas.openxmlformats.org/officeDocument/2006/relationships/oleObject" Target="../embeddings/oleObject49.bin"/><Relationship Id="rId19" Type="http://schemas.openxmlformats.org/officeDocument/2006/relationships/oleObject" Target="../embeddings/oleObject54.bin"/><Relationship Id="rId4" Type="http://schemas.openxmlformats.org/officeDocument/2006/relationships/oleObject" Target="../embeddings/oleObject46.bin"/><Relationship Id="rId9" Type="http://schemas.openxmlformats.org/officeDocument/2006/relationships/image" Target="../media/image42.wmf"/><Relationship Id="rId14" Type="http://schemas.openxmlformats.org/officeDocument/2006/relationships/oleObject" Target="../embeddings/oleObject51.bin"/><Relationship Id="rId22" Type="http://schemas.openxmlformats.org/officeDocument/2006/relationships/oleObject" Target="../embeddings/oleObject56.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5" Type="http://schemas.openxmlformats.org/officeDocument/2006/relationships/image" Target="../media/image49.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51.wmf"/></Relationships>
</file>

<file path=ppt/slides/_rels/slide27.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65.bin"/><Relationship Id="rId5" Type="http://schemas.openxmlformats.org/officeDocument/2006/relationships/image" Target="../media/image53.wmf"/><Relationship Id="rId4" Type="http://schemas.openxmlformats.org/officeDocument/2006/relationships/oleObject" Target="../embeddings/oleObject64.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oleObject" Target="../embeddings/oleObject72.bin"/><Relationship Id="rId18" Type="http://schemas.openxmlformats.org/officeDocument/2006/relationships/image" Target="../media/image61.wmf"/><Relationship Id="rId3" Type="http://schemas.openxmlformats.org/officeDocument/2006/relationships/image" Target="../media/image55.wmf"/><Relationship Id="rId21" Type="http://schemas.openxmlformats.org/officeDocument/2006/relationships/image" Target="../media/image62.wmf"/><Relationship Id="rId7" Type="http://schemas.openxmlformats.org/officeDocument/2006/relationships/image" Target="../media/image56.wmf"/><Relationship Id="rId12" Type="http://schemas.openxmlformats.org/officeDocument/2006/relationships/image" Target="../media/image58.wmf"/><Relationship Id="rId17" Type="http://schemas.openxmlformats.org/officeDocument/2006/relationships/oleObject" Target="../embeddings/oleObject74.bin"/><Relationship Id="rId2" Type="http://schemas.openxmlformats.org/officeDocument/2006/relationships/oleObject" Target="../embeddings/oleObject66.bin"/><Relationship Id="rId16" Type="http://schemas.openxmlformats.org/officeDocument/2006/relationships/image" Target="../media/image60.wmf"/><Relationship Id="rId20"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oleObject" Target="../embeddings/oleObject71.bin"/><Relationship Id="rId24" Type="http://schemas.openxmlformats.org/officeDocument/2006/relationships/oleObject" Target="../embeddings/oleObject78.bin"/><Relationship Id="rId5" Type="http://schemas.openxmlformats.org/officeDocument/2006/relationships/image" Target="../media/image53.wmf"/><Relationship Id="rId15" Type="http://schemas.openxmlformats.org/officeDocument/2006/relationships/oleObject" Target="../embeddings/oleObject73.bin"/><Relationship Id="rId23" Type="http://schemas.openxmlformats.org/officeDocument/2006/relationships/image" Target="../media/image63.wmf"/><Relationship Id="rId10" Type="http://schemas.openxmlformats.org/officeDocument/2006/relationships/oleObject" Target="../embeddings/oleObject70.bin"/><Relationship Id="rId19" Type="http://schemas.openxmlformats.org/officeDocument/2006/relationships/oleObject" Target="../embeddings/oleObject75.bin"/><Relationship Id="rId4" Type="http://schemas.openxmlformats.org/officeDocument/2006/relationships/oleObject" Target="../embeddings/oleObject67.bin"/><Relationship Id="rId9" Type="http://schemas.openxmlformats.org/officeDocument/2006/relationships/image" Target="../media/image57.wmf"/><Relationship Id="rId14" Type="http://schemas.openxmlformats.org/officeDocument/2006/relationships/image" Target="../media/image59.wmf"/><Relationship Id="rId22" Type="http://schemas.openxmlformats.org/officeDocument/2006/relationships/oleObject" Target="../embeddings/oleObject77.bin"/></Relationships>
</file>

<file path=ppt/slides/_rels/slide29.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81.bin"/><Relationship Id="rId5" Type="http://schemas.openxmlformats.org/officeDocument/2006/relationships/image" Target="../media/image65.wmf"/><Relationship Id="rId4" Type="http://schemas.openxmlformats.org/officeDocument/2006/relationships/oleObject" Target="../embeddings/oleObject8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85.bin"/><Relationship Id="rId13" Type="http://schemas.openxmlformats.org/officeDocument/2006/relationships/image" Target="../media/image72.wmf"/><Relationship Id="rId18" Type="http://schemas.openxmlformats.org/officeDocument/2006/relationships/oleObject" Target="../embeddings/oleObject90.bin"/><Relationship Id="rId3" Type="http://schemas.openxmlformats.org/officeDocument/2006/relationships/image" Target="../media/image67.wmf"/><Relationship Id="rId7" Type="http://schemas.openxmlformats.org/officeDocument/2006/relationships/image" Target="../media/image69.wmf"/><Relationship Id="rId12" Type="http://schemas.openxmlformats.org/officeDocument/2006/relationships/oleObject" Target="../embeddings/oleObject87.bin"/><Relationship Id="rId17" Type="http://schemas.openxmlformats.org/officeDocument/2006/relationships/image" Target="../media/image74.wmf"/><Relationship Id="rId2" Type="http://schemas.openxmlformats.org/officeDocument/2006/relationships/oleObject" Target="../embeddings/oleObject82.bin"/><Relationship Id="rId16" Type="http://schemas.openxmlformats.org/officeDocument/2006/relationships/oleObject" Target="../embeddings/oleObject89.bin"/><Relationship Id="rId1" Type="http://schemas.openxmlformats.org/officeDocument/2006/relationships/slideLayout" Target="../slideLayouts/slideLayout2.xml"/><Relationship Id="rId6" Type="http://schemas.openxmlformats.org/officeDocument/2006/relationships/oleObject" Target="../embeddings/oleObject84.bin"/><Relationship Id="rId11" Type="http://schemas.openxmlformats.org/officeDocument/2006/relationships/image" Target="../media/image71.wmf"/><Relationship Id="rId5" Type="http://schemas.openxmlformats.org/officeDocument/2006/relationships/image" Target="../media/image68.wmf"/><Relationship Id="rId15" Type="http://schemas.openxmlformats.org/officeDocument/2006/relationships/image" Target="../media/image73.wmf"/><Relationship Id="rId10" Type="http://schemas.openxmlformats.org/officeDocument/2006/relationships/oleObject" Target="../embeddings/oleObject86.bin"/><Relationship Id="rId19" Type="http://schemas.openxmlformats.org/officeDocument/2006/relationships/image" Target="../media/image75.wmf"/><Relationship Id="rId4" Type="http://schemas.openxmlformats.org/officeDocument/2006/relationships/oleObject" Target="../embeddings/oleObject83.bin"/><Relationship Id="rId9" Type="http://schemas.openxmlformats.org/officeDocument/2006/relationships/image" Target="../media/image70.wmf"/><Relationship Id="rId14" Type="http://schemas.openxmlformats.org/officeDocument/2006/relationships/oleObject" Target="../embeddings/oleObject88.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94.bin"/><Relationship Id="rId3" Type="http://schemas.openxmlformats.org/officeDocument/2006/relationships/image" Target="../media/image76.wmf"/><Relationship Id="rId7" Type="http://schemas.openxmlformats.org/officeDocument/2006/relationships/image" Target="../media/image78.wmf"/><Relationship Id="rId2" Type="http://schemas.openxmlformats.org/officeDocument/2006/relationships/oleObject" Target="../embeddings/oleObject91.bin"/><Relationship Id="rId1" Type="http://schemas.openxmlformats.org/officeDocument/2006/relationships/slideLayout" Target="../slideLayouts/slideLayout2.xml"/><Relationship Id="rId6" Type="http://schemas.openxmlformats.org/officeDocument/2006/relationships/oleObject" Target="../embeddings/oleObject93.bin"/><Relationship Id="rId11" Type="http://schemas.openxmlformats.org/officeDocument/2006/relationships/image" Target="../media/image80.wmf"/><Relationship Id="rId5" Type="http://schemas.openxmlformats.org/officeDocument/2006/relationships/image" Target="../media/image77.wmf"/><Relationship Id="rId10" Type="http://schemas.openxmlformats.org/officeDocument/2006/relationships/oleObject" Target="../embeddings/oleObject95.bin"/><Relationship Id="rId4" Type="http://schemas.openxmlformats.org/officeDocument/2006/relationships/oleObject" Target="../embeddings/oleObject92.bin"/><Relationship Id="rId9" Type="http://schemas.openxmlformats.org/officeDocument/2006/relationships/image" Target="../media/image79.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99.bin"/><Relationship Id="rId13" Type="http://schemas.openxmlformats.org/officeDocument/2006/relationships/image" Target="../media/image86.wmf"/><Relationship Id="rId18" Type="http://schemas.openxmlformats.org/officeDocument/2006/relationships/image" Target="../media/image88.wmf"/><Relationship Id="rId26" Type="http://schemas.openxmlformats.org/officeDocument/2006/relationships/image" Target="../media/image92.wmf"/><Relationship Id="rId3" Type="http://schemas.openxmlformats.org/officeDocument/2006/relationships/image" Target="../media/image81.wmf"/><Relationship Id="rId21" Type="http://schemas.openxmlformats.org/officeDocument/2006/relationships/oleObject" Target="../embeddings/oleObject106.bin"/><Relationship Id="rId7" Type="http://schemas.openxmlformats.org/officeDocument/2006/relationships/image" Target="../media/image83.wmf"/><Relationship Id="rId12" Type="http://schemas.openxmlformats.org/officeDocument/2006/relationships/oleObject" Target="../embeddings/oleObject101.bin"/><Relationship Id="rId17" Type="http://schemas.openxmlformats.org/officeDocument/2006/relationships/oleObject" Target="../embeddings/oleObject104.bin"/><Relationship Id="rId25" Type="http://schemas.openxmlformats.org/officeDocument/2006/relationships/oleObject" Target="../embeddings/oleObject108.bin"/><Relationship Id="rId2" Type="http://schemas.openxmlformats.org/officeDocument/2006/relationships/oleObject" Target="../embeddings/oleObject96.bin"/><Relationship Id="rId16" Type="http://schemas.openxmlformats.org/officeDocument/2006/relationships/oleObject" Target="../embeddings/oleObject103.bin"/><Relationship Id="rId20" Type="http://schemas.openxmlformats.org/officeDocument/2006/relationships/image" Target="../media/image89.wmf"/><Relationship Id="rId1" Type="http://schemas.openxmlformats.org/officeDocument/2006/relationships/slideLayout" Target="../slideLayouts/slideLayout2.xml"/><Relationship Id="rId6" Type="http://schemas.openxmlformats.org/officeDocument/2006/relationships/oleObject" Target="../embeddings/oleObject98.bin"/><Relationship Id="rId11" Type="http://schemas.openxmlformats.org/officeDocument/2006/relationships/image" Target="../media/image85.wmf"/><Relationship Id="rId24" Type="http://schemas.openxmlformats.org/officeDocument/2006/relationships/image" Target="../media/image91.wmf"/><Relationship Id="rId5" Type="http://schemas.openxmlformats.org/officeDocument/2006/relationships/image" Target="../media/image82.wmf"/><Relationship Id="rId15" Type="http://schemas.openxmlformats.org/officeDocument/2006/relationships/image" Target="../media/image87.wmf"/><Relationship Id="rId23" Type="http://schemas.openxmlformats.org/officeDocument/2006/relationships/oleObject" Target="../embeddings/oleObject107.bin"/><Relationship Id="rId10" Type="http://schemas.openxmlformats.org/officeDocument/2006/relationships/oleObject" Target="../embeddings/oleObject100.bin"/><Relationship Id="rId19" Type="http://schemas.openxmlformats.org/officeDocument/2006/relationships/oleObject" Target="../embeddings/oleObject105.bin"/><Relationship Id="rId4" Type="http://schemas.openxmlformats.org/officeDocument/2006/relationships/oleObject" Target="../embeddings/oleObject97.bin"/><Relationship Id="rId9" Type="http://schemas.openxmlformats.org/officeDocument/2006/relationships/image" Target="../media/image84.wmf"/><Relationship Id="rId14" Type="http://schemas.openxmlformats.org/officeDocument/2006/relationships/oleObject" Target="../embeddings/oleObject102.bin"/><Relationship Id="rId22" Type="http://schemas.openxmlformats.org/officeDocument/2006/relationships/image" Target="../media/image90.wmf"/><Relationship Id="rId27" Type="http://schemas.openxmlformats.org/officeDocument/2006/relationships/oleObject" Target="../embeddings/oleObject109.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10.bin"/><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oleObject" Target="../embeddings/oleObject9.bin"/><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image" Target="../media/image9.wmf"/><Relationship Id="rId7" Type="http://schemas.openxmlformats.org/officeDocument/2006/relationships/image" Target="../media/image10.wmf"/><Relationship Id="rId12" Type="http://schemas.openxmlformats.org/officeDocument/2006/relationships/oleObject" Target="../embeddings/oleObject16.bin"/><Relationship Id="rId2"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2.wmf"/><Relationship Id="rId5" Type="http://schemas.openxmlformats.org/officeDocument/2006/relationships/image" Target="../media/image8.wmf"/><Relationship Id="rId10" Type="http://schemas.openxmlformats.org/officeDocument/2006/relationships/oleObject" Target="../embeddings/oleObject15.bin"/><Relationship Id="rId4" Type="http://schemas.openxmlformats.org/officeDocument/2006/relationships/oleObject" Target="../embeddings/oleObject12.bin"/><Relationship Id="rId9" Type="http://schemas.openxmlformats.org/officeDocument/2006/relationships/image" Target="../media/image11.wmf"/></Relationships>
</file>

<file path=ppt/slides/_rels/slide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7.bin"/><Relationship Id="rId1" Type="http://schemas.openxmlformats.org/officeDocument/2006/relationships/slideLayout" Target="../slideLayouts/slideLayout2.xml"/><Relationship Id="rId5" Type="http://schemas.openxmlformats.org/officeDocument/2006/relationships/image" Target="../media/image14.wmf"/><Relationship Id="rId4" Type="http://schemas.openxmlformats.org/officeDocument/2006/relationships/oleObject" Target="../embeddings/oleObject18.bin"/></Relationships>
</file>

<file path=ppt/slides/_rels/slide9.xml.rels><?xml version="1.0" encoding="UTF-8" standalone="yes"?>
<Relationships xmlns="http://schemas.openxmlformats.org/package/2006/relationships"><Relationship Id="rId3" Type="http://schemas.openxmlformats.org/officeDocument/2006/relationships/image" Target="../media/image15.wmf"/><Relationship Id="rId7" Type="http://schemas.openxmlformats.org/officeDocument/2006/relationships/image" Target="../media/image16.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14.wmf"/><Relationship Id="rId4" Type="http://schemas.openxmlformats.org/officeDocument/2006/relationships/oleObject" Target="../embeddings/oleObject2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9" name="Object 9"/>
          <p:cNvGraphicFramePr>
            <a:graphicFrameLocks noChangeAspect="1"/>
          </p:cNvGraphicFramePr>
          <p:nvPr>
            <p:extLst>
              <p:ext uri="{D42A27DB-BD31-4B8C-83A1-F6EECF244321}">
                <p14:modId xmlns:p14="http://schemas.microsoft.com/office/powerpoint/2010/main" val="2731416743"/>
              </p:ext>
            </p:extLst>
          </p:nvPr>
        </p:nvGraphicFramePr>
        <p:xfrm>
          <a:off x="1752600" y="3889375"/>
          <a:ext cx="2070100" cy="292100"/>
        </p:xfrm>
        <a:graphic>
          <a:graphicData uri="http://schemas.openxmlformats.org/presentationml/2006/ole">
            <mc:AlternateContent xmlns:mc="http://schemas.openxmlformats.org/markup-compatibility/2006">
              <mc:Choice xmlns:v="urn:schemas-microsoft-com:vml" Requires="v">
                <p:oleObj name="Equation" r:id="rId2" imgW="2070000" imgH="291960" progId="Equation.DSMT4">
                  <p:embed/>
                </p:oleObj>
              </mc:Choice>
              <mc:Fallback>
                <p:oleObj name="Equation" r:id="rId2" imgW="2070000" imgH="291960" progId="Equation.DSMT4">
                  <p:embed/>
                  <p:pic>
                    <p:nvPicPr>
                      <p:cNvPr id="0" name="Picture 24"/>
                      <p:cNvPicPr>
                        <a:picLocks noChangeAspect="1" noChangeArrowheads="1"/>
                      </p:cNvPicPr>
                      <p:nvPr/>
                    </p:nvPicPr>
                    <p:blipFill>
                      <a:blip r:embed="rId3"/>
                      <a:srcRect/>
                      <a:stretch>
                        <a:fillRect/>
                      </a:stretch>
                    </p:blipFill>
                    <p:spPr bwMode="auto">
                      <a:xfrm>
                        <a:off x="1752600" y="3889375"/>
                        <a:ext cx="207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752600" y="4676775"/>
          <a:ext cx="2057400" cy="406400"/>
        </p:xfrm>
        <a:graphic>
          <a:graphicData uri="http://schemas.openxmlformats.org/presentationml/2006/ole">
            <mc:AlternateContent xmlns:mc="http://schemas.openxmlformats.org/markup-compatibility/2006">
              <mc:Choice xmlns:v="urn:schemas-microsoft-com:vml" Requires="v">
                <p:oleObj name="Equation" r:id="rId4" imgW="2057400" imgH="406400" progId="Equation.DSMT4">
                  <p:embed/>
                </p:oleObj>
              </mc:Choice>
              <mc:Fallback>
                <p:oleObj name="Equation" r:id="rId4" imgW="2057400" imgH="406400" progId="Equation.DSMT4">
                  <p:embed/>
                  <p:pic>
                    <p:nvPicPr>
                      <p:cNvPr id="0" name="Picture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4676775"/>
                        <a:ext cx="2057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1752600" y="4308475"/>
          <a:ext cx="2057400" cy="292100"/>
        </p:xfrm>
        <a:graphic>
          <a:graphicData uri="http://schemas.openxmlformats.org/presentationml/2006/ole">
            <mc:AlternateContent xmlns:mc="http://schemas.openxmlformats.org/markup-compatibility/2006">
              <mc:Choice xmlns:v="urn:schemas-microsoft-com:vml" Requires="v">
                <p:oleObj name="Equation" r:id="rId6" imgW="2057400" imgH="292100" progId="Equation.DSMT4">
                  <p:embed/>
                </p:oleObj>
              </mc:Choice>
              <mc:Fallback>
                <p:oleObj name="Equation" r:id="rId6" imgW="2057400" imgH="292100" progId="Equation.DSMT4">
                  <p:embed/>
                  <p:pic>
                    <p:nvPicPr>
                      <p:cNvPr id="0"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4308475"/>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66" name="Rectangle 2"/>
          <p:cNvSpPr>
            <a:spLocks noGrp="1"/>
          </p:cNvSpPr>
          <p:nvPr>
            <p:ph type="title"/>
          </p:nvPr>
        </p:nvSpPr>
        <p:spPr>
          <a:xfrm>
            <a:off x="457200" y="395462"/>
            <a:ext cx="8229600" cy="489236"/>
          </a:xfrm>
          <a:prstGeom prst="rect">
            <a:avLst/>
          </a:prstGeom>
        </p:spPr>
        <p:txBody>
          <a:bodyPr>
            <a:spAutoFit/>
          </a:bodyPr>
          <a:lstStyle/>
          <a:p>
            <a:r>
              <a:rPr lang="en-US" sz="3200" dirty="0">
                <a:solidFill>
                  <a:schemeClr val="accent1"/>
                </a:solidFill>
              </a:rPr>
              <a:t>Example 4: </a:t>
            </a:r>
            <a:r>
              <a:rPr lang="en-US" dirty="0"/>
              <a:t>Application: Adding Whole Numbers</a:t>
            </a:r>
            <a:endParaRPr lang="en-US" sz="3200" dirty="0">
              <a:solidFill>
                <a:schemeClr val="accent1"/>
              </a:solidFill>
            </a:endParaRPr>
          </a:p>
        </p:txBody>
      </p:sp>
      <p:sp>
        <p:nvSpPr>
          <p:cNvPr id="11267" name="Rectangle 3"/>
          <p:cNvSpPr>
            <a:spLocks noGrp="1"/>
          </p:cNvSpPr>
          <p:nvPr>
            <p:ph idx="1"/>
          </p:nvPr>
        </p:nvSpPr>
        <p:spPr>
          <a:xfrm>
            <a:off x="457200" y="1280160"/>
            <a:ext cx="8229600" cy="2453640"/>
          </a:xfrm>
          <a:prstGeom prst="rect">
            <a:avLst/>
          </a:prstGeom>
        </p:spPr>
        <p:txBody>
          <a:bodyPr wrap="square">
            <a:noAutofit/>
          </a:bodyPr>
          <a:lstStyle/>
          <a:p>
            <a:pPr marL="1588" indent="-1588" eaLnBrk="1" hangingPunct="1">
              <a:buFont typeface="Courier New" pitchFamily="49" charset="0"/>
              <a:buNone/>
            </a:pPr>
            <a:r>
              <a:rPr lang="en-US" i="0" dirty="0">
                <a:solidFill>
                  <a:schemeClr val="tx1"/>
                </a:solidFill>
              </a:rPr>
              <a:t>Stan bought a television set for </a:t>
            </a:r>
            <a:r>
              <a:rPr lang="en-US" i="0" dirty="0">
                <a:solidFill>
                  <a:srgbClr val="0000FF"/>
                </a:solidFill>
              </a:rPr>
              <a:t>$859</a:t>
            </a:r>
            <a:r>
              <a:rPr lang="en-US" i="0" dirty="0">
                <a:solidFill>
                  <a:schemeClr val="tx1"/>
                </a:solidFill>
              </a:rPr>
              <a:t>, a stereo for </a:t>
            </a:r>
            <a:r>
              <a:rPr lang="en-US" i="0" dirty="0">
                <a:solidFill>
                  <a:srgbClr val="0000FF"/>
                </a:solidFill>
              </a:rPr>
              <a:t>$697</a:t>
            </a:r>
            <a:r>
              <a:rPr lang="en-US" i="0" dirty="0">
                <a:solidFill>
                  <a:schemeClr val="tx1"/>
                </a:solidFill>
              </a:rPr>
              <a:t>, and a computer for </a:t>
            </a:r>
            <a:r>
              <a:rPr lang="en-US" i="0" dirty="0">
                <a:solidFill>
                  <a:srgbClr val="0000FF"/>
                </a:solidFill>
              </a:rPr>
              <a:t>$1285</a:t>
            </a:r>
            <a:r>
              <a:rPr lang="en-US" i="0" dirty="0">
                <a:solidFill>
                  <a:schemeClr val="tx1"/>
                </a:solidFill>
              </a:rPr>
              <a:t>. What total amount did he spend?</a:t>
            </a:r>
          </a:p>
          <a:p>
            <a:pPr marL="1588" indent="-1588" eaLnBrk="1" hangingPunct="1">
              <a:buFont typeface="Courier New" pitchFamily="49" charset="0"/>
              <a:buNone/>
            </a:pPr>
            <a:r>
              <a:rPr lang="en-US" b="1" i="0" dirty="0">
                <a:solidFill>
                  <a:schemeClr val="tx1"/>
                </a:solidFill>
              </a:rPr>
              <a:t>Solution</a:t>
            </a:r>
          </a:p>
          <a:p>
            <a:pPr marL="1588" indent="-1588" eaLnBrk="1" hangingPunct="1">
              <a:buFont typeface="Courier New" pitchFamily="49" charset="0"/>
              <a:buNone/>
            </a:pPr>
            <a:r>
              <a:rPr lang="en-US" i="0" dirty="0">
                <a:solidFill>
                  <a:schemeClr val="tx1"/>
                </a:solidFill>
              </a:rPr>
              <a:t>The total amount spent is the sum.</a:t>
            </a:r>
          </a:p>
        </p:txBody>
      </p:sp>
      <p:graphicFrame>
        <p:nvGraphicFramePr>
          <p:cNvPr id="5123" name="Object 3"/>
          <p:cNvGraphicFramePr>
            <a:graphicFrameLocks noChangeAspect="1"/>
          </p:cNvGraphicFramePr>
          <p:nvPr/>
        </p:nvGraphicFramePr>
        <p:xfrm>
          <a:off x="3187700" y="3635375"/>
          <a:ext cx="139700" cy="190500"/>
        </p:xfrm>
        <a:graphic>
          <a:graphicData uri="http://schemas.openxmlformats.org/presentationml/2006/ole">
            <mc:AlternateContent xmlns:mc="http://schemas.openxmlformats.org/markup-compatibility/2006">
              <mc:Choice xmlns:v="urn:schemas-microsoft-com:vml" Requires="v">
                <p:oleObj name="Equation" r:id="rId8" imgW="139639" imgH="190417" progId="Equation.DSMT4">
                  <p:embed/>
                </p:oleObj>
              </mc:Choice>
              <mc:Fallback>
                <p:oleObj name="Equation" r:id="rId8" imgW="139639" imgH="190417" progId="Equation.DSMT4">
                  <p:embed/>
                  <p:pic>
                    <p:nvPicPr>
                      <p:cNvPr id="0" name="Picture 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87700" y="363537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2730500" y="3635375"/>
          <a:ext cx="139700" cy="190500"/>
        </p:xfrm>
        <a:graphic>
          <a:graphicData uri="http://schemas.openxmlformats.org/presentationml/2006/ole">
            <mc:AlternateContent xmlns:mc="http://schemas.openxmlformats.org/markup-compatibility/2006">
              <mc:Choice xmlns:v="urn:schemas-microsoft-com:vml" Requires="v">
                <p:oleObj name="Equation" r:id="rId10" imgW="139639" imgH="190417" progId="Equation.DSMT4">
                  <p:embed/>
                </p:oleObj>
              </mc:Choice>
              <mc:Fallback>
                <p:oleObj name="Equation" r:id="rId10" imgW="139639" imgH="190417" progId="Equation.DSMT4">
                  <p:embed/>
                  <p:pic>
                    <p:nvPicPr>
                      <p:cNvPr id="0" name="Picture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30500" y="363537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260600" y="3635375"/>
          <a:ext cx="139700" cy="190500"/>
        </p:xfrm>
        <a:graphic>
          <a:graphicData uri="http://schemas.openxmlformats.org/presentationml/2006/ole">
            <mc:AlternateContent xmlns:mc="http://schemas.openxmlformats.org/markup-compatibility/2006">
              <mc:Choice xmlns:v="urn:schemas-microsoft-com:vml" Requires="v">
                <p:oleObj name="Equation" r:id="rId11" imgW="139639" imgH="190417" progId="Equation.DSMT4">
                  <p:embed/>
                </p:oleObj>
              </mc:Choice>
              <mc:Fallback>
                <p:oleObj name="Equation" r:id="rId11" imgW="139639" imgH="190417" progId="Equation.DSMT4">
                  <p:embed/>
                  <p:pic>
                    <p:nvPicPr>
                      <p:cNvPr id="0" name="Picture 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0600" y="363537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606800" y="5159375"/>
          <a:ext cx="190500" cy="279400"/>
        </p:xfrm>
        <a:graphic>
          <a:graphicData uri="http://schemas.openxmlformats.org/presentationml/2006/ole">
            <mc:AlternateContent xmlns:mc="http://schemas.openxmlformats.org/markup-compatibility/2006">
              <mc:Choice xmlns:v="urn:schemas-microsoft-com:vml" Requires="v">
                <p:oleObj name="Equation" r:id="rId13" imgW="190500" imgH="279400" progId="Equation.DSMT4">
                  <p:embed/>
                </p:oleObj>
              </mc:Choice>
              <mc:Fallback>
                <p:oleObj name="Equation" r:id="rId13" imgW="190500" imgH="279400" progId="Equation.DSMT4">
                  <p:embed/>
                  <p:pic>
                    <p:nvPicPr>
                      <p:cNvPr id="0" name="Picture 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06800" y="515937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149600" y="5159375"/>
          <a:ext cx="215900" cy="279400"/>
        </p:xfrm>
        <a:graphic>
          <a:graphicData uri="http://schemas.openxmlformats.org/presentationml/2006/ole">
            <mc:AlternateContent xmlns:mc="http://schemas.openxmlformats.org/markup-compatibility/2006">
              <mc:Choice xmlns:v="urn:schemas-microsoft-com:vml" Requires="v">
                <p:oleObj name="Equation" r:id="rId15" imgW="215806" imgH="279279" progId="Equation.DSMT4">
                  <p:embed/>
                </p:oleObj>
              </mc:Choice>
              <mc:Fallback>
                <p:oleObj name="Equation" r:id="rId15" imgW="215806" imgH="279279" progId="Equation.DSMT4">
                  <p:embed/>
                  <p:pic>
                    <p:nvPicPr>
                      <p:cNvPr id="0" name="Picture 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49600" y="5159375"/>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2692400" y="5159375"/>
          <a:ext cx="203200" cy="292100"/>
        </p:xfrm>
        <a:graphic>
          <a:graphicData uri="http://schemas.openxmlformats.org/presentationml/2006/ole">
            <mc:AlternateContent xmlns:mc="http://schemas.openxmlformats.org/markup-compatibility/2006">
              <mc:Choice xmlns:v="urn:schemas-microsoft-com:vml" Requires="v">
                <p:oleObj name="Equation" r:id="rId17" imgW="203112" imgH="291973" progId="Equation.DSMT4">
                  <p:embed/>
                </p:oleObj>
              </mc:Choice>
              <mc:Fallback>
                <p:oleObj name="Equation" r:id="rId17" imgW="203112" imgH="291973" progId="Equation.DSMT4">
                  <p:embed/>
                  <p:pic>
                    <p:nvPicPr>
                      <p:cNvPr id="0" name="Picture 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92400" y="515937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2247900" y="5159375"/>
          <a:ext cx="190500" cy="279400"/>
        </p:xfrm>
        <a:graphic>
          <a:graphicData uri="http://schemas.openxmlformats.org/presentationml/2006/ole">
            <mc:AlternateContent xmlns:mc="http://schemas.openxmlformats.org/markup-compatibility/2006">
              <mc:Choice xmlns:v="urn:schemas-microsoft-com:vml" Requires="v">
                <p:oleObj name="Equation" r:id="rId19" imgW="190500" imgH="279400" progId="Equation.DSMT4">
                  <p:embed/>
                </p:oleObj>
              </mc:Choice>
              <mc:Fallback>
                <p:oleObj name="Equation" r:id="rId19" imgW="190500" imgH="279400" progId="Equation.DSMT4">
                  <p:embed/>
                  <p:pic>
                    <p:nvPicPr>
                      <p:cNvPr id="0" name="Picture 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247900" y="515937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Box 15"/>
          <p:cNvSpPr txBox="1"/>
          <p:nvPr/>
        </p:nvSpPr>
        <p:spPr>
          <a:xfrm>
            <a:off x="4267200" y="5095875"/>
            <a:ext cx="1828800" cy="381000"/>
          </a:xfrm>
          <a:prstGeom prst="rect">
            <a:avLst/>
          </a:prstGeom>
          <a:noFill/>
        </p:spPr>
        <p:txBody>
          <a:bodyPr wrap="square" rtlCol="0">
            <a:spAutoFit/>
          </a:bodyPr>
          <a:lstStyle/>
          <a:p>
            <a:r>
              <a:rPr lang="en-US" dirty="0">
                <a:solidFill>
                  <a:srgbClr val="008080"/>
                </a:solidFill>
                <a:latin typeface="Calibri" pitchFamily="34" charset="0"/>
              </a:rPr>
              <a:t>Total spent</a:t>
            </a:r>
            <a:endParaRPr lang="en-US" dirty="0">
              <a:solidFill>
                <a:srgbClr val="008080"/>
              </a:solidFill>
            </a:endParaRPr>
          </a:p>
        </p:txBody>
      </p:sp>
      <p:sp>
        <p:nvSpPr>
          <p:cNvPr id="17" name="Rectangle 16"/>
          <p:cNvSpPr/>
          <p:nvPr/>
        </p:nvSpPr>
        <p:spPr>
          <a:xfrm>
            <a:off x="457200" y="5448300"/>
            <a:ext cx="3959738" cy="523220"/>
          </a:xfrm>
          <a:prstGeom prst="rect">
            <a:avLst/>
          </a:prstGeom>
        </p:spPr>
        <p:txBody>
          <a:bodyPr wrap="none">
            <a:spAutoFit/>
          </a:bodyPr>
          <a:lstStyle/>
          <a:p>
            <a:pPr marL="1588" indent="-1588"/>
            <a:r>
              <a:rPr lang="en-US" sz="2800" dirty="0"/>
              <a:t>He spent a total of </a:t>
            </a:r>
            <a:r>
              <a:rPr lang="en-US" sz="2800" dirty="0">
                <a:solidFill>
                  <a:srgbClr val="FF0000"/>
                </a:solidFill>
              </a:rPr>
              <a:t>$2841</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3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1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prstGeom prst="rect">
            <a:avLst/>
          </a:prstGeom>
        </p:spPr>
        <p:txBody>
          <a:bodyPr/>
          <a:lstStyle/>
          <a:p>
            <a:r>
              <a:rPr lang="en-US" dirty="0"/>
              <a:t>Definition: Variable</a:t>
            </a:r>
          </a:p>
        </p:txBody>
      </p:sp>
      <p:sp>
        <p:nvSpPr>
          <p:cNvPr id="5" name="Content Placeholder 4"/>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variable</a:t>
            </a:r>
            <a:r>
              <a:rPr lang="en-US" b="1" dirty="0">
                <a:solidFill>
                  <a:srgbClr val="000000"/>
                </a:solidFill>
              </a:rPr>
              <a:t> </a:t>
            </a:r>
            <a:r>
              <a:rPr lang="en-US" dirty="0">
                <a:solidFill>
                  <a:srgbClr val="000000"/>
                </a:solidFill>
              </a:rPr>
              <a:t>is a symbol (generally a letter of the alphabet) that is used to represent an unknown number.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prstGeom prst="rect">
            <a:avLst/>
          </a:prstGeom>
        </p:spPr>
        <p:txBody>
          <a:bodyPr/>
          <a:lstStyle/>
          <a:p>
            <a:r>
              <a:rPr lang="en-US" dirty="0"/>
              <a:t>Properties: Commutative Property of Addition</a:t>
            </a:r>
          </a:p>
        </p:txBody>
      </p:sp>
      <p:sp>
        <p:nvSpPr>
          <p:cNvPr id="5" name="Content Placeholder 4"/>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r>
              <a:rPr lang="en-US" dirty="0">
                <a:solidFill>
                  <a:srgbClr val="000000"/>
                </a:solidFill>
              </a:rPr>
              <a:t>For any whole numbers </a:t>
            </a:r>
            <a:r>
              <a:rPr lang="en-US" i="1" dirty="0">
                <a:solidFill>
                  <a:srgbClr val="000000"/>
                </a:solidFill>
              </a:rPr>
              <a:t>a </a:t>
            </a:r>
            <a:r>
              <a:rPr lang="en-US" dirty="0">
                <a:solidFill>
                  <a:srgbClr val="000000"/>
                </a:solidFill>
              </a:rPr>
              <a:t>and </a:t>
            </a:r>
            <a:r>
              <a:rPr lang="en-US" i="1" dirty="0">
                <a:solidFill>
                  <a:srgbClr val="000000"/>
                </a:solidFill>
              </a:rPr>
              <a:t>b</a:t>
            </a:r>
            <a:r>
              <a:rPr lang="en-US" dirty="0">
                <a:solidFill>
                  <a:srgbClr val="000000"/>
                </a:solidFill>
              </a:rPr>
              <a:t>, </a:t>
            </a:r>
            <a:r>
              <a:rPr lang="en-US" b="1" i="1" dirty="0">
                <a:solidFill>
                  <a:srgbClr val="0000FF"/>
                </a:solidFill>
              </a:rPr>
              <a:t>a </a:t>
            </a:r>
            <a:r>
              <a:rPr lang="en-US" dirty="0">
                <a:solidFill>
                  <a:srgbClr val="0000FF"/>
                </a:solidFill>
              </a:rPr>
              <a:t>+ </a:t>
            </a:r>
            <a:r>
              <a:rPr lang="en-US" b="1" i="1" dirty="0">
                <a:solidFill>
                  <a:srgbClr val="0000FF"/>
                </a:solidFill>
              </a:rPr>
              <a:t>b </a:t>
            </a:r>
            <a:r>
              <a:rPr lang="en-US" dirty="0">
                <a:solidFill>
                  <a:srgbClr val="0000FF"/>
                </a:solidFill>
              </a:rPr>
              <a:t>= </a:t>
            </a:r>
            <a:r>
              <a:rPr lang="en-US" b="1" i="1" dirty="0">
                <a:solidFill>
                  <a:srgbClr val="0000FF"/>
                </a:solidFill>
              </a:rPr>
              <a:t>b </a:t>
            </a:r>
            <a:r>
              <a:rPr lang="en-US" dirty="0">
                <a:solidFill>
                  <a:srgbClr val="0000FF"/>
                </a:solidFill>
              </a:rPr>
              <a:t>+ </a:t>
            </a:r>
            <a:r>
              <a:rPr lang="en-US" b="1" i="1" dirty="0">
                <a:solidFill>
                  <a:srgbClr val="0000FF"/>
                </a:solidFill>
              </a:rPr>
              <a:t>a</a:t>
            </a:r>
            <a:r>
              <a:rPr lang="en-US" dirty="0">
                <a:solidFill>
                  <a:srgbClr val="000000"/>
                </a:solidFill>
              </a:rPr>
              <a:t>.</a:t>
            </a:r>
          </a:p>
          <a:p>
            <a:r>
              <a:rPr lang="en-US" dirty="0">
                <a:solidFill>
                  <a:srgbClr val="000000"/>
                </a:solidFill>
              </a:rPr>
              <a:t>For example, </a:t>
            </a:r>
            <a:r>
              <a:rPr lang="en-US" dirty="0">
                <a:solidFill>
                  <a:srgbClr val="0000FF"/>
                </a:solidFill>
              </a:rPr>
              <a:t>33 + 14 = 14 + 33</a:t>
            </a:r>
            <a:r>
              <a:rPr lang="en-US" dirty="0">
                <a:solidFill>
                  <a:srgbClr val="000000"/>
                </a:solidFill>
              </a:rPr>
              <a:t>.</a:t>
            </a:r>
            <a:endParaRPr lang="en-US" dirty="0">
              <a:solidFill>
                <a:srgbClr val="000000"/>
              </a:solidFill>
              <a:latin typeface="Calibri" pitchFamily="34" charset="0"/>
            </a:endParaRPr>
          </a:p>
          <a:p>
            <a:r>
              <a:rPr lang="en-US" dirty="0">
                <a:solidFill>
                  <a:srgbClr val="000000"/>
                </a:solidFill>
              </a:rPr>
              <a:t>(The </a:t>
            </a:r>
            <a:r>
              <a:rPr lang="en-US" b="1" dirty="0">
                <a:solidFill>
                  <a:srgbClr val="C00000"/>
                </a:solidFill>
              </a:rPr>
              <a:t>order</a:t>
            </a:r>
            <a:r>
              <a:rPr lang="en-US" dirty="0">
                <a:solidFill>
                  <a:srgbClr val="000000"/>
                </a:solidFill>
              </a:rPr>
              <a:t> of the numbers in addition can be reversed.)</a:t>
            </a:r>
            <a:endParaRPr lang="en-US" b="1" dirty="0">
              <a:solidFill>
                <a:srgbClr val="000000"/>
              </a:solidFill>
            </a:endParaRPr>
          </a:p>
        </p:txBody>
      </p:sp>
    </p:spTree>
    <p:extLst>
      <p:ext uri="{BB962C8B-B14F-4D97-AF65-F5344CB8AC3E}">
        <p14:creationId xmlns:p14="http://schemas.microsoft.com/office/powerpoint/2010/main" val="4099827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r>
              <a:rPr lang="en-US" dirty="0">
                <a:solidFill>
                  <a:srgbClr val="000000"/>
                </a:solidFill>
              </a:rPr>
              <a:t>For any whole numbers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t>
            </a:r>
          </a:p>
          <a:p>
            <a:pPr algn="ctr"/>
            <a:r>
              <a:rPr lang="en-US" dirty="0">
                <a:solidFill>
                  <a:srgbClr val="0000FF"/>
                </a:solidFill>
              </a:rPr>
              <a:t>(</a:t>
            </a:r>
            <a:r>
              <a:rPr lang="en-US" b="1" i="1" dirty="0">
                <a:solidFill>
                  <a:srgbClr val="0000FF"/>
                </a:solidFill>
              </a:rPr>
              <a:t>a </a:t>
            </a:r>
            <a:r>
              <a:rPr lang="en-US" dirty="0">
                <a:solidFill>
                  <a:srgbClr val="0000FF"/>
                </a:solidFill>
              </a:rPr>
              <a:t>+ </a:t>
            </a:r>
            <a:r>
              <a:rPr lang="en-US" b="1" i="1" dirty="0">
                <a:solidFill>
                  <a:srgbClr val="0000FF"/>
                </a:solidFill>
              </a:rPr>
              <a:t>b</a:t>
            </a:r>
            <a:r>
              <a:rPr lang="en-US" dirty="0">
                <a:solidFill>
                  <a:srgbClr val="0000FF"/>
                </a:solidFill>
              </a:rPr>
              <a:t>)+</a:t>
            </a:r>
            <a:r>
              <a:rPr lang="en-US" b="1" i="1" dirty="0">
                <a:solidFill>
                  <a:srgbClr val="0000FF"/>
                </a:solidFill>
              </a:rPr>
              <a:t>c</a:t>
            </a:r>
            <a:r>
              <a:rPr lang="en-US" dirty="0">
                <a:solidFill>
                  <a:srgbClr val="0000FF"/>
                </a:solidFill>
              </a:rPr>
              <a:t> = </a:t>
            </a:r>
            <a:r>
              <a:rPr lang="en-US" b="1" i="1" dirty="0">
                <a:solidFill>
                  <a:srgbClr val="0000FF"/>
                </a:solidFill>
              </a:rPr>
              <a:t>a</a:t>
            </a:r>
            <a:r>
              <a:rPr lang="en-US" dirty="0">
                <a:solidFill>
                  <a:srgbClr val="0000FF"/>
                </a:solidFill>
              </a:rPr>
              <a:t>+(</a:t>
            </a:r>
            <a:r>
              <a:rPr lang="en-US" b="1" i="1" dirty="0">
                <a:solidFill>
                  <a:srgbClr val="0000FF"/>
                </a:solidFill>
              </a:rPr>
              <a:t>b </a:t>
            </a:r>
            <a:r>
              <a:rPr lang="en-US" dirty="0">
                <a:solidFill>
                  <a:srgbClr val="0000FF"/>
                </a:solidFill>
              </a:rPr>
              <a:t>+ </a:t>
            </a:r>
            <a:r>
              <a:rPr lang="en-US" b="1" i="1" dirty="0">
                <a:solidFill>
                  <a:srgbClr val="0000FF"/>
                </a:solidFill>
              </a:rPr>
              <a:t>c</a:t>
            </a:r>
            <a:r>
              <a:rPr lang="en-US" dirty="0">
                <a:solidFill>
                  <a:srgbClr val="0000FF"/>
                </a:solidFill>
              </a:rPr>
              <a:t>)</a:t>
            </a:r>
            <a:r>
              <a:rPr lang="en-US" dirty="0">
                <a:solidFill>
                  <a:srgbClr val="000000"/>
                </a:solidFill>
              </a:rPr>
              <a:t>.</a:t>
            </a:r>
          </a:p>
          <a:p>
            <a:r>
              <a:rPr lang="en-US" dirty="0">
                <a:solidFill>
                  <a:srgbClr val="000000"/>
                </a:solidFill>
              </a:rPr>
              <a:t>For example, </a:t>
            </a:r>
            <a:r>
              <a:rPr lang="en-US" dirty="0">
                <a:solidFill>
                  <a:srgbClr val="0000FF"/>
                </a:solidFill>
              </a:rPr>
              <a:t>(6 + 12)+5 = 6+(12 + 5)</a:t>
            </a:r>
            <a:r>
              <a:rPr lang="en-US" dirty="0">
                <a:solidFill>
                  <a:srgbClr val="000000"/>
                </a:solidFill>
              </a:rPr>
              <a:t>.</a:t>
            </a:r>
          </a:p>
          <a:p>
            <a:r>
              <a:rPr lang="en-US" dirty="0">
                <a:solidFill>
                  <a:srgbClr val="000000"/>
                </a:solidFill>
              </a:rPr>
              <a:t>(The </a:t>
            </a:r>
            <a:r>
              <a:rPr lang="en-US" b="1" dirty="0">
                <a:solidFill>
                  <a:srgbClr val="C00000"/>
                </a:solidFill>
              </a:rPr>
              <a:t>grouping</a:t>
            </a:r>
            <a:r>
              <a:rPr lang="en-US" dirty="0">
                <a:solidFill>
                  <a:srgbClr val="000000"/>
                </a:solidFill>
              </a:rPr>
              <a:t> of the numbers in addition can be changed.)</a:t>
            </a:r>
          </a:p>
        </p:txBody>
      </p:sp>
      <p:sp>
        <p:nvSpPr>
          <p:cNvPr id="6" name="Title 5"/>
          <p:cNvSpPr>
            <a:spLocks noGrp="1"/>
          </p:cNvSpPr>
          <p:nvPr>
            <p:ph type="title"/>
          </p:nvPr>
        </p:nvSpPr>
        <p:spPr/>
        <p:txBody>
          <a:bodyPr/>
          <a:lstStyle/>
          <a:p>
            <a:r>
              <a:rPr lang="en-US" dirty="0"/>
              <a:t>Properties: Associative Property of Addition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r>
              <a:rPr lang="en-US" dirty="0">
                <a:solidFill>
                  <a:srgbClr val="000000"/>
                </a:solidFill>
              </a:rPr>
              <a:t>For any whole number </a:t>
            </a:r>
            <a:r>
              <a:rPr lang="en-US" i="1" dirty="0">
                <a:solidFill>
                  <a:srgbClr val="000000"/>
                </a:solidFill>
              </a:rPr>
              <a:t>a</a:t>
            </a:r>
            <a:r>
              <a:rPr lang="en-US" dirty="0">
                <a:solidFill>
                  <a:srgbClr val="000000"/>
                </a:solidFill>
              </a:rPr>
              <a:t>, </a:t>
            </a:r>
            <a:r>
              <a:rPr lang="en-US" i="1" dirty="0">
                <a:solidFill>
                  <a:srgbClr val="0000FF"/>
                </a:solidFill>
              </a:rPr>
              <a:t>a </a:t>
            </a:r>
            <a:r>
              <a:rPr lang="en-US" dirty="0">
                <a:solidFill>
                  <a:srgbClr val="0000FF"/>
                </a:solidFill>
              </a:rPr>
              <a:t>+ 0 = </a:t>
            </a:r>
            <a:r>
              <a:rPr lang="en-US" i="1" dirty="0">
                <a:solidFill>
                  <a:srgbClr val="0000FF"/>
                </a:solidFill>
              </a:rPr>
              <a:t>a</a:t>
            </a:r>
            <a:r>
              <a:rPr lang="en-US" dirty="0">
                <a:solidFill>
                  <a:srgbClr val="000000"/>
                </a:solidFill>
              </a:rPr>
              <a:t>.</a:t>
            </a:r>
          </a:p>
          <a:p>
            <a:r>
              <a:rPr lang="en-US" dirty="0">
                <a:solidFill>
                  <a:srgbClr val="000000"/>
                </a:solidFill>
              </a:rPr>
              <a:t>For example, </a:t>
            </a:r>
            <a:r>
              <a:rPr lang="en-US" dirty="0">
                <a:solidFill>
                  <a:srgbClr val="0000FF"/>
                </a:solidFill>
              </a:rPr>
              <a:t>8 + 0 = 8</a:t>
            </a:r>
            <a:r>
              <a:rPr lang="en-US" dirty="0">
                <a:solidFill>
                  <a:srgbClr val="000000"/>
                </a:solidFill>
              </a:rPr>
              <a:t>.</a:t>
            </a:r>
          </a:p>
          <a:p>
            <a:r>
              <a:rPr lang="en-US" dirty="0">
                <a:solidFill>
                  <a:srgbClr val="000000"/>
                </a:solidFill>
              </a:rPr>
              <a:t>(The sum of a number and 0 is that same number.) </a:t>
            </a:r>
          </a:p>
          <a:p>
            <a:r>
              <a:rPr lang="en-US" dirty="0">
                <a:solidFill>
                  <a:srgbClr val="000000"/>
                </a:solidFill>
              </a:rPr>
              <a:t>The number 0 is called the </a:t>
            </a:r>
            <a:r>
              <a:rPr lang="en-US" b="1" dirty="0">
                <a:solidFill>
                  <a:srgbClr val="C00000"/>
                </a:solidFill>
              </a:rPr>
              <a:t>additive identity</a:t>
            </a:r>
            <a:r>
              <a:rPr lang="en-US" dirty="0">
                <a:solidFill>
                  <a:srgbClr val="000000"/>
                </a:solidFill>
              </a:rPr>
              <a:t>.</a:t>
            </a:r>
          </a:p>
        </p:txBody>
      </p:sp>
      <p:sp>
        <p:nvSpPr>
          <p:cNvPr id="6" name="Title 5"/>
          <p:cNvSpPr>
            <a:spLocks noGrp="1"/>
          </p:cNvSpPr>
          <p:nvPr>
            <p:ph type="title"/>
          </p:nvPr>
        </p:nvSpPr>
        <p:spPr/>
        <p:txBody>
          <a:bodyPr/>
          <a:lstStyle/>
          <a:p>
            <a:r>
              <a:rPr lang="en-US" dirty="0"/>
              <a:t>Properties: Additive Identity Property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5: </a:t>
            </a:r>
            <a:r>
              <a:rPr lang="en-US" dirty="0"/>
              <a:t>Recognizing</a:t>
            </a:r>
            <a:r>
              <a:rPr lang="en-US" b="1" dirty="0"/>
              <a:t> </a:t>
            </a:r>
            <a:r>
              <a:rPr lang="en-US" dirty="0">
                <a:solidFill>
                  <a:schemeClr val="accent1"/>
                </a:solidFill>
              </a:rPr>
              <a:t>t</a:t>
            </a:r>
            <a:r>
              <a:rPr lang="en-US" sz="3200" dirty="0">
                <a:solidFill>
                  <a:schemeClr val="accent1"/>
                </a:solidFill>
              </a:rPr>
              <a:t>he Properties of Addition</a:t>
            </a:r>
          </a:p>
        </p:txBody>
      </p:sp>
      <p:sp>
        <p:nvSpPr>
          <p:cNvPr id="16387" name="Rectangle 3"/>
          <p:cNvSpPr>
            <a:spLocks noGrp="1"/>
          </p:cNvSpPr>
          <p:nvPr>
            <p:ph idx="1"/>
          </p:nvPr>
        </p:nvSpPr>
        <p:spPr>
          <a:xfrm>
            <a:off x="457200" y="1280160"/>
            <a:ext cx="8229600" cy="2536079"/>
          </a:xfrm>
          <a:prstGeom prst="rect">
            <a:avLst/>
          </a:prstGeom>
        </p:spPr>
        <p:txBody>
          <a:bodyPr>
            <a:spAutoFit/>
          </a:bodyPr>
          <a:lstStyle/>
          <a:p>
            <a:pPr marL="463550" indent="-463550" eaLnBrk="1" hangingPunct="1">
              <a:spcAft>
                <a:spcPts val="1200"/>
              </a:spcAft>
              <a:buFont typeface="Courier New" pitchFamily="49" charset="0"/>
              <a:buNone/>
            </a:pPr>
            <a:r>
              <a:rPr lang="en-US" i="0" dirty="0">
                <a:solidFill>
                  <a:schemeClr val="tx1"/>
                </a:solidFill>
              </a:rPr>
              <a:t>Each of the properties of addition is illustrated.</a:t>
            </a:r>
          </a:p>
          <a:p>
            <a:pPr marL="463550" indent="-463550" eaLnBrk="1" hangingPunct="1">
              <a:spcAft>
                <a:spcPts val="1200"/>
              </a:spcAft>
              <a:buFont typeface="Courier New" pitchFamily="49" charset="0"/>
              <a:buNone/>
            </a:pPr>
            <a:r>
              <a:rPr lang="en-US" i="0" dirty="0">
                <a:solidFill>
                  <a:schemeClr val="tx1"/>
                </a:solidFill>
              </a:rPr>
              <a:t>		</a:t>
            </a:r>
            <a:endParaRPr lang="en-US" dirty="0">
              <a:solidFill>
                <a:srgbClr val="008080"/>
              </a:solidFill>
            </a:endParaRPr>
          </a:p>
          <a:p>
            <a:pPr marL="463550" indent="-463550" eaLnBrk="1" hangingPunct="1">
              <a:spcAft>
                <a:spcPts val="1200"/>
              </a:spcAft>
              <a:buFontTx/>
              <a:buNone/>
            </a:pPr>
            <a:r>
              <a:rPr lang="en-US" i="0" dirty="0">
                <a:solidFill>
                  <a:schemeClr val="tx1"/>
                </a:solidFill>
              </a:rPr>
              <a:t>	</a:t>
            </a:r>
          </a:p>
          <a:p>
            <a:pPr marL="463550" indent="-463550" eaLnBrk="1" hangingPunct="1">
              <a:spcAft>
                <a:spcPts val="1200"/>
              </a:spcAft>
              <a:buFontTx/>
              <a:buNone/>
            </a:pPr>
            <a:r>
              <a:rPr lang="en-US" i="0" dirty="0">
                <a:solidFill>
                  <a:schemeClr val="tx1"/>
                </a:solidFill>
              </a:rPr>
              <a:t>		</a:t>
            </a:r>
            <a:endParaRPr lang="en-US" i="0" dirty="0">
              <a:solidFill>
                <a:srgbClr val="008080"/>
              </a:solidFill>
            </a:endParaRPr>
          </a:p>
        </p:txBody>
      </p:sp>
      <p:sp>
        <p:nvSpPr>
          <p:cNvPr id="4" name="Rectangle 3"/>
          <p:cNvSpPr/>
          <p:nvPr/>
        </p:nvSpPr>
        <p:spPr>
          <a:xfrm>
            <a:off x="4800600" y="2042755"/>
            <a:ext cx="3921971" cy="400110"/>
          </a:xfrm>
          <a:prstGeom prst="rect">
            <a:avLst/>
          </a:prstGeom>
        </p:spPr>
        <p:txBody>
          <a:bodyPr wrap="none">
            <a:spAutoFit/>
          </a:bodyPr>
          <a:lstStyle/>
          <a:p>
            <a:r>
              <a:rPr lang="en-US" sz="2000" dirty="0">
                <a:solidFill>
                  <a:srgbClr val="008080"/>
                </a:solidFill>
              </a:rPr>
              <a:t>Commutative property of addition </a:t>
            </a:r>
          </a:p>
        </p:txBody>
      </p:sp>
      <p:sp>
        <p:nvSpPr>
          <p:cNvPr id="5" name="Rectangle 4"/>
          <p:cNvSpPr/>
          <p:nvPr/>
        </p:nvSpPr>
        <p:spPr>
          <a:xfrm>
            <a:off x="4800600" y="3317855"/>
            <a:ext cx="3691075" cy="400110"/>
          </a:xfrm>
          <a:prstGeom prst="rect">
            <a:avLst/>
          </a:prstGeom>
        </p:spPr>
        <p:txBody>
          <a:bodyPr wrap="none">
            <a:spAutoFit/>
          </a:bodyPr>
          <a:lstStyle/>
          <a:p>
            <a:r>
              <a:rPr lang="en-US" sz="2000" dirty="0">
                <a:solidFill>
                  <a:srgbClr val="008080"/>
                </a:solidFill>
              </a:rPr>
              <a:t>Associative property of addition </a:t>
            </a:r>
            <a:endParaRPr lang="en-US" sz="2000" dirty="0"/>
          </a:p>
        </p:txBody>
      </p:sp>
      <p:sp>
        <p:nvSpPr>
          <p:cNvPr id="6" name="Rectangle 5"/>
          <p:cNvSpPr/>
          <p:nvPr/>
        </p:nvSpPr>
        <p:spPr>
          <a:xfrm>
            <a:off x="4800600" y="4755475"/>
            <a:ext cx="2934458" cy="400110"/>
          </a:xfrm>
          <a:prstGeom prst="rect">
            <a:avLst/>
          </a:prstGeom>
        </p:spPr>
        <p:txBody>
          <a:bodyPr wrap="none">
            <a:spAutoFit/>
          </a:bodyPr>
          <a:lstStyle/>
          <a:p>
            <a:r>
              <a:rPr lang="en-US" sz="2000" dirty="0">
                <a:solidFill>
                  <a:srgbClr val="008080"/>
                </a:solidFill>
              </a:rPr>
              <a:t>Additive identity property </a:t>
            </a:r>
            <a:endParaRPr lang="en-US" sz="2000" dirty="0"/>
          </a:p>
        </p:txBody>
      </p:sp>
      <p:sp>
        <p:nvSpPr>
          <p:cNvPr id="7" name="Rectangle 6"/>
          <p:cNvSpPr/>
          <p:nvPr/>
        </p:nvSpPr>
        <p:spPr>
          <a:xfrm>
            <a:off x="457200" y="1981200"/>
            <a:ext cx="2911374" cy="523220"/>
          </a:xfrm>
          <a:prstGeom prst="rect">
            <a:avLst/>
          </a:prstGeom>
        </p:spPr>
        <p:txBody>
          <a:bodyPr wrap="none">
            <a:spAutoFit/>
          </a:bodyPr>
          <a:lstStyle/>
          <a:p>
            <a:pPr marL="514350" indent="-514350">
              <a:buFont typeface="+mj-lt"/>
              <a:buAutoNum type="alphaLcPeriod"/>
            </a:pPr>
            <a:r>
              <a:rPr lang="en-US" sz="2800" dirty="0"/>
              <a:t> </a:t>
            </a:r>
            <a:r>
              <a:rPr lang="en-US" sz="2800" dirty="0">
                <a:solidFill>
                  <a:srgbClr val="0000FF"/>
                </a:solidFill>
              </a:rPr>
              <a:t>40 + 3 = 3 + 40</a:t>
            </a:r>
          </a:p>
        </p:txBody>
      </p:sp>
      <p:sp>
        <p:nvSpPr>
          <p:cNvPr id="8" name="Rectangle 7"/>
          <p:cNvSpPr/>
          <p:nvPr/>
        </p:nvSpPr>
        <p:spPr>
          <a:xfrm>
            <a:off x="457200" y="3256300"/>
            <a:ext cx="4033476" cy="523220"/>
          </a:xfrm>
          <a:prstGeom prst="rect">
            <a:avLst/>
          </a:prstGeom>
        </p:spPr>
        <p:txBody>
          <a:bodyPr wrap="none">
            <a:spAutoFit/>
          </a:bodyPr>
          <a:lstStyle/>
          <a:p>
            <a:pPr marL="514350" indent="-514350">
              <a:spcAft>
                <a:spcPts val="1200"/>
              </a:spcAft>
              <a:buFont typeface="+mj-lt"/>
              <a:buAutoNum type="alphaLcPeriod" startAt="2"/>
            </a:pPr>
            <a:r>
              <a:rPr lang="en-US" sz="2800" dirty="0"/>
              <a:t> </a:t>
            </a:r>
            <a:r>
              <a:rPr lang="en-US" sz="2800" dirty="0">
                <a:solidFill>
                  <a:srgbClr val="0000FF"/>
                </a:solidFill>
              </a:rPr>
              <a:t>2 + (5 + 9) = (2 + 5) + 9</a:t>
            </a:r>
          </a:p>
        </p:txBody>
      </p:sp>
      <p:sp>
        <p:nvSpPr>
          <p:cNvPr id="9" name="Rectangle 8"/>
          <p:cNvSpPr/>
          <p:nvPr/>
        </p:nvSpPr>
        <p:spPr>
          <a:xfrm>
            <a:off x="457200" y="4693920"/>
            <a:ext cx="2385589" cy="523220"/>
          </a:xfrm>
          <a:prstGeom prst="rect">
            <a:avLst/>
          </a:prstGeom>
        </p:spPr>
        <p:txBody>
          <a:bodyPr wrap="none">
            <a:spAutoFit/>
          </a:bodyPr>
          <a:lstStyle/>
          <a:p>
            <a:pPr marL="514350" indent="-514350">
              <a:buFont typeface="+mj-lt"/>
              <a:buAutoNum type="alphaLcPeriod" startAt="3"/>
            </a:pPr>
            <a:r>
              <a:rPr lang="en-US" sz="2800" dirty="0"/>
              <a:t> </a:t>
            </a:r>
            <a:r>
              <a:rPr lang="en-US" sz="2800" dirty="0">
                <a:solidFill>
                  <a:srgbClr val="0000FF"/>
                </a:solidFill>
              </a:rPr>
              <a:t>86 + 0 = 86</a:t>
            </a:r>
          </a:p>
        </p:txBody>
      </p:sp>
      <p:sp>
        <p:nvSpPr>
          <p:cNvPr id="10" name="Rectangle 9"/>
          <p:cNvSpPr/>
          <p:nvPr/>
        </p:nvSpPr>
        <p:spPr>
          <a:xfrm>
            <a:off x="457200" y="2560320"/>
            <a:ext cx="8229600" cy="523220"/>
          </a:xfrm>
          <a:prstGeom prst="rect">
            <a:avLst/>
          </a:prstGeom>
        </p:spPr>
        <p:txBody>
          <a:bodyPr>
            <a:spAutoFit/>
          </a:bodyPr>
          <a:lstStyle/>
          <a:p>
            <a:pPr>
              <a:tabLst>
                <a:tab pos="457200" algn="l"/>
              </a:tabLst>
            </a:pPr>
            <a:r>
              <a:rPr lang="en-US" sz="2800" dirty="0"/>
              <a:t>	As a check, we see that </a:t>
            </a:r>
            <a:r>
              <a:rPr lang="en-US" sz="2800" dirty="0">
                <a:solidFill>
                  <a:srgbClr val="000099"/>
                </a:solidFill>
              </a:rPr>
              <a:t>40 + 3 = 43 </a:t>
            </a:r>
            <a:r>
              <a:rPr lang="en-US" sz="2800" dirty="0"/>
              <a:t>and </a:t>
            </a:r>
            <a:r>
              <a:rPr lang="en-US" sz="2800" dirty="0">
                <a:solidFill>
                  <a:srgbClr val="000099"/>
                </a:solidFill>
              </a:rPr>
              <a:t>3 + 40 = 43</a:t>
            </a:r>
            <a:r>
              <a:rPr lang="en-US" sz="2800" dirty="0"/>
              <a:t>.</a:t>
            </a:r>
          </a:p>
        </p:txBody>
      </p:sp>
      <p:sp>
        <p:nvSpPr>
          <p:cNvPr id="11" name="Rectangle 10"/>
          <p:cNvSpPr/>
          <p:nvPr/>
        </p:nvSpPr>
        <p:spPr>
          <a:xfrm>
            <a:off x="457200" y="3947160"/>
            <a:ext cx="8229600" cy="523220"/>
          </a:xfrm>
          <a:prstGeom prst="rect">
            <a:avLst/>
          </a:prstGeom>
        </p:spPr>
        <p:txBody>
          <a:bodyPr>
            <a:spAutoFit/>
          </a:bodyPr>
          <a:lstStyle/>
          <a:p>
            <a:pPr marL="463550" indent="-463550">
              <a:spcAft>
                <a:spcPts val="1200"/>
              </a:spcAft>
            </a:pPr>
            <a:r>
              <a:rPr lang="en-US" sz="2800" dirty="0"/>
              <a:t>	As a check, we see that </a:t>
            </a:r>
            <a:r>
              <a:rPr lang="en-US" sz="2800" dirty="0">
                <a:solidFill>
                  <a:srgbClr val="000099"/>
                </a:solidFill>
              </a:rPr>
              <a:t>2 + (14)</a:t>
            </a:r>
            <a:r>
              <a:rPr lang="en-US" sz="2800" dirty="0"/>
              <a:t> </a:t>
            </a:r>
            <a:r>
              <a:rPr lang="en-US" sz="2800" dirty="0">
                <a:solidFill>
                  <a:srgbClr val="000099"/>
                </a:solidFill>
              </a:rPr>
              <a:t>= 16 and (7) + 9</a:t>
            </a:r>
            <a:r>
              <a:rPr lang="en-US" sz="2800" dirty="0"/>
              <a:t> </a:t>
            </a:r>
            <a:r>
              <a:rPr lang="en-US" sz="2800" dirty="0">
                <a:solidFill>
                  <a:srgbClr val="FF00FF"/>
                </a:solidFill>
              </a:rPr>
              <a:t>=16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6: Understanding the Properties of Addition</a:t>
            </a:r>
          </a:p>
        </p:txBody>
      </p:sp>
      <p:sp>
        <p:nvSpPr>
          <p:cNvPr id="3" name="Content Placeholder 2"/>
          <p:cNvSpPr>
            <a:spLocks noGrp="1"/>
          </p:cNvSpPr>
          <p:nvPr>
            <p:ph idx="1"/>
          </p:nvPr>
        </p:nvSpPr>
        <p:spPr/>
        <p:txBody>
          <a:bodyPr>
            <a:normAutofit/>
          </a:bodyPr>
          <a:lstStyle/>
          <a:p>
            <a:r>
              <a:rPr lang="en-US" dirty="0"/>
              <a:t>For each statement, use your knowledge of the properties of addition to find the value of the variable that will make the statement true. State the property illustrated.</a:t>
            </a:r>
          </a:p>
          <a:p>
            <a:r>
              <a:rPr lang="en-US" b="1" dirty="0"/>
              <a:t>Solution</a:t>
            </a:r>
          </a:p>
          <a:p>
            <a:pPr>
              <a:tabLst>
                <a:tab pos="3600450" algn="l"/>
              </a:tabLst>
            </a:pPr>
            <a:r>
              <a:rPr lang="en-US" b="1" dirty="0"/>
              <a:t>		Value		Property</a:t>
            </a:r>
          </a:p>
          <a:p>
            <a:pPr marL="514350" indent="-514350">
              <a:buFont typeface="+mj-lt"/>
              <a:buAutoNum type="alphaLcPeriod"/>
              <a:tabLst>
                <a:tab pos="3600450" algn="l"/>
                <a:tab pos="5143500" algn="l"/>
              </a:tabLst>
            </a:pPr>
            <a:r>
              <a:rPr lang="en-US" dirty="0"/>
              <a:t>14 + </a:t>
            </a:r>
            <a:r>
              <a:rPr lang="en-US" i="1" dirty="0"/>
              <a:t>n </a:t>
            </a:r>
            <a:r>
              <a:rPr lang="en-US" dirty="0"/>
              <a:t>= 14	</a:t>
            </a:r>
            <a:r>
              <a:rPr lang="en-US" i="1" dirty="0"/>
              <a:t>n</a:t>
            </a:r>
            <a:r>
              <a:rPr lang="en-US" dirty="0"/>
              <a:t> = ___	____________	</a:t>
            </a:r>
          </a:p>
          <a:p>
            <a:pPr marL="514350" indent="-514350">
              <a:buFont typeface="+mj-lt"/>
              <a:buAutoNum type="alphaLcPeriod"/>
              <a:tabLst>
                <a:tab pos="3600450" algn="l"/>
                <a:tab pos="5143500" algn="l"/>
              </a:tabLst>
            </a:pPr>
            <a:r>
              <a:rPr lang="en-US" dirty="0"/>
              <a:t>3 + </a:t>
            </a:r>
            <a:r>
              <a:rPr lang="en-US" i="1" dirty="0"/>
              <a:t>x </a:t>
            </a:r>
            <a:r>
              <a:rPr lang="en-US" dirty="0"/>
              <a:t>= 5 + 3	</a:t>
            </a:r>
            <a:r>
              <a:rPr lang="en-US" i="1" dirty="0"/>
              <a:t>x</a:t>
            </a:r>
            <a:r>
              <a:rPr lang="en-US" dirty="0"/>
              <a:t> = ___	____________</a:t>
            </a:r>
          </a:p>
          <a:p>
            <a:pPr marL="514350" indent="-514350">
              <a:buFont typeface="+mj-lt"/>
              <a:buAutoNum type="alphaLcPeriod"/>
              <a:tabLst>
                <a:tab pos="3600450" algn="l"/>
                <a:tab pos="5143500" algn="l"/>
              </a:tabLst>
            </a:pPr>
            <a:r>
              <a:rPr lang="en-US" dirty="0"/>
              <a:t>(1 + </a:t>
            </a:r>
            <a:r>
              <a:rPr lang="en-US" i="1" dirty="0"/>
              <a:t>y</a:t>
            </a:r>
            <a:r>
              <a:rPr lang="en-US" dirty="0"/>
              <a:t>)+2 = 1+(7 + 2)	</a:t>
            </a:r>
            <a:r>
              <a:rPr lang="en-US" i="1" dirty="0"/>
              <a:t>y</a:t>
            </a:r>
            <a:r>
              <a:rPr lang="en-US" dirty="0"/>
              <a:t> = ___	____________</a:t>
            </a:r>
          </a:p>
        </p:txBody>
      </p:sp>
      <p:sp>
        <p:nvSpPr>
          <p:cNvPr id="4" name="TextBox 3"/>
          <p:cNvSpPr txBox="1"/>
          <p:nvPr/>
        </p:nvSpPr>
        <p:spPr>
          <a:xfrm>
            <a:off x="4724400" y="4079420"/>
            <a:ext cx="304800" cy="523220"/>
          </a:xfrm>
          <a:prstGeom prst="rect">
            <a:avLst/>
          </a:prstGeom>
          <a:noFill/>
        </p:spPr>
        <p:txBody>
          <a:bodyPr wrap="square" rtlCol="0">
            <a:spAutoFit/>
          </a:bodyPr>
          <a:lstStyle/>
          <a:p>
            <a:r>
              <a:rPr lang="en-US" sz="2800" dirty="0">
                <a:solidFill>
                  <a:srgbClr val="FF0000"/>
                </a:solidFill>
              </a:rPr>
              <a:t>0</a:t>
            </a:r>
          </a:p>
        </p:txBody>
      </p:sp>
      <p:sp>
        <p:nvSpPr>
          <p:cNvPr id="5" name="TextBox 4"/>
          <p:cNvSpPr txBox="1"/>
          <p:nvPr/>
        </p:nvSpPr>
        <p:spPr>
          <a:xfrm>
            <a:off x="4732564" y="4598508"/>
            <a:ext cx="304800" cy="523220"/>
          </a:xfrm>
          <a:prstGeom prst="rect">
            <a:avLst/>
          </a:prstGeom>
          <a:noFill/>
        </p:spPr>
        <p:txBody>
          <a:bodyPr wrap="square" rtlCol="0">
            <a:spAutoFit/>
          </a:bodyPr>
          <a:lstStyle/>
          <a:p>
            <a:r>
              <a:rPr lang="en-US" sz="2800" dirty="0">
                <a:solidFill>
                  <a:srgbClr val="FF0000"/>
                </a:solidFill>
              </a:rPr>
              <a:t>5</a:t>
            </a:r>
          </a:p>
        </p:txBody>
      </p:sp>
      <p:sp>
        <p:nvSpPr>
          <p:cNvPr id="6" name="TextBox 5"/>
          <p:cNvSpPr txBox="1"/>
          <p:nvPr/>
        </p:nvSpPr>
        <p:spPr>
          <a:xfrm>
            <a:off x="4724400" y="5115580"/>
            <a:ext cx="304800" cy="523220"/>
          </a:xfrm>
          <a:prstGeom prst="rect">
            <a:avLst/>
          </a:prstGeom>
          <a:noFill/>
        </p:spPr>
        <p:txBody>
          <a:bodyPr wrap="square" rtlCol="0">
            <a:spAutoFit/>
          </a:bodyPr>
          <a:lstStyle/>
          <a:p>
            <a:r>
              <a:rPr lang="en-US" sz="2800" dirty="0">
                <a:solidFill>
                  <a:srgbClr val="FF0000"/>
                </a:solidFill>
              </a:rPr>
              <a:t>7</a:t>
            </a:r>
          </a:p>
        </p:txBody>
      </p:sp>
      <p:sp>
        <p:nvSpPr>
          <p:cNvPr id="7" name="Rectangle 6"/>
          <p:cNvSpPr/>
          <p:nvPr/>
        </p:nvSpPr>
        <p:spPr>
          <a:xfrm>
            <a:off x="5638800" y="4152232"/>
            <a:ext cx="3200400" cy="369332"/>
          </a:xfrm>
          <a:prstGeom prst="rect">
            <a:avLst/>
          </a:prstGeom>
        </p:spPr>
        <p:txBody>
          <a:bodyPr wrap="square">
            <a:spAutoFit/>
          </a:bodyPr>
          <a:lstStyle/>
          <a:p>
            <a:r>
              <a:rPr lang="en-US" dirty="0">
                <a:solidFill>
                  <a:srgbClr val="FF0000"/>
                </a:solidFill>
                <a:latin typeface="+mj-lt"/>
              </a:rPr>
              <a:t>Additive identity property</a:t>
            </a:r>
          </a:p>
        </p:txBody>
      </p:sp>
      <p:sp>
        <p:nvSpPr>
          <p:cNvPr id="8" name="Rectangle 7"/>
          <p:cNvSpPr/>
          <p:nvPr/>
        </p:nvSpPr>
        <p:spPr>
          <a:xfrm>
            <a:off x="5638800" y="4705290"/>
            <a:ext cx="3429000" cy="369332"/>
          </a:xfrm>
          <a:prstGeom prst="rect">
            <a:avLst/>
          </a:prstGeom>
        </p:spPr>
        <p:txBody>
          <a:bodyPr wrap="square">
            <a:spAutoFit/>
          </a:bodyPr>
          <a:lstStyle/>
          <a:p>
            <a:r>
              <a:rPr lang="en-US" dirty="0">
                <a:solidFill>
                  <a:srgbClr val="FF0000"/>
                </a:solidFill>
                <a:latin typeface="+mj-lt"/>
              </a:rPr>
              <a:t>Commutative property of addition</a:t>
            </a:r>
          </a:p>
        </p:txBody>
      </p:sp>
      <p:sp>
        <p:nvSpPr>
          <p:cNvPr id="9" name="Rectangle 8"/>
          <p:cNvSpPr/>
          <p:nvPr/>
        </p:nvSpPr>
        <p:spPr>
          <a:xfrm>
            <a:off x="5638800" y="5209596"/>
            <a:ext cx="3429000" cy="369332"/>
          </a:xfrm>
          <a:prstGeom prst="rect">
            <a:avLst/>
          </a:prstGeom>
        </p:spPr>
        <p:txBody>
          <a:bodyPr wrap="square">
            <a:spAutoFit/>
          </a:bodyPr>
          <a:lstStyle/>
          <a:p>
            <a:r>
              <a:rPr lang="en-US" dirty="0">
                <a:solidFill>
                  <a:srgbClr val="FF0000"/>
                </a:solidFill>
                <a:latin typeface="+mj-lt"/>
              </a:rPr>
              <a:t>Associative property of addition</a:t>
            </a:r>
          </a:p>
        </p:txBody>
      </p:sp>
    </p:spTree>
    <p:extLst>
      <p:ext uri="{BB962C8B-B14F-4D97-AF65-F5344CB8AC3E}">
        <p14:creationId xmlns:p14="http://schemas.microsoft.com/office/powerpoint/2010/main" val="299604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7: </a:t>
            </a:r>
            <a:r>
              <a:rPr lang="en-US" dirty="0"/>
              <a:t>Application: Calculating the Perimeter of a Rectangle</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r>
              <a:rPr lang="en-US" dirty="0"/>
              <a:t>Barbara is redecorating and wants to put a wallpaper border around the top edge of her dining room. The dining room is in the shape of a rectangle and the dimensions are </a:t>
            </a:r>
            <a:r>
              <a:rPr lang="en-US" dirty="0">
                <a:solidFill>
                  <a:srgbClr val="0000FF"/>
                </a:solidFill>
              </a:rPr>
              <a:t>11 ft </a:t>
            </a:r>
            <a:r>
              <a:rPr lang="en-US" dirty="0"/>
              <a:t>by </a:t>
            </a:r>
            <a:r>
              <a:rPr lang="en-US" dirty="0">
                <a:solidFill>
                  <a:srgbClr val="0000FF"/>
                </a:solidFill>
              </a:rPr>
              <a:t>14 ft</a:t>
            </a:r>
            <a:r>
              <a:rPr lang="en-US" dirty="0"/>
              <a:t>. How many feet of wallpaper border will she need?</a:t>
            </a:r>
          </a:p>
          <a:p>
            <a:pPr algn="ctr"/>
            <a:endParaRPr lang="en-US" sz="2000" i="0" dirty="0">
              <a:solidFill>
                <a:schemeClr val="tx1"/>
              </a:solidFill>
            </a:endParaRPr>
          </a:p>
        </p:txBody>
      </p:sp>
      <p:pic>
        <p:nvPicPr>
          <p:cNvPr id="54273" name="Picture 1"/>
          <p:cNvPicPr>
            <a:picLocks noChangeAspect="1" noChangeArrowheads="1"/>
          </p:cNvPicPr>
          <p:nvPr/>
        </p:nvPicPr>
        <p:blipFill>
          <a:blip r:embed="rId2" cstate="print"/>
          <a:srcRect/>
          <a:stretch>
            <a:fillRect/>
          </a:stretch>
        </p:blipFill>
        <p:spPr bwMode="auto">
          <a:xfrm>
            <a:off x="6248400" y="3352800"/>
            <a:ext cx="2310245" cy="22098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1"/>
                </a:solidFill>
              </a:rPr>
              <a:t>Example 7: </a:t>
            </a:r>
            <a:r>
              <a:rPr lang="en-US" dirty="0"/>
              <a:t>Application: Calculating the Perimeter of a Rectangle (cont.)</a:t>
            </a:r>
          </a:p>
        </p:txBody>
      </p:sp>
      <p:sp>
        <p:nvSpPr>
          <p:cNvPr id="3" name="Content Placeholder 2"/>
          <p:cNvSpPr>
            <a:spLocks noGrp="1"/>
          </p:cNvSpPr>
          <p:nvPr>
            <p:ph idx="1"/>
          </p:nvPr>
        </p:nvSpPr>
        <p:spPr>
          <a:xfrm>
            <a:off x="457200" y="1280160"/>
            <a:ext cx="8229600" cy="4572000"/>
          </a:xfrm>
        </p:spPr>
        <p:txBody>
          <a:bodyPr/>
          <a:lstStyle/>
          <a:p>
            <a:r>
              <a:rPr lang="en-US" b="1" dirty="0">
                <a:solidFill>
                  <a:srgbClr val="1F497D"/>
                </a:solidFill>
              </a:rPr>
              <a:t>Solution</a:t>
            </a:r>
          </a:p>
          <a:p>
            <a:r>
              <a:rPr lang="en-US" dirty="0"/>
              <a:t>To determine the amount of wallpaper border needed, find the distance around the top edge of the room. To do this, add the lengths of each side of the room together.</a:t>
            </a:r>
          </a:p>
        </p:txBody>
      </p:sp>
      <p:sp>
        <p:nvSpPr>
          <p:cNvPr id="5" name="TextBox 4"/>
          <p:cNvSpPr txBox="1"/>
          <p:nvPr/>
        </p:nvSpPr>
        <p:spPr>
          <a:xfrm>
            <a:off x="2895600" y="3439180"/>
            <a:ext cx="3733800" cy="1815882"/>
          </a:xfrm>
          <a:prstGeom prst="rect">
            <a:avLst/>
          </a:prstGeom>
          <a:noFill/>
        </p:spPr>
        <p:txBody>
          <a:bodyPr wrap="square" rtlCol="0">
            <a:spAutoFit/>
          </a:bodyPr>
          <a:lstStyle/>
          <a:p>
            <a:r>
              <a:rPr lang="en-US" dirty="0"/>
              <a:t>    </a:t>
            </a:r>
            <a:r>
              <a:rPr lang="en-US" sz="2800" dirty="0">
                <a:solidFill>
                  <a:srgbClr val="0000FF"/>
                </a:solidFill>
              </a:rPr>
              <a:t>1 1 ft</a:t>
            </a:r>
          </a:p>
          <a:p>
            <a:r>
              <a:rPr lang="en-US" sz="2800" dirty="0"/>
              <a:t>   </a:t>
            </a:r>
            <a:r>
              <a:rPr lang="en-US" sz="2800" dirty="0">
                <a:solidFill>
                  <a:srgbClr val="0000FF"/>
                </a:solidFill>
              </a:rPr>
              <a:t>1 4 ft </a:t>
            </a:r>
          </a:p>
          <a:p>
            <a:r>
              <a:rPr lang="en-US" sz="2800" dirty="0"/>
              <a:t>   </a:t>
            </a:r>
            <a:r>
              <a:rPr lang="en-US" sz="2800" dirty="0">
                <a:solidFill>
                  <a:srgbClr val="0000FF"/>
                </a:solidFill>
              </a:rPr>
              <a:t>1 1 ft</a:t>
            </a:r>
          </a:p>
          <a:p>
            <a:r>
              <a:rPr lang="en-US" sz="2800" u="sng" dirty="0"/>
              <a:t>+ </a:t>
            </a:r>
            <a:r>
              <a:rPr lang="en-US" sz="2800" u="sng" dirty="0">
                <a:solidFill>
                  <a:srgbClr val="0000FF"/>
                </a:solidFill>
              </a:rPr>
              <a:t>1 4 ft</a:t>
            </a:r>
          </a:p>
        </p:txBody>
      </p:sp>
      <p:sp>
        <p:nvSpPr>
          <p:cNvPr id="6" name="TextBox 5"/>
          <p:cNvSpPr txBox="1"/>
          <p:nvPr/>
        </p:nvSpPr>
        <p:spPr>
          <a:xfrm>
            <a:off x="3133725" y="3220105"/>
            <a:ext cx="457200" cy="369332"/>
          </a:xfrm>
          <a:prstGeom prst="rect">
            <a:avLst/>
          </a:prstGeom>
          <a:noFill/>
        </p:spPr>
        <p:txBody>
          <a:bodyPr wrap="square" rtlCol="0">
            <a:spAutoFit/>
          </a:bodyPr>
          <a:lstStyle/>
          <a:p>
            <a:r>
              <a:rPr lang="en-US" dirty="0">
                <a:solidFill>
                  <a:srgbClr val="FF0000"/>
                </a:solidFill>
              </a:rPr>
              <a:t>1</a:t>
            </a:r>
          </a:p>
        </p:txBody>
      </p:sp>
      <p:sp>
        <p:nvSpPr>
          <p:cNvPr id="7" name="TextBox 6"/>
          <p:cNvSpPr txBox="1"/>
          <p:nvPr/>
        </p:nvSpPr>
        <p:spPr>
          <a:xfrm>
            <a:off x="457200" y="5506105"/>
            <a:ext cx="7924800" cy="523220"/>
          </a:xfrm>
          <a:prstGeom prst="rect">
            <a:avLst/>
          </a:prstGeom>
          <a:noFill/>
        </p:spPr>
        <p:txBody>
          <a:bodyPr wrap="square" rtlCol="0">
            <a:spAutoFit/>
          </a:bodyPr>
          <a:lstStyle/>
          <a:p>
            <a:r>
              <a:rPr lang="en-US" sz="2800" dirty="0"/>
              <a:t>Barbara will need </a:t>
            </a:r>
            <a:r>
              <a:rPr lang="en-US" sz="2800" dirty="0">
                <a:solidFill>
                  <a:srgbClr val="FF0000"/>
                </a:solidFill>
              </a:rPr>
              <a:t>50 feet </a:t>
            </a:r>
            <a:r>
              <a:rPr lang="en-US" sz="2800" dirty="0"/>
              <a:t>of wallpaper border</a:t>
            </a:r>
            <a:r>
              <a:rPr lang="en-US" dirty="0"/>
              <a:t>.</a:t>
            </a:r>
          </a:p>
        </p:txBody>
      </p:sp>
      <p:sp>
        <p:nvSpPr>
          <p:cNvPr id="8" name="Rectangle 7"/>
          <p:cNvSpPr/>
          <p:nvPr/>
        </p:nvSpPr>
        <p:spPr>
          <a:xfrm>
            <a:off x="3181350" y="5115580"/>
            <a:ext cx="1024639" cy="523220"/>
          </a:xfrm>
          <a:prstGeom prst="rect">
            <a:avLst/>
          </a:prstGeom>
        </p:spPr>
        <p:txBody>
          <a:bodyPr wrap="none">
            <a:spAutoFit/>
          </a:bodyPr>
          <a:lstStyle/>
          <a:p>
            <a:r>
              <a:rPr lang="en-US" sz="2800" dirty="0">
                <a:solidFill>
                  <a:srgbClr val="FF0000"/>
                </a:solidFill>
              </a:rPr>
              <a:t>5 0 ft </a:t>
            </a:r>
            <a:endParaRPr lang="en-US" sz="2800" dirty="0"/>
          </a:p>
        </p:txBody>
      </p:sp>
      <p:sp>
        <p:nvSpPr>
          <p:cNvPr id="9" name="Rectangle 8"/>
          <p:cNvSpPr/>
          <p:nvPr/>
        </p:nvSpPr>
        <p:spPr>
          <a:xfrm>
            <a:off x="4248150" y="5172730"/>
            <a:ext cx="1230530" cy="400110"/>
          </a:xfrm>
          <a:prstGeom prst="rect">
            <a:avLst/>
          </a:prstGeom>
        </p:spPr>
        <p:txBody>
          <a:bodyPr wrap="none">
            <a:spAutoFit/>
          </a:bodyPr>
          <a:lstStyle/>
          <a:p>
            <a:r>
              <a:rPr lang="en-US" sz="2000" dirty="0">
                <a:solidFill>
                  <a:srgbClr val="2D7D9F"/>
                </a:solidFill>
              </a:rPr>
              <a:t>perimeter</a:t>
            </a:r>
            <a:endParaRPr lang="en-US" sz="2000" u="sng" dirty="0">
              <a:solidFill>
                <a:srgbClr val="2D7D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Subtraction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p:nvPr/>
        </p:nvSpPr>
        <p:spPr>
          <a:xfrm>
            <a:off x="533400" y="1295400"/>
            <a:ext cx="8229600" cy="3048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C00000"/>
                </a:solidFill>
              </a:rPr>
              <a:t>Subtraction</a:t>
            </a:r>
            <a:r>
              <a:rPr lang="en-US" sz="2800" dirty="0">
                <a:solidFill>
                  <a:srgbClr val="000000"/>
                </a:solidFill>
              </a:rPr>
              <a:t> is the operation of taking one amount, or number, away from another. (This is the opposite of adding the two amounts.)</a:t>
            </a:r>
          </a:p>
          <a:p>
            <a:r>
              <a:rPr lang="en-US" sz="2800" dirty="0">
                <a:solidFill>
                  <a:srgbClr val="000000"/>
                </a:solidFill>
              </a:rPr>
              <a:t>The </a:t>
            </a:r>
            <a:r>
              <a:rPr lang="en-US" sz="2800" b="1" dirty="0">
                <a:solidFill>
                  <a:srgbClr val="C00000"/>
                </a:solidFill>
              </a:rPr>
              <a:t>difference</a:t>
            </a:r>
            <a:r>
              <a:rPr lang="en-US" sz="2800" dirty="0">
                <a:solidFill>
                  <a:srgbClr val="000000"/>
                </a:solidFill>
              </a:rPr>
              <a:t> is the result of subtracting one number (called the </a:t>
            </a:r>
            <a:r>
              <a:rPr lang="en-US" sz="2800" b="1" dirty="0">
                <a:solidFill>
                  <a:srgbClr val="C00000"/>
                </a:solidFill>
              </a:rPr>
              <a:t>subtrahend</a:t>
            </a:r>
            <a:r>
              <a:rPr lang="en-US" sz="2800" dirty="0">
                <a:solidFill>
                  <a:srgbClr val="000000"/>
                </a:solidFill>
              </a:rPr>
              <a:t>) from another number (called the </a:t>
            </a:r>
            <a:r>
              <a:rPr lang="en-US" sz="2800" b="1" dirty="0">
                <a:solidFill>
                  <a:srgbClr val="C00000"/>
                </a:solidFill>
              </a:rPr>
              <a:t>minuend</a:t>
            </a:r>
            <a:r>
              <a:rPr lang="en-US" sz="2800" dirty="0">
                <a:solidFill>
                  <a:srgbClr val="000000"/>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Adding Whole Numbers</a:t>
            </a:r>
          </a:p>
        </p:txBody>
      </p:sp>
      <p:sp>
        <p:nvSpPr>
          <p:cNvPr id="5" name="Rectangle 4"/>
          <p:cNvSpPr/>
          <p:nvPr/>
        </p:nvSpPr>
        <p:spPr>
          <a:xfrm>
            <a:off x="457200" y="1280160"/>
            <a:ext cx="8229600" cy="1905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a:pPr>
            <a:r>
              <a:rPr lang="en-US" sz="2800" dirty="0">
                <a:solidFill>
                  <a:srgbClr val="000000"/>
                </a:solidFill>
              </a:rPr>
              <a:t>Write the numbers vertically so that the </a:t>
            </a:r>
            <a:r>
              <a:rPr lang="en-US" sz="2800" b="1" dirty="0">
                <a:solidFill>
                  <a:srgbClr val="C00000"/>
                </a:solidFill>
              </a:rPr>
              <a:t>place  </a:t>
            </a:r>
          </a:p>
          <a:p>
            <a:pPr marL="514350" indent="-514350"/>
            <a:r>
              <a:rPr lang="en-US" sz="2800" b="1" dirty="0">
                <a:solidFill>
                  <a:srgbClr val="C00000"/>
                </a:solidFill>
              </a:rPr>
              <a:t>       values are lined up</a:t>
            </a:r>
            <a:r>
              <a:rPr lang="en-US" sz="2800" b="1" dirty="0">
                <a:solidFill>
                  <a:srgbClr val="000000"/>
                </a:solidFill>
              </a:rPr>
              <a:t> </a:t>
            </a:r>
            <a:r>
              <a:rPr lang="en-US" sz="2800" dirty="0">
                <a:solidFill>
                  <a:srgbClr val="000000"/>
                </a:solidFill>
              </a:rPr>
              <a:t>in columns. </a:t>
            </a:r>
          </a:p>
          <a:p>
            <a:pPr marL="514350" indent="-514350">
              <a:buFont typeface="+mj-lt"/>
              <a:buAutoNum type="arabicPeriod" startAt="2"/>
            </a:pPr>
            <a:r>
              <a:rPr lang="en-US" sz="2800" dirty="0">
                <a:solidFill>
                  <a:srgbClr val="000000"/>
                </a:solidFill>
              </a:rPr>
              <a:t>Add only the digits with the same place value.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Subtracting Whole Numbers</a:t>
            </a:r>
            <a:endParaRPr lang="en-US" dirty="0"/>
          </a:p>
        </p:txBody>
      </p:sp>
      <p:sp>
        <p:nvSpPr>
          <p:cNvPr id="3" name="Content Placeholder 2"/>
          <p:cNvSpPr>
            <a:spLocks noGrp="1"/>
          </p:cNvSpPr>
          <p:nvPr>
            <p:ph idx="1"/>
          </p:nvPr>
        </p:nvSpPr>
        <p:spPr/>
        <p:txBody>
          <a:bodyPr/>
          <a:lstStyle/>
          <a:p>
            <a:r>
              <a:rPr lang="en-US" dirty="0"/>
              <a:t>Subtract and check by addition.</a:t>
            </a:r>
          </a:p>
          <a:p>
            <a:pPr marL="514350" indent="-514350">
              <a:buFont typeface="+mj-lt"/>
              <a:buAutoNum type="alphaLcPeriod"/>
            </a:pPr>
            <a:r>
              <a:rPr lang="en-US" dirty="0">
                <a:solidFill>
                  <a:schemeClr val="tx1"/>
                </a:solidFill>
              </a:rPr>
              <a:t> </a:t>
            </a:r>
            <a:r>
              <a:rPr lang="en-US" dirty="0">
                <a:solidFill>
                  <a:srgbClr val="0000FF"/>
                </a:solidFill>
              </a:rPr>
              <a:t>10 – 7</a:t>
            </a:r>
          </a:p>
          <a:p>
            <a:pPr marL="514350" indent="-514350">
              <a:buFont typeface="+mj-lt"/>
              <a:buAutoNum type="alphaLcPeriod"/>
            </a:pPr>
            <a:r>
              <a:rPr lang="en-US" dirty="0">
                <a:solidFill>
                  <a:schemeClr val="tx1"/>
                </a:solidFill>
              </a:rPr>
              <a:t> </a:t>
            </a:r>
            <a:r>
              <a:rPr lang="en-US" dirty="0">
                <a:solidFill>
                  <a:srgbClr val="0000FF"/>
                </a:solidFill>
              </a:rPr>
              <a:t>9 – 9</a:t>
            </a:r>
          </a:p>
          <a:p>
            <a:pPr marL="514350" indent="-514350">
              <a:buFont typeface="+mj-lt"/>
              <a:buAutoNum type="alphaLcPeriod"/>
            </a:pPr>
            <a:r>
              <a:rPr lang="en-US" dirty="0">
                <a:solidFill>
                  <a:schemeClr val="tx1"/>
                </a:solidFill>
              </a:rPr>
              <a:t> </a:t>
            </a:r>
            <a:r>
              <a:rPr lang="en-US" dirty="0">
                <a:solidFill>
                  <a:srgbClr val="0000FF"/>
                </a:solidFill>
              </a:rPr>
              <a:t>8 – 3</a:t>
            </a:r>
          </a:p>
          <a:p>
            <a:pPr marL="514350" indent="-514350"/>
            <a:r>
              <a:rPr lang="en-US" b="1" dirty="0"/>
              <a:t>Solution</a:t>
            </a:r>
          </a:p>
          <a:p>
            <a:pPr marL="514350" indent="-514350">
              <a:buFont typeface="+mj-lt"/>
              <a:buAutoNum type="alphaLcPeriod"/>
            </a:pPr>
            <a:r>
              <a:rPr lang="en-US" dirty="0"/>
              <a:t> </a:t>
            </a:r>
            <a:r>
              <a:rPr lang="en-US" dirty="0">
                <a:solidFill>
                  <a:srgbClr val="0000FF"/>
                </a:solidFill>
              </a:rPr>
              <a:t>10 – 7</a:t>
            </a:r>
            <a:r>
              <a:rPr lang="en-US" dirty="0"/>
              <a:t> = </a:t>
            </a:r>
            <a:r>
              <a:rPr lang="en-US" dirty="0">
                <a:solidFill>
                  <a:srgbClr val="FF0000"/>
                </a:solidFill>
              </a:rPr>
              <a:t>3</a:t>
            </a:r>
            <a:r>
              <a:rPr lang="en-US" dirty="0"/>
              <a:t>     Check: </a:t>
            </a:r>
            <a:r>
              <a:rPr lang="en-US" dirty="0">
                <a:solidFill>
                  <a:srgbClr val="000099"/>
                </a:solidFill>
              </a:rPr>
              <a:t>7 + 3 = 10</a:t>
            </a:r>
            <a:r>
              <a:rPr lang="en-US" dirty="0"/>
              <a:t> </a:t>
            </a:r>
          </a:p>
          <a:p>
            <a:pPr marL="514350" indent="-514350">
              <a:buFont typeface="+mj-lt"/>
              <a:buAutoNum type="alphaLcPeriod" startAt="2"/>
            </a:pPr>
            <a:r>
              <a:rPr lang="en-US" dirty="0"/>
              <a:t> </a:t>
            </a:r>
            <a:r>
              <a:rPr lang="en-US" dirty="0">
                <a:solidFill>
                  <a:srgbClr val="0000FF"/>
                </a:solidFill>
              </a:rPr>
              <a:t>9 – 9</a:t>
            </a:r>
            <a:r>
              <a:rPr lang="en-US" dirty="0"/>
              <a:t> = </a:t>
            </a:r>
            <a:r>
              <a:rPr lang="en-US" dirty="0">
                <a:solidFill>
                  <a:srgbClr val="FF0000"/>
                </a:solidFill>
              </a:rPr>
              <a:t>0</a:t>
            </a:r>
            <a:r>
              <a:rPr lang="en-US" dirty="0"/>
              <a:t>       Check: </a:t>
            </a:r>
            <a:r>
              <a:rPr lang="en-US" dirty="0">
                <a:solidFill>
                  <a:srgbClr val="000099"/>
                </a:solidFill>
              </a:rPr>
              <a:t>9 + 0 = 9</a:t>
            </a:r>
          </a:p>
          <a:p>
            <a:pPr marL="514350" indent="-514350">
              <a:buFont typeface="+mj-lt"/>
              <a:buAutoNum type="alphaLcPeriod" startAt="3"/>
            </a:pPr>
            <a:r>
              <a:rPr lang="en-US" dirty="0"/>
              <a:t> </a:t>
            </a:r>
            <a:r>
              <a:rPr lang="en-US" dirty="0">
                <a:solidFill>
                  <a:srgbClr val="0000FF"/>
                </a:solidFill>
              </a:rPr>
              <a:t>8 – 3</a:t>
            </a:r>
            <a:r>
              <a:rPr lang="en-US" dirty="0"/>
              <a:t> = </a:t>
            </a:r>
            <a:r>
              <a:rPr lang="en-US" dirty="0">
                <a:solidFill>
                  <a:srgbClr val="FF0000"/>
                </a:solidFill>
              </a:rPr>
              <a:t>5</a:t>
            </a:r>
            <a:r>
              <a:rPr lang="en-US" dirty="0"/>
              <a:t>       Check: </a:t>
            </a:r>
            <a:r>
              <a:rPr lang="en-US" dirty="0">
                <a:solidFill>
                  <a:srgbClr val="000099"/>
                </a:solidFill>
              </a:rPr>
              <a:t>3 + 5 = 8</a:t>
            </a:r>
            <a:r>
              <a:rPr lang="en-US" dirty="0"/>
              <a:t> </a:t>
            </a:r>
          </a:p>
          <a:p>
            <a:pPr marL="514350" indent="-514350"/>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Subtracting Whole Numbers</a:t>
            </a:r>
          </a:p>
        </p:txBody>
      </p:sp>
      <p:sp>
        <p:nvSpPr>
          <p:cNvPr id="4" name="Rectangle 3"/>
          <p:cNvSpPr/>
          <p:nvPr/>
        </p:nvSpPr>
        <p:spPr>
          <a:xfrm>
            <a:off x="457200" y="1295400"/>
            <a:ext cx="8229600" cy="3048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lvl="0" indent="-514350">
              <a:spcBef>
                <a:spcPct val="20000"/>
              </a:spcBef>
              <a:buFont typeface="+mj-lt"/>
              <a:buAutoNum type="arabicPeriod"/>
              <a:defRPr/>
            </a:pPr>
            <a:r>
              <a:rPr lang="en-US" sz="2800" dirty="0">
                <a:solidFill>
                  <a:srgbClr val="000000"/>
                </a:solidFill>
              </a:rPr>
              <a:t>Write the numbers vertically so that the </a:t>
            </a:r>
            <a:r>
              <a:rPr lang="en-US" sz="2800" b="1" dirty="0">
                <a:solidFill>
                  <a:srgbClr val="C00000"/>
                </a:solidFill>
              </a:rPr>
              <a:t>place values are lined up</a:t>
            </a:r>
            <a:r>
              <a:rPr lang="en-US" sz="2800" dirty="0">
                <a:solidFill>
                  <a:srgbClr val="000000"/>
                </a:solidFill>
              </a:rPr>
              <a:t> in columns.</a:t>
            </a:r>
          </a:p>
          <a:p>
            <a:pPr marL="514350" lvl="0" indent="-514350">
              <a:spcBef>
                <a:spcPct val="20000"/>
              </a:spcBef>
              <a:buFont typeface="+mj-lt"/>
              <a:buAutoNum type="arabicPeriod" startAt="2"/>
              <a:defRPr/>
            </a:pPr>
            <a:r>
              <a:rPr lang="en-US" sz="2800" dirty="0">
                <a:solidFill>
                  <a:srgbClr val="000000"/>
                </a:solidFill>
              </a:rPr>
              <a:t>Subtract only the digits with the same place value.</a:t>
            </a:r>
          </a:p>
          <a:p>
            <a:pPr marL="514350" lvl="0" indent="-514350">
              <a:spcBef>
                <a:spcPct val="20000"/>
              </a:spcBef>
              <a:buFont typeface="+mj-lt"/>
              <a:buAutoNum type="arabicPeriod" startAt="3"/>
              <a:defRPr/>
            </a:pPr>
            <a:r>
              <a:rPr lang="en-US" sz="2800" dirty="0">
                <a:solidFill>
                  <a:srgbClr val="000000"/>
                </a:solidFill>
              </a:rPr>
              <a:t>Check by adding the difference to the subtrahend.     </a:t>
            </a:r>
          </a:p>
          <a:p>
            <a:pPr lvl="0">
              <a:spcBef>
                <a:spcPct val="20000"/>
              </a:spcBef>
              <a:defRPr/>
            </a:pPr>
            <a:r>
              <a:rPr lang="en-US" sz="2800" dirty="0">
                <a:solidFill>
                  <a:srgbClr val="000000"/>
                </a:solidFill>
              </a:rPr>
              <a:t>       The sum must be the minuend.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1" name="Object 3"/>
          <p:cNvGraphicFramePr>
            <a:graphicFrameLocks noChangeAspect="1"/>
          </p:cNvGraphicFramePr>
          <p:nvPr/>
        </p:nvGraphicFramePr>
        <p:xfrm>
          <a:off x="1828800" y="3619500"/>
          <a:ext cx="1422400" cy="292100"/>
        </p:xfrm>
        <a:graphic>
          <a:graphicData uri="http://schemas.openxmlformats.org/presentationml/2006/ole">
            <mc:AlternateContent xmlns:mc="http://schemas.openxmlformats.org/markup-compatibility/2006">
              <mc:Choice xmlns:v="urn:schemas-microsoft-com:vml" Requires="v">
                <p:oleObj name="Equation" r:id="rId2" imgW="1422360" imgH="291960" progId="Equation.DSMT4">
                  <p:embed/>
                </p:oleObj>
              </mc:Choice>
              <mc:Fallback>
                <p:oleObj name="Equation" r:id="rId2" imgW="1422360" imgH="29196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619500"/>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1828800" y="2590800"/>
          <a:ext cx="1155700" cy="889000"/>
        </p:xfrm>
        <a:graphic>
          <a:graphicData uri="http://schemas.openxmlformats.org/presentationml/2006/ole">
            <mc:AlternateContent xmlns:mc="http://schemas.openxmlformats.org/markup-compatibility/2006">
              <mc:Choice xmlns:v="urn:schemas-microsoft-com:vml" Requires="v">
                <p:oleObj name="Equation" r:id="rId4" imgW="1155600" imgH="888840" progId="Equation.DSMT4">
                  <p:embed/>
                </p:oleObj>
              </mc:Choice>
              <mc:Fallback>
                <p:oleObj name="Equation" r:id="rId4" imgW="1155600" imgH="88884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2590800"/>
                        <a:ext cx="1155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2" name="Rectangle 2"/>
          <p:cNvSpPr>
            <a:spLocks noGrp="1"/>
          </p:cNvSpPr>
          <p:nvPr>
            <p:ph type="title"/>
          </p:nvPr>
        </p:nvSpPr>
        <p:spPr>
          <a:xfrm>
            <a:off x="457200" y="395462"/>
            <a:ext cx="8229600" cy="489236"/>
          </a:xfrm>
          <a:prstGeom prst="rect">
            <a:avLst/>
          </a:prstGeom>
        </p:spPr>
        <p:txBody>
          <a:bodyPr>
            <a:spAutoFit/>
          </a:bodyPr>
          <a:lstStyle/>
          <a:p>
            <a:pPr eaLnBrk="1" hangingPunct="1"/>
            <a:r>
              <a:rPr lang="en-US" sz="3200" dirty="0">
                <a:solidFill>
                  <a:schemeClr val="accent1"/>
                </a:solidFill>
              </a:rPr>
              <a:t>Example 9: Subtracting Whole Numbers</a:t>
            </a:r>
          </a:p>
        </p:txBody>
      </p:sp>
      <p:sp>
        <p:nvSpPr>
          <p:cNvPr id="20483" name="Rectangle 3"/>
          <p:cNvSpPr>
            <a:spLocks noGrp="1"/>
          </p:cNvSpPr>
          <p:nvPr>
            <p:ph idx="1"/>
          </p:nvPr>
        </p:nvSpPr>
        <p:spPr>
          <a:prstGeom prst="rect">
            <a:avLst/>
          </a:prstGeom>
        </p:spPr>
        <p:txBody>
          <a:bodyPr/>
          <a:lstStyle/>
          <a:p>
            <a:pPr eaLnBrk="1" hangingPunct="1">
              <a:spcAft>
                <a:spcPts val="1200"/>
              </a:spcAft>
              <a:buFont typeface="Courier New" pitchFamily="49" charset="0"/>
              <a:buNone/>
            </a:pPr>
            <a:r>
              <a:rPr lang="en-US" i="0" dirty="0">
                <a:solidFill>
                  <a:schemeClr val="tx1"/>
                </a:solidFill>
              </a:rPr>
              <a:t>Subtract: </a:t>
            </a:r>
            <a:r>
              <a:rPr lang="en-US" i="0" dirty="0">
                <a:solidFill>
                  <a:srgbClr val="0000FF"/>
                </a:solidFill>
              </a:rPr>
              <a:t>96 </a:t>
            </a:r>
            <a:r>
              <a:rPr lang="en-US" i="0" dirty="0">
                <a:solidFill>
                  <a:srgbClr val="0000FF"/>
                </a:solidFill>
                <a:latin typeface="Symbol Tiger Expert" panose="05050102010706020507" pitchFamily="18" charset="2"/>
              </a:rPr>
              <a:t>-</a:t>
            </a:r>
            <a:r>
              <a:rPr lang="en-US" i="0" dirty="0">
                <a:solidFill>
                  <a:srgbClr val="0000FF"/>
                </a:solidFill>
              </a:rPr>
              <a:t> 42</a:t>
            </a:r>
            <a:endParaRPr lang="en-US" i="0" dirty="0">
              <a:solidFill>
                <a:schemeClr val="tx1"/>
              </a:solidFill>
            </a:endParaRPr>
          </a:p>
          <a:p>
            <a:pPr eaLnBrk="1" hangingPunct="1">
              <a:spcAft>
                <a:spcPts val="1200"/>
              </a:spcAft>
              <a:buFont typeface="Courier New" pitchFamily="49" charset="0"/>
              <a:buNone/>
            </a:pPr>
            <a:r>
              <a:rPr lang="en-US" b="1" i="0" dirty="0">
                <a:solidFill>
                  <a:schemeClr val="tx1"/>
                </a:solidFill>
              </a:rPr>
              <a:t>Solution</a:t>
            </a:r>
          </a:p>
          <a:p>
            <a:pPr eaLnBrk="1" hangingPunct="1">
              <a:spcAft>
                <a:spcPts val="1200"/>
              </a:spcAft>
              <a:buFont typeface="Courier New" pitchFamily="49" charset="0"/>
              <a:buNone/>
            </a:pPr>
            <a:endParaRPr lang="en-US" sz="2000" b="1" i="0" dirty="0">
              <a:solidFill>
                <a:schemeClr val="tx1"/>
              </a:solidFill>
            </a:endParaRPr>
          </a:p>
          <a:p>
            <a:pPr eaLnBrk="1" hangingPunct="1">
              <a:spcAft>
                <a:spcPts val="1200"/>
              </a:spcAft>
              <a:buFont typeface="Courier New" pitchFamily="49" charset="0"/>
              <a:buNone/>
            </a:pPr>
            <a:endParaRPr lang="en-US" i="0" dirty="0">
              <a:solidFill>
                <a:schemeClr val="tx1"/>
              </a:solidFill>
            </a:endParaRPr>
          </a:p>
        </p:txBody>
      </p:sp>
      <p:graphicFrame>
        <p:nvGraphicFramePr>
          <p:cNvPr id="7176" name="Object 8"/>
          <p:cNvGraphicFramePr>
            <a:graphicFrameLocks noChangeAspect="1"/>
          </p:cNvGraphicFramePr>
          <p:nvPr/>
        </p:nvGraphicFramePr>
        <p:xfrm>
          <a:off x="3359150" y="2616200"/>
          <a:ext cx="1498600" cy="241300"/>
        </p:xfrm>
        <a:graphic>
          <a:graphicData uri="http://schemas.openxmlformats.org/presentationml/2006/ole">
            <mc:AlternateContent xmlns:mc="http://schemas.openxmlformats.org/markup-compatibility/2006">
              <mc:Choice xmlns:v="urn:schemas-microsoft-com:vml" Requires="v">
                <p:oleObj name="Equation" r:id="rId6" imgW="1498320" imgH="241200" progId="Equation.DSMT4">
                  <p:embed/>
                </p:oleObj>
              </mc:Choice>
              <mc:Fallback>
                <p:oleObj name="Equation" r:id="rId6" imgW="1498320" imgH="2412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9150" y="2616200"/>
                        <a:ext cx="1498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1531212495"/>
              </p:ext>
            </p:extLst>
          </p:nvPr>
        </p:nvGraphicFramePr>
        <p:xfrm>
          <a:off x="1866900" y="4191000"/>
          <a:ext cx="1155700" cy="1422400"/>
        </p:xfrm>
        <a:graphic>
          <a:graphicData uri="http://schemas.openxmlformats.org/presentationml/2006/ole">
            <mc:AlternateContent xmlns:mc="http://schemas.openxmlformats.org/markup-compatibility/2006">
              <mc:Choice xmlns:v="urn:schemas-microsoft-com:vml" Requires="v">
                <p:oleObj name="Equation" r:id="rId8" imgW="1155600" imgH="1422360" progId="Equation.DSMT4">
                  <p:embed/>
                </p:oleObj>
              </mc:Choice>
              <mc:Fallback>
                <p:oleObj name="Equation" r:id="rId8" imgW="1155600" imgH="1422360" progId="Equation.DSMT4">
                  <p:embed/>
                  <p:pic>
                    <p:nvPicPr>
                      <p:cNvPr id="0" name="Picture 9"/>
                      <p:cNvPicPr>
                        <a:picLocks noChangeAspect="1" noChangeArrowheads="1"/>
                      </p:cNvPicPr>
                      <p:nvPr/>
                    </p:nvPicPr>
                    <p:blipFill>
                      <a:blip r:embed="rId9"/>
                      <a:srcRect/>
                      <a:stretch>
                        <a:fillRect/>
                      </a:stretch>
                    </p:blipFill>
                    <p:spPr bwMode="auto">
                      <a:xfrm>
                        <a:off x="1866900" y="4191000"/>
                        <a:ext cx="1155700" cy="142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8" name="Object 10"/>
          <p:cNvGraphicFramePr>
            <a:graphicFrameLocks noChangeAspect="1"/>
          </p:cNvGraphicFramePr>
          <p:nvPr/>
        </p:nvGraphicFramePr>
        <p:xfrm>
          <a:off x="3359150" y="4213225"/>
          <a:ext cx="1447800" cy="241300"/>
        </p:xfrm>
        <a:graphic>
          <a:graphicData uri="http://schemas.openxmlformats.org/presentationml/2006/ole">
            <mc:AlternateContent xmlns:mc="http://schemas.openxmlformats.org/markup-compatibility/2006">
              <mc:Choice xmlns:v="urn:schemas-microsoft-com:vml" Requires="v">
                <p:oleObj name="Equation" r:id="rId10" imgW="1447560" imgH="241200" progId="Equation.DSMT4">
                  <p:embed/>
                </p:oleObj>
              </mc:Choice>
              <mc:Fallback>
                <p:oleObj name="Equation" r:id="rId10" imgW="1447560" imgH="24120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59150" y="4213225"/>
                        <a:ext cx="14478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extLst>
              <p:ext uri="{D42A27DB-BD31-4B8C-83A1-F6EECF244321}">
                <p14:modId xmlns:p14="http://schemas.microsoft.com/office/powerpoint/2010/main" val="416200144"/>
              </p:ext>
            </p:extLst>
          </p:nvPr>
        </p:nvGraphicFramePr>
        <p:xfrm>
          <a:off x="3390900" y="5327650"/>
          <a:ext cx="1104900" cy="241300"/>
        </p:xfrm>
        <a:graphic>
          <a:graphicData uri="http://schemas.openxmlformats.org/presentationml/2006/ole">
            <mc:AlternateContent xmlns:mc="http://schemas.openxmlformats.org/markup-compatibility/2006">
              <mc:Choice xmlns:v="urn:schemas-microsoft-com:vml" Requires="v">
                <p:oleObj name="Equation" r:id="rId12" imgW="1104840" imgH="241200" progId="Equation.DSMT4">
                  <p:embed/>
                </p:oleObj>
              </mc:Choice>
              <mc:Fallback>
                <p:oleObj name="Equation" r:id="rId12" imgW="1104840" imgH="241200" progId="Equation.DSMT4">
                  <p:embed/>
                  <p:pic>
                    <p:nvPicPr>
                      <p:cNvPr id="0" name="Picture 11"/>
                      <p:cNvPicPr>
                        <a:picLocks noChangeAspect="1" noChangeArrowheads="1"/>
                      </p:cNvPicPr>
                      <p:nvPr/>
                    </p:nvPicPr>
                    <p:blipFill>
                      <a:blip r:embed="rId13"/>
                      <a:srcRect/>
                      <a:stretch>
                        <a:fillRect/>
                      </a:stretch>
                    </p:blipFill>
                    <p:spPr bwMode="auto">
                      <a:xfrm>
                        <a:off x="3390900" y="5327650"/>
                        <a:ext cx="1104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2359025" y="5318125"/>
          <a:ext cx="203200" cy="292100"/>
        </p:xfrm>
        <a:graphic>
          <a:graphicData uri="http://schemas.openxmlformats.org/presentationml/2006/ole">
            <mc:AlternateContent xmlns:mc="http://schemas.openxmlformats.org/markup-compatibility/2006">
              <mc:Choice xmlns:v="urn:schemas-microsoft-com:vml" Requires="v">
                <p:oleObj name="Equation" r:id="rId14" imgW="203040" imgH="291960" progId="Equation.DSMT4">
                  <p:embed/>
                </p:oleObj>
              </mc:Choice>
              <mc:Fallback>
                <p:oleObj name="Equation" r:id="rId14" imgW="203040" imgH="29196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59025" y="531812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8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r>
              <a:rPr lang="en-US" b="1" dirty="0"/>
              <a:t>Check:</a:t>
            </a:r>
            <a:r>
              <a:rPr lang="en-US" dirty="0"/>
              <a:t> </a:t>
            </a:r>
          </a:p>
          <a:p>
            <a:r>
              <a:rPr lang="en-US" dirty="0">
                <a:latin typeface="Calibri" pitchFamily="34" charset="0"/>
              </a:rPr>
              <a:t>We can check by adding.</a:t>
            </a:r>
          </a:p>
          <a:p>
            <a:endParaRPr lang="en-US" b="1" dirty="0">
              <a:latin typeface="Calibri" pitchFamily="34" charset="0"/>
            </a:endParaRPr>
          </a:p>
          <a:p>
            <a:endParaRPr lang="en-US" dirty="0"/>
          </a:p>
        </p:txBody>
      </p:sp>
      <p:sp>
        <p:nvSpPr>
          <p:cNvPr id="10" name="Title 9"/>
          <p:cNvSpPr>
            <a:spLocks noGrp="1"/>
          </p:cNvSpPr>
          <p:nvPr>
            <p:ph type="title"/>
          </p:nvPr>
        </p:nvSpPr>
        <p:spPr/>
        <p:txBody>
          <a:bodyPr/>
          <a:lstStyle/>
          <a:p>
            <a:r>
              <a:rPr lang="en-US" sz="3200" dirty="0">
                <a:solidFill>
                  <a:schemeClr val="accent1"/>
                </a:solidFill>
              </a:rPr>
              <a:t>Example 9: Subtracting Whole Numbers (cont.)</a:t>
            </a:r>
            <a:endParaRPr lang="en-US" dirty="0"/>
          </a:p>
        </p:txBody>
      </p:sp>
      <p:graphicFrame>
        <p:nvGraphicFramePr>
          <p:cNvPr id="8197" name="Object 5"/>
          <p:cNvGraphicFramePr>
            <a:graphicFrameLocks noChangeAspect="1"/>
          </p:cNvGraphicFramePr>
          <p:nvPr/>
        </p:nvGraphicFramePr>
        <p:xfrm>
          <a:off x="1905000" y="2590800"/>
          <a:ext cx="2514600" cy="381000"/>
        </p:xfrm>
        <a:graphic>
          <a:graphicData uri="http://schemas.openxmlformats.org/presentationml/2006/ole">
            <mc:AlternateContent xmlns:mc="http://schemas.openxmlformats.org/markup-compatibility/2006">
              <mc:Choice xmlns:v="urn:schemas-microsoft-com:vml" Requires="v">
                <p:oleObj name="Equation" r:id="rId2" imgW="2514600" imgH="381000" progId="Equation.DSMT4">
                  <p:embed/>
                </p:oleObj>
              </mc:Choice>
              <mc:Fallback>
                <p:oleObj name="Equation" r:id="rId2" imgW="2514600" imgH="3810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59080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905000" y="3086100"/>
          <a:ext cx="2641600" cy="495300"/>
        </p:xfrm>
        <a:graphic>
          <a:graphicData uri="http://schemas.openxmlformats.org/presentationml/2006/ole">
            <mc:AlternateContent xmlns:mc="http://schemas.openxmlformats.org/markup-compatibility/2006">
              <mc:Choice xmlns:v="urn:schemas-microsoft-com:vml" Requires="v">
                <p:oleObj name="Equation" r:id="rId4" imgW="2641600" imgH="495300" progId="Equation.DSMT4">
                  <p:embed/>
                </p:oleObj>
              </mc:Choice>
              <mc:Fallback>
                <p:oleObj name="Equation" r:id="rId4" imgW="2641600" imgH="49530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3086100"/>
                        <a:ext cx="2641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318216916"/>
              </p:ext>
            </p:extLst>
          </p:nvPr>
        </p:nvGraphicFramePr>
        <p:xfrm>
          <a:off x="1905000" y="3695700"/>
          <a:ext cx="3048000" cy="381000"/>
        </p:xfrm>
        <a:graphic>
          <a:graphicData uri="http://schemas.openxmlformats.org/presentationml/2006/ole">
            <mc:AlternateContent xmlns:mc="http://schemas.openxmlformats.org/markup-compatibility/2006">
              <mc:Choice xmlns:v="urn:schemas-microsoft-com:vml" Requires="v">
                <p:oleObj name="Equation" r:id="rId6" imgW="3047760" imgH="380880" progId="Equation.DSMT4">
                  <p:embed/>
                </p:oleObj>
              </mc:Choice>
              <mc:Fallback>
                <p:oleObj name="Equation" r:id="rId6" imgW="3047760" imgH="380880" progId="Equation.DSMT4">
                  <p:embed/>
                  <p:pic>
                    <p:nvPicPr>
                      <p:cNvPr id="0" name="Picture 17"/>
                      <p:cNvPicPr>
                        <a:picLocks noChangeAspect="1" noChangeArrowheads="1"/>
                      </p:cNvPicPr>
                      <p:nvPr/>
                    </p:nvPicPr>
                    <p:blipFill>
                      <a:blip r:embed="rId7"/>
                      <a:srcRect/>
                      <a:stretch>
                        <a:fillRect/>
                      </a:stretch>
                    </p:blipFill>
                    <p:spPr bwMode="auto">
                      <a:xfrm>
                        <a:off x="1905000" y="3695700"/>
                        <a:ext cx="3048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203102"/>
            <a:ext cx="8229600" cy="873957"/>
          </a:xfrm>
          <a:prstGeom prst="rect">
            <a:avLst/>
          </a:prstGeom>
        </p:spPr>
        <p:txBody>
          <a:bodyPr>
            <a:spAutoFit/>
          </a:bodyPr>
          <a:lstStyle/>
          <a:p>
            <a:pPr eaLnBrk="1" hangingPunct="1"/>
            <a:r>
              <a:rPr lang="en-US" sz="3200" dirty="0">
                <a:solidFill>
                  <a:schemeClr val="accent1"/>
                </a:solidFill>
              </a:rPr>
              <a:t>Example 10: Subtracting Whole Numbers by Borrowing</a:t>
            </a:r>
          </a:p>
        </p:txBody>
      </p:sp>
      <p:sp>
        <p:nvSpPr>
          <p:cNvPr id="23555" name="Rectangle 3"/>
          <p:cNvSpPr>
            <a:spLocks noGrp="1"/>
          </p:cNvSpPr>
          <p:nvPr>
            <p:ph idx="1"/>
          </p:nvPr>
        </p:nvSpPr>
        <p:spPr>
          <a:xfrm>
            <a:off x="457200" y="1280160"/>
            <a:ext cx="8229600" cy="2505301"/>
          </a:xfrm>
          <a:prstGeom prst="rect">
            <a:avLst/>
          </a:prstGeom>
        </p:spPr>
        <p:txBody>
          <a:bodyPr>
            <a:spAutoFit/>
          </a:bodyPr>
          <a:lstStyle/>
          <a:p>
            <a:pPr marL="1146175" indent="-1146175" eaLnBrk="1" hangingPunct="1">
              <a:buFont typeface="Courier New" pitchFamily="49" charset="0"/>
              <a:buNone/>
            </a:pPr>
            <a:r>
              <a:rPr lang="en-US" dirty="0">
                <a:solidFill>
                  <a:schemeClr val="tx1"/>
                </a:solidFill>
              </a:rPr>
              <a:t>Subtract: </a:t>
            </a:r>
            <a:r>
              <a:rPr lang="en-US" dirty="0">
                <a:solidFill>
                  <a:srgbClr val="0000FF"/>
                </a:solidFill>
              </a:rPr>
              <a:t>742 </a:t>
            </a:r>
            <a:r>
              <a:rPr lang="en-US" dirty="0">
                <a:solidFill>
                  <a:srgbClr val="0000FF"/>
                </a:solidFill>
                <a:latin typeface="Symbol Tiger Expert" panose="05050102010706020507" pitchFamily="18" charset="2"/>
              </a:rPr>
              <a:t>-</a:t>
            </a:r>
            <a:r>
              <a:rPr lang="en-US" dirty="0">
                <a:solidFill>
                  <a:srgbClr val="0000FF"/>
                </a:solidFill>
              </a:rPr>
              <a:t> 259</a:t>
            </a:r>
            <a:endParaRPr lang="en-US" b="1" i="0" dirty="0">
              <a:solidFill>
                <a:srgbClr val="0000FF"/>
              </a:solidFill>
            </a:endParaRPr>
          </a:p>
          <a:p>
            <a:pPr marL="1146175" indent="-1146175" eaLnBrk="1" hangingPunct="1">
              <a:buFont typeface="Courier New" pitchFamily="49" charset="0"/>
              <a:buNone/>
            </a:pPr>
            <a:r>
              <a:rPr lang="en-US" b="1" i="0" dirty="0">
                <a:solidFill>
                  <a:schemeClr val="tx1"/>
                </a:solidFill>
              </a:rPr>
              <a:t>Solution</a:t>
            </a:r>
          </a:p>
          <a:p>
            <a:r>
              <a:rPr lang="en-US" b="1" i="0" dirty="0">
                <a:solidFill>
                  <a:schemeClr val="tx1"/>
                </a:solidFill>
              </a:rPr>
              <a:t>Step 1: </a:t>
            </a:r>
            <a:r>
              <a:rPr lang="en-US" dirty="0"/>
              <a:t>Since 9 is larger than 2, borrow 1 ten from the tens place and add it to the ones place.</a:t>
            </a:r>
          </a:p>
          <a:p>
            <a:pPr marL="1146175" indent="-1146175" eaLnBrk="1" hangingPunct="1">
              <a:buFont typeface="Courier New" pitchFamily="49" charset="0"/>
              <a:buNone/>
            </a:pPr>
            <a:endParaRPr lang="en-US" i="0" dirty="0">
              <a:solidFill>
                <a:schemeClr val="tx1"/>
              </a:solidFill>
            </a:endParaRPr>
          </a:p>
        </p:txBody>
      </p:sp>
      <p:graphicFrame>
        <p:nvGraphicFramePr>
          <p:cNvPr id="23557" name="Object 5"/>
          <p:cNvGraphicFramePr>
            <a:graphicFrameLocks noChangeAspect="1"/>
          </p:cNvGraphicFramePr>
          <p:nvPr/>
        </p:nvGraphicFramePr>
        <p:xfrm>
          <a:off x="914400" y="3581400"/>
          <a:ext cx="1612900" cy="1155700"/>
        </p:xfrm>
        <a:graphic>
          <a:graphicData uri="http://schemas.openxmlformats.org/presentationml/2006/ole">
            <mc:AlternateContent xmlns:mc="http://schemas.openxmlformats.org/markup-compatibility/2006">
              <mc:Choice xmlns:v="urn:schemas-microsoft-com:vml" Requires="v">
                <p:oleObj name="Equation" r:id="rId2" imgW="1612900" imgH="1155700" progId="Equation.DSMT4">
                  <p:embed/>
                </p:oleObj>
              </mc:Choice>
              <mc:Fallback>
                <p:oleObj name="Equation" r:id="rId2" imgW="1612900" imgH="115570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581400"/>
                        <a:ext cx="16129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905000" y="3581400"/>
          <a:ext cx="139700" cy="203200"/>
        </p:xfrm>
        <a:graphic>
          <a:graphicData uri="http://schemas.openxmlformats.org/presentationml/2006/ole">
            <mc:AlternateContent xmlns:mc="http://schemas.openxmlformats.org/markup-compatibility/2006">
              <mc:Choice xmlns:v="urn:schemas-microsoft-com:vml" Requires="v">
                <p:oleObj name="Equation" r:id="rId4" imgW="139639" imgH="203112" progId="Equation.DSMT4">
                  <p:embed/>
                </p:oleObj>
              </mc:Choice>
              <mc:Fallback>
                <p:oleObj name="Equation" r:id="rId4" imgW="139639" imgH="203112"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35814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1845695" y="3872615"/>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263140" y="38328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895600" y="3733800"/>
            <a:ext cx="5257800" cy="400110"/>
          </a:xfrm>
          <a:prstGeom prst="rect">
            <a:avLst/>
          </a:prstGeom>
          <a:noFill/>
        </p:spPr>
        <p:txBody>
          <a:bodyPr wrap="square" rtlCol="0">
            <a:spAutoFit/>
          </a:bodyPr>
          <a:lstStyle/>
          <a:p>
            <a:r>
              <a:rPr lang="en-US" sz="2000" dirty="0">
                <a:solidFill>
                  <a:srgbClr val="008080"/>
                </a:solidFill>
              </a:rPr>
              <a:t>In the tens column: 4 tens − 1 ten = 3 tens</a:t>
            </a:r>
          </a:p>
        </p:txBody>
      </p:sp>
      <p:sp>
        <p:nvSpPr>
          <p:cNvPr id="13" name="TextBox 12"/>
          <p:cNvSpPr txBox="1"/>
          <p:nvPr/>
        </p:nvSpPr>
        <p:spPr>
          <a:xfrm>
            <a:off x="2895600" y="4061225"/>
            <a:ext cx="5029200" cy="400110"/>
          </a:xfrm>
          <a:prstGeom prst="rect">
            <a:avLst/>
          </a:prstGeom>
          <a:noFill/>
        </p:spPr>
        <p:txBody>
          <a:bodyPr wrap="square" rtlCol="0">
            <a:spAutoFit/>
          </a:bodyPr>
          <a:lstStyle/>
          <a:p>
            <a:r>
              <a:rPr lang="en-US" sz="2000" dirty="0">
                <a:solidFill>
                  <a:srgbClr val="008080"/>
                </a:solidFill>
              </a:rPr>
              <a:t>In the ones column: 1 ten + 2 ones = 12 ones</a:t>
            </a:r>
          </a:p>
        </p:txBody>
      </p:sp>
      <p:graphicFrame>
        <p:nvGraphicFramePr>
          <p:cNvPr id="9234" name="Object 18"/>
          <p:cNvGraphicFramePr>
            <a:graphicFrameLocks noChangeAspect="1"/>
          </p:cNvGraphicFramePr>
          <p:nvPr/>
        </p:nvGraphicFramePr>
        <p:xfrm>
          <a:off x="2286000" y="3587750"/>
          <a:ext cx="190500" cy="152400"/>
        </p:xfrm>
        <a:graphic>
          <a:graphicData uri="http://schemas.openxmlformats.org/presentationml/2006/ole">
            <mc:AlternateContent xmlns:mc="http://schemas.openxmlformats.org/markup-compatibility/2006">
              <mc:Choice xmlns:v="urn:schemas-microsoft-com:vml" Requires="v">
                <p:oleObj name="Equation" r:id="rId6" imgW="190440" imgH="152280" progId="Equation.DSMT4">
                  <p:embed/>
                </p:oleObj>
              </mc:Choice>
              <mc:Fallback>
                <p:oleObj name="Equation" r:id="rId6" imgW="190440" imgH="15228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58775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z="3200" dirty="0">
                <a:solidFill>
                  <a:schemeClr val="accent1"/>
                </a:solidFill>
              </a:rPr>
              <a:t>Example 10: Subtracting Whole Numbers by Borrowing (cont.)</a:t>
            </a:r>
            <a:endParaRPr lang="en-US" dirty="0"/>
          </a:p>
        </p:txBody>
      </p:sp>
      <p:sp>
        <p:nvSpPr>
          <p:cNvPr id="24578" name="Rectangle 3"/>
          <p:cNvSpPr>
            <a:spLocks noGrp="1"/>
          </p:cNvSpPr>
          <p:nvPr>
            <p:ph idx="1"/>
          </p:nvPr>
        </p:nvSpPr>
        <p:spPr>
          <a:xfrm>
            <a:off x="457200" y="1280160"/>
            <a:ext cx="8229600" cy="2936188"/>
          </a:xfrm>
          <a:prstGeom prst="rect">
            <a:avLst/>
          </a:prstGeom>
        </p:spPr>
        <p:txBody>
          <a:bodyPr>
            <a:spAutoFit/>
          </a:bodyPr>
          <a:lstStyle/>
          <a:p>
            <a:r>
              <a:rPr lang="en-US" b="1" i="0" dirty="0">
                <a:solidFill>
                  <a:schemeClr val="tx1"/>
                </a:solidFill>
              </a:rPr>
              <a:t>Step 2: </a:t>
            </a:r>
            <a:r>
              <a:rPr lang="en-US" dirty="0"/>
              <a:t>Since 5 is larger than 3, borrow 1 hundred from the hundreds place and add it to the tens place.</a:t>
            </a:r>
          </a:p>
          <a:p>
            <a:pPr marL="1146175" indent="-1146175" eaLnBrk="1" hangingPunct="1">
              <a:buFont typeface="Courier New" pitchFamily="49" charset="0"/>
              <a:buNone/>
            </a:pPr>
            <a:endParaRPr lang="en-US" dirty="0">
              <a:solidFill>
                <a:schemeClr val="tx1"/>
              </a:solidFill>
            </a:endParaRPr>
          </a:p>
          <a:p>
            <a:pPr marL="1146175" indent="-1146175" eaLnBrk="1" hangingPunct="1">
              <a:lnSpc>
                <a:spcPct val="200000"/>
              </a:lnSpc>
              <a:buFont typeface="Courier New" pitchFamily="49" charset="0"/>
              <a:buNone/>
            </a:pPr>
            <a:endParaRPr lang="en-US" dirty="0">
              <a:solidFill>
                <a:schemeClr val="tx1"/>
              </a:solidFill>
            </a:endParaRPr>
          </a:p>
          <a:p>
            <a:pPr marL="1146175" indent="-1146175"/>
            <a:r>
              <a:rPr lang="en-US" b="1" dirty="0">
                <a:latin typeface="Calibri" pitchFamily="34" charset="0"/>
              </a:rPr>
              <a:t>Step 3:	</a:t>
            </a:r>
            <a:r>
              <a:rPr lang="en-US" dirty="0">
                <a:latin typeface="Calibri" pitchFamily="34" charset="0"/>
              </a:rPr>
              <a:t>Now subtract.</a:t>
            </a:r>
            <a:endParaRPr lang="en-US" dirty="0">
              <a:solidFill>
                <a:schemeClr val="tx1"/>
              </a:solidFill>
            </a:endParaRPr>
          </a:p>
        </p:txBody>
      </p:sp>
      <p:graphicFrame>
        <p:nvGraphicFramePr>
          <p:cNvPr id="8" name="Object 5"/>
          <p:cNvGraphicFramePr>
            <a:graphicFrameLocks noChangeAspect="1"/>
          </p:cNvGraphicFramePr>
          <p:nvPr>
            <p:extLst>
              <p:ext uri="{D42A27DB-BD31-4B8C-83A1-F6EECF244321}">
                <p14:modId xmlns:p14="http://schemas.microsoft.com/office/powerpoint/2010/main" val="2017027800"/>
              </p:ext>
            </p:extLst>
          </p:nvPr>
        </p:nvGraphicFramePr>
        <p:xfrm>
          <a:off x="990600" y="2362200"/>
          <a:ext cx="1612900" cy="1155700"/>
        </p:xfrm>
        <a:graphic>
          <a:graphicData uri="http://schemas.openxmlformats.org/presentationml/2006/ole">
            <mc:AlternateContent xmlns:mc="http://schemas.openxmlformats.org/markup-compatibility/2006">
              <mc:Choice xmlns:v="urn:schemas-microsoft-com:vml" Requires="v">
                <p:oleObj name="Equation" r:id="rId2" imgW="1612900" imgH="1155700" progId="Equation.DSMT4">
                  <p:embed/>
                </p:oleObj>
              </mc:Choice>
              <mc:Fallback>
                <p:oleObj name="Equation" r:id="rId2" imgW="1612900" imgH="1155700" progId="Equation.DSMT4">
                  <p:embed/>
                  <p:pic>
                    <p:nvPicPr>
                      <p:cNvPr id="0"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362200"/>
                        <a:ext cx="16129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5"/>
          <p:cNvGraphicFramePr>
            <a:graphicFrameLocks noChangeAspect="1"/>
          </p:cNvGraphicFramePr>
          <p:nvPr>
            <p:extLst>
              <p:ext uri="{D42A27DB-BD31-4B8C-83A1-F6EECF244321}">
                <p14:modId xmlns:p14="http://schemas.microsoft.com/office/powerpoint/2010/main" val="4012918773"/>
              </p:ext>
            </p:extLst>
          </p:nvPr>
        </p:nvGraphicFramePr>
        <p:xfrm>
          <a:off x="2362200" y="2362200"/>
          <a:ext cx="241300" cy="190500"/>
        </p:xfrm>
        <a:graphic>
          <a:graphicData uri="http://schemas.openxmlformats.org/presentationml/2006/ole">
            <mc:AlternateContent xmlns:mc="http://schemas.openxmlformats.org/markup-compatibility/2006">
              <mc:Choice xmlns:v="urn:schemas-microsoft-com:vml" Requires="v">
                <p:oleObj name="Equation" r:id="rId4" imgW="241200" imgH="190440" progId="Equation.DSMT4">
                  <p:embed/>
                </p:oleObj>
              </mc:Choice>
              <mc:Fallback>
                <p:oleObj name="Equation" r:id="rId4" imgW="241200" imgH="190440" progId="Equation.DSMT4">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23622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5400000">
            <a:off x="1920240" y="2642235"/>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Object 4"/>
          <p:cNvGraphicFramePr>
            <a:graphicFrameLocks noChangeAspect="1"/>
          </p:cNvGraphicFramePr>
          <p:nvPr>
            <p:extLst>
              <p:ext uri="{D42A27DB-BD31-4B8C-83A1-F6EECF244321}">
                <p14:modId xmlns:p14="http://schemas.microsoft.com/office/powerpoint/2010/main" val="2508820257"/>
              </p:ext>
            </p:extLst>
          </p:nvPr>
        </p:nvGraphicFramePr>
        <p:xfrm>
          <a:off x="1524000" y="2362200"/>
          <a:ext cx="152400" cy="203200"/>
        </p:xfrm>
        <a:graphic>
          <a:graphicData uri="http://schemas.openxmlformats.org/presentationml/2006/ole">
            <mc:AlternateContent xmlns:mc="http://schemas.openxmlformats.org/markup-compatibility/2006">
              <mc:Choice xmlns:v="urn:schemas-microsoft-com:vml" Requires="v">
                <p:oleObj name="Equation" r:id="rId6" imgW="152268" imgH="203024" progId="Equation.DSMT4">
                  <p:embed/>
                </p:oleObj>
              </mc:Choice>
              <mc:Fallback>
                <p:oleObj name="Equation" r:id="rId6" imgW="152268" imgH="203024"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236220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5400000">
            <a:off x="1424940" y="26136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249" name="Object 9"/>
          <p:cNvGraphicFramePr>
            <a:graphicFrameLocks noChangeAspect="1"/>
          </p:cNvGraphicFramePr>
          <p:nvPr>
            <p:extLst>
              <p:ext uri="{D42A27DB-BD31-4B8C-83A1-F6EECF244321}">
                <p14:modId xmlns:p14="http://schemas.microsoft.com/office/powerpoint/2010/main" val="2977346124"/>
              </p:ext>
            </p:extLst>
          </p:nvPr>
        </p:nvGraphicFramePr>
        <p:xfrm>
          <a:off x="1981200" y="2178050"/>
          <a:ext cx="190500" cy="165100"/>
        </p:xfrm>
        <a:graphic>
          <a:graphicData uri="http://schemas.openxmlformats.org/presentationml/2006/ole">
            <mc:AlternateContent xmlns:mc="http://schemas.openxmlformats.org/markup-compatibility/2006">
              <mc:Choice xmlns:v="urn:schemas-microsoft-com:vml" Requires="v">
                <p:oleObj name="Equation" r:id="rId8" imgW="190440" imgH="164880" progId="Equation.DSMT4">
                  <p:embed/>
                </p:oleObj>
              </mc:Choice>
              <mc:Fallback>
                <p:oleObj name="Equation" r:id="rId8" imgW="190440" imgH="164880" progId="Equation.DSMT4">
                  <p:embed/>
                  <p:pic>
                    <p:nvPicPr>
                      <p:cNvPr id="0" name="Picture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1200" y="217805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31" name="Group 30"/>
          <p:cNvGrpSpPr/>
          <p:nvPr/>
        </p:nvGrpSpPr>
        <p:grpSpPr>
          <a:xfrm>
            <a:off x="2133600" y="5638800"/>
            <a:ext cx="1104900" cy="292100"/>
            <a:chOff x="2133600" y="5638800"/>
            <a:chExt cx="1104900" cy="292100"/>
          </a:xfrm>
        </p:grpSpPr>
        <p:graphicFrame>
          <p:nvGraphicFramePr>
            <p:cNvPr id="10255" name="Object 15"/>
            <p:cNvGraphicFramePr>
              <a:graphicFrameLocks noChangeAspect="1"/>
            </p:cNvGraphicFramePr>
            <p:nvPr/>
          </p:nvGraphicFramePr>
          <p:xfrm>
            <a:off x="3048000" y="5638800"/>
            <a:ext cx="190500" cy="292100"/>
          </p:xfrm>
          <a:graphic>
            <a:graphicData uri="http://schemas.openxmlformats.org/presentationml/2006/ole">
              <mc:AlternateContent xmlns:mc="http://schemas.openxmlformats.org/markup-compatibility/2006">
                <mc:Choice xmlns:v="urn:schemas-microsoft-com:vml" Requires="v">
                  <p:oleObj name="Equation" r:id="rId10" imgW="190417" imgH="291973" progId="Equation.DSMT4">
                    <p:embed/>
                  </p:oleObj>
                </mc:Choice>
                <mc:Fallback>
                  <p:oleObj name="Equation" r:id="rId10" imgW="190417" imgH="291973" progId="Equation.DSMT4">
                    <p:embed/>
                    <p:pic>
                      <p:nvPicPr>
                        <p:cNvPr id="0" name="Picture 4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8000" y="56388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7" name="Object 17"/>
            <p:cNvGraphicFramePr>
              <a:graphicFrameLocks noChangeAspect="1"/>
            </p:cNvGraphicFramePr>
            <p:nvPr/>
          </p:nvGraphicFramePr>
          <p:xfrm>
            <a:off x="2590800" y="5638800"/>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Picture 4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90800" y="56388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8" name="Object 18"/>
            <p:cNvGraphicFramePr>
              <a:graphicFrameLocks noChangeAspect="1"/>
            </p:cNvGraphicFramePr>
            <p:nvPr/>
          </p:nvGraphicFramePr>
          <p:xfrm>
            <a:off x="2133600" y="5638800"/>
            <a:ext cx="215900" cy="279400"/>
          </p:xfrm>
          <a:graphic>
            <a:graphicData uri="http://schemas.openxmlformats.org/presentationml/2006/ole">
              <mc:AlternateContent xmlns:mc="http://schemas.openxmlformats.org/markup-compatibility/2006">
                <mc:Choice xmlns:v="urn:schemas-microsoft-com:vml" Requires="v">
                  <p:oleObj name="Equation" r:id="rId14" imgW="215806" imgH="279279" progId="Equation.DSMT4">
                    <p:embed/>
                  </p:oleObj>
                </mc:Choice>
                <mc:Fallback>
                  <p:oleObj name="Equation" r:id="rId14" imgW="215806" imgH="279279" progId="Equation.DSMT4">
                    <p:embed/>
                    <p:pic>
                      <p:nvPicPr>
                        <p:cNvPr id="0" name="Picture 4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5638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cxnSp>
        <p:nvCxnSpPr>
          <p:cNvPr id="24" name="Straight Connector 23"/>
          <p:cNvCxnSpPr/>
          <p:nvPr/>
        </p:nvCxnSpPr>
        <p:spPr>
          <a:xfrm rot="5400000">
            <a:off x="2339340" y="26136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752725" y="2397256"/>
            <a:ext cx="6124575" cy="646331"/>
          </a:xfrm>
          <a:prstGeom prst="rect">
            <a:avLst/>
          </a:prstGeom>
          <a:noFill/>
        </p:spPr>
        <p:txBody>
          <a:bodyPr wrap="square" rtlCol="0">
            <a:spAutoFit/>
          </a:bodyPr>
          <a:lstStyle/>
          <a:p>
            <a:r>
              <a:rPr lang="en-US" dirty="0">
                <a:solidFill>
                  <a:srgbClr val="008080"/>
                </a:solidFill>
              </a:rPr>
              <a:t>In the hundreds column: 7 hundreds − 1 hundred = 6 hundreds	</a:t>
            </a:r>
          </a:p>
        </p:txBody>
      </p:sp>
      <p:sp>
        <p:nvSpPr>
          <p:cNvPr id="26" name="TextBox 25"/>
          <p:cNvSpPr txBox="1"/>
          <p:nvPr/>
        </p:nvSpPr>
        <p:spPr>
          <a:xfrm>
            <a:off x="2752725" y="2709029"/>
            <a:ext cx="5029200" cy="369332"/>
          </a:xfrm>
          <a:prstGeom prst="rect">
            <a:avLst/>
          </a:prstGeom>
          <a:noFill/>
        </p:spPr>
        <p:txBody>
          <a:bodyPr wrap="square" rtlCol="0">
            <a:spAutoFit/>
          </a:bodyPr>
          <a:lstStyle/>
          <a:p>
            <a:r>
              <a:rPr lang="en-US" dirty="0">
                <a:solidFill>
                  <a:srgbClr val="008080"/>
                </a:solidFill>
              </a:rPr>
              <a:t>In the tens column: 1 hundred + 3 tens = 13 tens	</a:t>
            </a:r>
          </a:p>
        </p:txBody>
      </p:sp>
      <p:grpSp>
        <p:nvGrpSpPr>
          <p:cNvPr id="30" name="Group 29"/>
          <p:cNvGrpSpPr/>
          <p:nvPr/>
        </p:nvGrpSpPr>
        <p:grpSpPr>
          <a:xfrm>
            <a:off x="1676400" y="4267200"/>
            <a:ext cx="1612900" cy="1308100"/>
            <a:chOff x="1676400" y="4267200"/>
            <a:chExt cx="1612900" cy="1308100"/>
          </a:xfrm>
        </p:grpSpPr>
        <p:graphicFrame>
          <p:nvGraphicFramePr>
            <p:cNvPr id="17" name="Object 5"/>
            <p:cNvGraphicFramePr>
              <a:graphicFrameLocks noChangeAspect="1"/>
            </p:cNvGraphicFramePr>
            <p:nvPr/>
          </p:nvGraphicFramePr>
          <p:xfrm>
            <a:off x="1676400" y="4419600"/>
            <a:ext cx="1612900" cy="1155700"/>
          </p:xfrm>
          <a:graphic>
            <a:graphicData uri="http://schemas.openxmlformats.org/presentationml/2006/ole">
              <mc:AlternateContent xmlns:mc="http://schemas.openxmlformats.org/markup-compatibility/2006">
                <mc:Choice xmlns:v="urn:schemas-microsoft-com:vml" Requires="v">
                  <p:oleObj name="Equation" r:id="rId16" imgW="1612900" imgH="1155700" progId="Equation.DSMT4">
                    <p:embed/>
                  </p:oleObj>
                </mc:Choice>
                <mc:Fallback>
                  <p:oleObj name="Equation" r:id="rId16" imgW="1612900" imgH="1155700" progId="Equation.DSMT4">
                    <p:embed/>
                    <p:pic>
                      <p:nvPicPr>
                        <p:cNvPr id="0" name="Picture 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4419600"/>
                          <a:ext cx="16129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4"/>
            <p:cNvGraphicFramePr>
              <a:graphicFrameLocks noChangeAspect="1"/>
            </p:cNvGraphicFramePr>
            <p:nvPr/>
          </p:nvGraphicFramePr>
          <p:xfrm>
            <a:off x="2667000" y="4495800"/>
            <a:ext cx="139700" cy="203200"/>
          </p:xfrm>
          <a:graphic>
            <a:graphicData uri="http://schemas.openxmlformats.org/presentationml/2006/ole">
              <mc:AlternateContent xmlns:mc="http://schemas.openxmlformats.org/markup-compatibility/2006">
                <mc:Choice xmlns:v="urn:schemas-microsoft-com:vml" Requires="v">
                  <p:oleObj name="Equation" r:id="rId17" imgW="139639" imgH="203112" progId="Equation.DSMT4">
                    <p:embed/>
                  </p:oleObj>
                </mc:Choice>
                <mc:Fallback>
                  <p:oleObj name="Equation" r:id="rId17" imgW="139639" imgH="203112"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67000" y="44958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5"/>
            <p:cNvGraphicFramePr>
              <a:graphicFrameLocks noChangeAspect="1"/>
            </p:cNvGraphicFramePr>
            <p:nvPr/>
          </p:nvGraphicFramePr>
          <p:xfrm>
            <a:off x="3048000" y="4419600"/>
            <a:ext cx="241300" cy="190500"/>
          </p:xfrm>
          <a:graphic>
            <a:graphicData uri="http://schemas.openxmlformats.org/presentationml/2006/ole">
              <mc:AlternateContent xmlns:mc="http://schemas.openxmlformats.org/markup-compatibility/2006">
                <mc:Choice xmlns:v="urn:schemas-microsoft-com:vml" Requires="v">
                  <p:oleObj name="Equation" r:id="rId19" imgW="241200" imgH="190440" progId="Equation.DSMT4">
                    <p:embed/>
                  </p:oleObj>
                </mc:Choice>
                <mc:Fallback>
                  <p:oleObj name="Equation" r:id="rId19" imgW="241200" imgH="190440" progId="Equation.DSMT4">
                    <p:embed/>
                    <p:pic>
                      <p:nvPicPr>
                        <p:cNvPr id="0" name="Picture 3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048000" y="44196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0" name="Straight Connector 19"/>
            <p:cNvCxnSpPr/>
            <p:nvPr/>
          </p:nvCxnSpPr>
          <p:spPr>
            <a:xfrm rot="5400000">
              <a:off x="2644140" y="46710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1" name="Object 4"/>
            <p:cNvGraphicFramePr>
              <a:graphicFrameLocks noChangeAspect="1"/>
            </p:cNvGraphicFramePr>
            <p:nvPr/>
          </p:nvGraphicFramePr>
          <p:xfrm>
            <a:off x="2286000" y="4419600"/>
            <a:ext cx="152400" cy="203200"/>
          </p:xfrm>
          <a:graphic>
            <a:graphicData uri="http://schemas.openxmlformats.org/presentationml/2006/ole">
              <mc:AlternateContent xmlns:mc="http://schemas.openxmlformats.org/markup-compatibility/2006">
                <mc:Choice xmlns:v="urn:schemas-microsoft-com:vml" Requires="v">
                  <p:oleObj name="Equation" r:id="rId21" imgW="152268" imgH="203024" progId="Equation.DSMT4">
                    <p:embed/>
                  </p:oleObj>
                </mc:Choice>
                <mc:Fallback>
                  <p:oleObj name="Equation" r:id="rId21" imgW="152268" imgH="203024"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441960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 name="Straight Connector 21"/>
            <p:cNvCxnSpPr/>
            <p:nvPr/>
          </p:nvCxnSpPr>
          <p:spPr>
            <a:xfrm rot="5400000">
              <a:off x="2110740" y="46710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3" name="Object 9"/>
            <p:cNvGraphicFramePr>
              <a:graphicFrameLocks noChangeAspect="1"/>
            </p:cNvGraphicFramePr>
            <p:nvPr/>
          </p:nvGraphicFramePr>
          <p:xfrm>
            <a:off x="2667000" y="4267200"/>
            <a:ext cx="190500" cy="165100"/>
          </p:xfrm>
          <a:graphic>
            <a:graphicData uri="http://schemas.openxmlformats.org/presentationml/2006/ole">
              <mc:AlternateContent xmlns:mc="http://schemas.openxmlformats.org/markup-compatibility/2006">
                <mc:Choice xmlns:v="urn:schemas-microsoft-com:vml" Requires="v">
                  <p:oleObj name="Equation" r:id="rId22" imgW="190440" imgH="164880" progId="Equation.DSMT4">
                    <p:embed/>
                  </p:oleObj>
                </mc:Choice>
                <mc:Fallback>
                  <p:oleObj name="Equation" r:id="rId22" imgW="190440" imgH="164880" progId="Equation.DSMT4">
                    <p:embed/>
                    <p:pic>
                      <p:nvPicPr>
                        <p:cNvPr id="0" name="Picture 4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667000" y="426720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7" name="Straight Connector 26"/>
            <p:cNvCxnSpPr/>
            <p:nvPr/>
          </p:nvCxnSpPr>
          <p:spPr>
            <a:xfrm rot="5400000">
              <a:off x="2613660" y="4472940"/>
              <a:ext cx="18288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3025140" y="47472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10285" name="Object 45"/>
          <p:cNvGraphicFramePr>
            <a:graphicFrameLocks noChangeAspect="1"/>
          </p:cNvGraphicFramePr>
          <p:nvPr>
            <p:extLst>
              <p:ext uri="{D42A27DB-BD31-4B8C-83A1-F6EECF244321}">
                <p14:modId xmlns:p14="http://schemas.microsoft.com/office/powerpoint/2010/main" val="2329015703"/>
              </p:ext>
            </p:extLst>
          </p:nvPr>
        </p:nvGraphicFramePr>
        <p:xfrm>
          <a:off x="1993900" y="2371725"/>
          <a:ext cx="139700" cy="203200"/>
        </p:xfrm>
        <a:graphic>
          <a:graphicData uri="http://schemas.openxmlformats.org/presentationml/2006/ole">
            <mc:AlternateContent xmlns:mc="http://schemas.openxmlformats.org/markup-compatibility/2006">
              <mc:Choice xmlns:v="urn:schemas-microsoft-com:vml" Requires="v">
                <p:oleObj name="Equation" r:id="rId24" imgW="139639" imgH="203112" progId="Equation.DSMT4">
                  <p:embed/>
                </p:oleObj>
              </mc:Choice>
              <mc:Fallback>
                <p:oleObj name="Equation" r:id="rId24" imgW="139639" imgH="203112" progId="Equation.DSMT4">
                  <p:embed/>
                  <p:pic>
                    <p:nvPicPr>
                      <p:cNvPr id="0" name="Picture 4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993900" y="237172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9" name="Straight Connector 28"/>
          <p:cNvCxnSpPr/>
          <p:nvPr/>
        </p:nvCxnSpPr>
        <p:spPr>
          <a:xfrm rot="5400000">
            <a:off x="1975485" y="2312670"/>
            <a:ext cx="18288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578">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200" dirty="0">
                <a:solidFill>
                  <a:schemeClr val="accent1"/>
                </a:solidFill>
              </a:rPr>
              <a:t>Example 10: Subtracting Whole Numbers by Borrowing (cont.)</a:t>
            </a:r>
            <a:endParaRPr lang="en-US" dirty="0"/>
          </a:p>
        </p:txBody>
      </p:sp>
      <p:sp>
        <p:nvSpPr>
          <p:cNvPr id="25602" name="Rectangle 3"/>
          <p:cNvSpPr>
            <a:spLocks noGrp="1"/>
          </p:cNvSpPr>
          <p:nvPr>
            <p:ph idx="1"/>
          </p:nvPr>
        </p:nvSpPr>
        <p:spPr>
          <a:prstGeom prst="rect">
            <a:avLst/>
          </a:prstGeom>
        </p:spPr>
        <p:txBody>
          <a:bodyPr/>
          <a:lstStyle/>
          <a:p>
            <a:pPr marL="1257300" indent="-1257300" eaLnBrk="1" hangingPunct="1">
              <a:buFont typeface="Courier New" pitchFamily="49" charset="0"/>
              <a:buNone/>
            </a:pPr>
            <a:r>
              <a:rPr lang="en-US" b="1" i="0" dirty="0">
                <a:solidFill>
                  <a:schemeClr val="tx1"/>
                </a:solidFill>
              </a:rPr>
              <a:t>Check:</a:t>
            </a:r>
            <a:r>
              <a:rPr lang="en-US" i="0" dirty="0">
                <a:solidFill>
                  <a:schemeClr val="tx1"/>
                </a:solidFill>
              </a:rPr>
              <a:t>	Add the difference to the subtrahend.  </a:t>
            </a:r>
            <a:br>
              <a:rPr lang="en-US" i="0" dirty="0">
                <a:solidFill>
                  <a:schemeClr val="tx1"/>
                </a:solidFill>
              </a:rPr>
            </a:br>
            <a:r>
              <a:rPr lang="en-US" i="0" dirty="0">
                <a:solidFill>
                  <a:schemeClr val="tx1"/>
                </a:solidFill>
              </a:rPr>
              <a:t>The sum should be the minuend.</a:t>
            </a:r>
          </a:p>
          <a:p>
            <a:pPr marL="1257300" indent="-1257300" eaLnBrk="1" hangingPunct="1">
              <a:buFont typeface="Courier New" pitchFamily="49" charset="0"/>
              <a:buNone/>
            </a:pPr>
            <a:endParaRPr lang="en-US" i="0" dirty="0">
              <a:solidFill>
                <a:schemeClr val="tx1"/>
              </a:solidFill>
            </a:endParaRPr>
          </a:p>
          <a:p>
            <a:pPr marL="1257300" indent="-1257300" eaLnBrk="1" hangingPunct="1">
              <a:buFont typeface="Courier New" pitchFamily="49" charset="0"/>
              <a:buNone/>
            </a:pPr>
            <a:endParaRPr lang="en-US" dirty="0">
              <a:solidFill>
                <a:schemeClr val="tx1"/>
              </a:solidFill>
            </a:endParaRPr>
          </a:p>
          <a:p>
            <a:pPr marL="1257300" indent="-1257300" eaLnBrk="1" hangingPunct="1">
              <a:buFont typeface="Courier New" pitchFamily="49" charset="0"/>
              <a:buNone/>
            </a:pPr>
            <a:endParaRPr lang="en-US" dirty="0"/>
          </a:p>
        </p:txBody>
      </p:sp>
      <p:graphicFrame>
        <p:nvGraphicFramePr>
          <p:cNvPr id="11267" name="Object 3"/>
          <p:cNvGraphicFramePr>
            <a:graphicFrameLocks noChangeAspect="1"/>
          </p:cNvGraphicFramePr>
          <p:nvPr>
            <p:extLst>
              <p:ext uri="{D42A27DB-BD31-4B8C-83A1-F6EECF244321}">
                <p14:modId xmlns:p14="http://schemas.microsoft.com/office/powerpoint/2010/main" val="4289264102"/>
              </p:ext>
            </p:extLst>
          </p:nvPr>
        </p:nvGraphicFramePr>
        <p:xfrm>
          <a:off x="3492500" y="2622550"/>
          <a:ext cx="736600" cy="381000"/>
        </p:xfrm>
        <a:graphic>
          <a:graphicData uri="http://schemas.openxmlformats.org/presentationml/2006/ole">
            <mc:AlternateContent xmlns:mc="http://schemas.openxmlformats.org/markup-compatibility/2006">
              <mc:Choice xmlns:v="urn:schemas-microsoft-com:vml" Requires="v">
                <p:oleObj name="Equation" r:id="rId2" imgW="736560" imgH="380880" progId="Equation.DSMT4">
                  <p:embed/>
                </p:oleObj>
              </mc:Choice>
              <mc:Fallback>
                <p:oleObj name="Equation" r:id="rId2" imgW="736560" imgH="380880" progId="Equation.DSMT4">
                  <p:embed/>
                  <p:pic>
                    <p:nvPicPr>
                      <p:cNvPr id="0" name="Picture 9"/>
                      <p:cNvPicPr>
                        <a:picLocks noChangeAspect="1" noChangeArrowheads="1"/>
                      </p:cNvPicPr>
                      <p:nvPr/>
                    </p:nvPicPr>
                    <p:blipFill>
                      <a:blip r:embed="rId3"/>
                      <a:srcRect/>
                      <a:stretch>
                        <a:fillRect/>
                      </a:stretch>
                    </p:blipFill>
                    <p:spPr bwMode="auto">
                      <a:xfrm>
                        <a:off x="3492500" y="2622550"/>
                        <a:ext cx="73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995989910"/>
              </p:ext>
            </p:extLst>
          </p:nvPr>
        </p:nvGraphicFramePr>
        <p:xfrm>
          <a:off x="3194050" y="3003550"/>
          <a:ext cx="1041400" cy="495300"/>
        </p:xfrm>
        <a:graphic>
          <a:graphicData uri="http://schemas.openxmlformats.org/presentationml/2006/ole">
            <mc:AlternateContent xmlns:mc="http://schemas.openxmlformats.org/markup-compatibility/2006">
              <mc:Choice xmlns:v="urn:schemas-microsoft-com:vml" Requires="v">
                <p:oleObj name="Equation" r:id="rId4" imgW="1041120" imgH="495000" progId="Equation.DSMT4">
                  <p:embed/>
                </p:oleObj>
              </mc:Choice>
              <mc:Fallback>
                <p:oleObj name="Equation" r:id="rId4" imgW="1041120" imgH="495000" progId="Equation.DSMT4">
                  <p:embed/>
                  <p:pic>
                    <p:nvPicPr>
                      <p:cNvPr id="0" name="Picture 10"/>
                      <p:cNvPicPr>
                        <a:picLocks noChangeAspect="1" noChangeArrowheads="1"/>
                      </p:cNvPicPr>
                      <p:nvPr/>
                    </p:nvPicPr>
                    <p:blipFill>
                      <a:blip r:embed="rId5"/>
                      <a:srcRect/>
                      <a:stretch>
                        <a:fillRect/>
                      </a:stretch>
                    </p:blipFill>
                    <p:spPr bwMode="auto">
                      <a:xfrm>
                        <a:off x="3194050" y="3003550"/>
                        <a:ext cx="1041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803401226"/>
              </p:ext>
            </p:extLst>
          </p:nvPr>
        </p:nvGraphicFramePr>
        <p:xfrm>
          <a:off x="3498850" y="3527876"/>
          <a:ext cx="723900" cy="381000"/>
        </p:xfrm>
        <a:graphic>
          <a:graphicData uri="http://schemas.openxmlformats.org/presentationml/2006/ole">
            <mc:AlternateContent xmlns:mc="http://schemas.openxmlformats.org/markup-compatibility/2006">
              <mc:Choice xmlns:v="urn:schemas-microsoft-com:vml" Requires="v">
                <p:oleObj name="Equation" r:id="rId6" imgW="723600" imgH="380880" progId="Equation.DSMT4">
                  <p:embed/>
                </p:oleObj>
              </mc:Choice>
              <mc:Fallback>
                <p:oleObj name="Equation" r:id="rId6" imgW="723600" imgH="380880" progId="Equation.DSMT4">
                  <p:embed/>
                  <p:pic>
                    <p:nvPicPr>
                      <p:cNvPr id="0" name="Picture 11"/>
                      <p:cNvPicPr>
                        <a:picLocks noChangeAspect="1" noChangeArrowheads="1"/>
                      </p:cNvPicPr>
                      <p:nvPr/>
                    </p:nvPicPr>
                    <p:blipFill>
                      <a:blip r:embed="rId7"/>
                      <a:srcRect/>
                      <a:stretch>
                        <a:fillRect/>
                      </a:stretch>
                    </p:blipFill>
                    <p:spPr bwMode="auto">
                      <a:xfrm>
                        <a:off x="3498850" y="3527876"/>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6" name="Object 12"/>
          <p:cNvGraphicFramePr>
            <a:graphicFrameLocks noChangeAspect="1"/>
          </p:cNvGraphicFramePr>
          <p:nvPr>
            <p:extLst>
              <p:ext uri="{D42A27DB-BD31-4B8C-83A1-F6EECF244321}">
                <p14:modId xmlns:p14="http://schemas.microsoft.com/office/powerpoint/2010/main" val="333633863"/>
              </p:ext>
            </p:extLst>
          </p:nvPr>
        </p:nvGraphicFramePr>
        <p:xfrm>
          <a:off x="3529692" y="2362200"/>
          <a:ext cx="139700" cy="190500"/>
        </p:xfrm>
        <a:graphic>
          <a:graphicData uri="http://schemas.openxmlformats.org/presentationml/2006/ole">
            <mc:AlternateContent xmlns:mc="http://schemas.openxmlformats.org/markup-compatibility/2006">
              <mc:Choice xmlns:v="urn:schemas-microsoft-com:vml" Requires="v">
                <p:oleObj name="Equation" r:id="rId8" imgW="139680" imgH="190440" progId="Equation.DSMT4">
                  <p:embed/>
                </p:oleObj>
              </mc:Choice>
              <mc:Fallback>
                <p:oleObj name="Equation" r:id="rId8" imgW="139680" imgH="19044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29692" y="23622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3810001" y="2362200"/>
          <a:ext cx="152400" cy="190500"/>
        </p:xfrm>
        <a:graphic>
          <a:graphicData uri="http://schemas.openxmlformats.org/presentationml/2006/ole">
            <mc:AlternateContent xmlns:mc="http://schemas.openxmlformats.org/markup-compatibility/2006">
              <mc:Choice xmlns:v="urn:schemas-microsoft-com:vml" Requires="v">
                <p:oleObj name="Equation" r:id="rId10" imgW="139680" imgH="190440" progId="Equation.DSMT4">
                  <p:embed/>
                </p:oleObj>
              </mc:Choice>
              <mc:Fallback>
                <p:oleObj name="Equation" r:id="rId10" imgW="139680" imgH="19044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1" y="2362200"/>
                        <a:ext cx="1524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203102"/>
            <a:ext cx="8229600" cy="873957"/>
          </a:xfrm>
          <a:prstGeom prst="rect">
            <a:avLst/>
          </a:prstGeom>
        </p:spPr>
        <p:txBody>
          <a:bodyPr>
            <a:spAutoFit/>
          </a:bodyPr>
          <a:lstStyle/>
          <a:p>
            <a:pPr eaLnBrk="1" hangingPunct="1"/>
            <a:r>
              <a:rPr lang="en-US" sz="3200" dirty="0">
                <a:solidFill>
                  <a:schemeClr val="accent1"/>
                </a:solidFill>
              </a:rPr>
              <a:t>Example 11: Subtracting Whole Numbers by Borrowing</a:t>
            </a:r>
          </a:p>
        </p:txBody>
      </p:sp>
      <p:sp>
        <p:nvSpPr>
          <p:cNvPr id="26627" name="Rectangle 3"/>
          <p:cNvSpPr>
            <a:spLocks noGrp="1"/>
          </p:cNvSpPr>
          <p:nvPr>
            <p:ph idx="1"/>
          </p:nvPr>
        </p:nvSpPr>
        <p:spPr>
          <a:xfrm>
            <a:off x="457200" y="1295400"/>
            <a:ext cx="8229600" cy="2419124"/>
          </a:xfrm>
          <a:prstGeom prst="rect">
            <a:avLst/>
          </a:prstGeom>
        </p:spPr>
        <p:txBody>
          <a:bodyPr>
            <a:spAutoFit/>
          </a:bodyPr>
          <a:lstStyle/>
          <a:p>
            <a:pPr marL="1255713" indent="-1255713" eaLnBrk="1" hangingPunct="1">
              <a:buFont typeface="Courier New" pitchFamily="49" charset="0"/>
              <a:buNone/>
            </a:pPr>
            <a:r>
              <a:rPr lang="en-US" i="0" dirty="0">
                <a:solidFill>
                  <a:schemeClr val="tx1"/>
                </a:solidFill>
              </a:rPr>
              <a:t>Subtract: </a:t>
            </a:r>
            <a:r>
              <a:rPr lang="en-US" i="0" dirty="0">
                <a:solidFill>
                  <a:srgbClr val="0000FF"/>
                </a:solidFill>
              </a:rPr>
              <a:t>800 – 65</a:t>
            </a:r>
          </a:p>
          <a:p>
            <a:pPr marL="1255713" indent="-1255713" eaLnBrk="1" hangingPunct="1">
              <a:buFont typeface="Courier New" pitchFamily="49" charset="0"/>
              <a:buNone/>
            </a:pPr>
            <a:r>
              <a:rPr lang="en-US" b="1" i="0" dirty="0">
                <a:solidFill>
                  <a:schemeClr val="tx1"/>
                </a:solidFill>
              </a:rPr>
              <a:t>Solution</a:t>
            </a:r>
          </a:p>
          <a:p>
            <a:r>
              <a:rPr lang="en-US" b="1" i="0" dirty="0">
                <a:solidFill>
                  <a:schemeClr val="tx1"/>
                </a:solidFill>
              </a:rPr>
              <a:t>Step 1: </a:t>
            </a:r>
            <a:r>
              <a:rPr lang="en-US" dirty="0"/>
              <a:t>Since we cannot borrow from the 0 in the tens place, we end up borrowing 1 hundred from the hundreds place</a:t>
            </a:r>
            <a:r>
              <a:rPr lang="en-US" dirty="0">
                <a:solidFill>
                  <a:schemeClr val="tx1"/>
                </a:solidFill>
              </a:rPr>
              <a:t>.</a:t>
            </a:r>
            <a:endParaRPr lang="en-US" dirty="0"/>
          </a:p>
        </p:txBody>
      </p:sp>
      <p:graphicFrame>
        <p:nvGraphicFramePr>
          <p:cNvPr id="26629" name="Object 5"/>
          <p:cNvGraphicFramePr>
            <a:graphicFrameLocks noChangeAspect="1"/>
          </p:cNvGraphicFramePr>
          <p:nvPr/>
        </p:nvGraphicFramePr>
        <p:xfrm>
          <a:off x="1066800" y="3962400"/>
          <a:ext cx="1879600" cy="1143000"/>
        </p:xfrm>
        <a:graphic>
          <a:graphicData uri="http://schemas.openxmlformats.org/presentationml/2006/ole">
            <mc:AlternateContent xmlns:mc="http://schemas.openxmlformats.org/markup-compatibility/2006">
              <mc:Choice xmlns:v="urn:schemas-microsoft-com:vml" Requires="v">
                <p:oleObj name="Equation" r:id="rId2" imgW="1879560" imgH="1143000" progId="Equation.DSMT4">
                  <p:embed/>
                </p:oleObj>
              </mc:Choice>
              <mc:Fallback>
                <p:oleObj name="Equation" r:id="rId2" imgW="1879560" imgH="11430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962400"/>
                        <a:ext cx="1879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nvGraphicFramePr>
        <p:xfrm>
          <a:off x="1600200" y="3962400"/>
          <a:ext cx="139700" cy="190500"/>
        </p:xfrm>
        <a:graphic>
          <a:graphicData uri="http://schemas.openxmlformats.org/presentationml/2006/ole">
            <mc:AlternateContent xmlns:mc="http://schemas.openxmlformats.org/markup-compatibility/2006">
              <mc:Choice xmlns:v="urn:schemas-microsoft-com:vml" Requires="v">
                <p:oleObj name="Equation" r:id="rId4" imgW="139639" imgH="190417" progId="Equation.DSMT4">
                  <p:embed/>
                </p:oleObj>
              </mc:Choice>
              <mc:Fallback>
                <p:oleObj name="Equation" r:id="rId4" imgW="139639" imgH="190417"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39624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1981200" y="3962400"/>
          <a:ext cx="241300" cy="203200"/>
        </p:xfrm>
        <a:graphic>
          <a:graphicData uri="http://schemas.openxmlformats.org/presentationml/2006/ole">
            <mc:AlternateContent xmlns:mc="http://schemas.openxmlformats.org/markup-compatibility/2006">
              <mc:Choice xmlns:v="urn:schemas-microsoft-com:vml" Requires="v">
                <p:oleObj name="Equation" r:id="rId6" imgW="241200" imgH="203040" progId="Equation.DSMT4">
                  <p:embed/>
                </p:oleObj>
              </mc:Choice>
              <mc:Fallback>
                <p:oleObj name="Equation" r:id="rId6" imgW="241200" imgH="20304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39624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1975592" y="422967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1501140" y="42138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845278" y="4191000"/>
            <a:ext cx="6324600" cy="369332"/>
          </a:xfrm>
          <a:prstGeom prst="rect">
            <a:avLst/>
          </a:prstGeom>
          <a:noFill/>
        </p:spPr>
        <p:txBody>
          <a:bodyPr wrap="square" rtlCol="0">
            <a:spAutoFit/>
          </a:bodyPr>
          <a:lstStyle/>
          <a:p>
            <a:r>
              <a:rPr lang="en-US" dirty="0">
                <a:solidFill>
                  <a:srgbClr val="008080"/>
                </a:solidFill>
              </a:rPr>
              <a:t>In the hundreds column: 8 hundreds − 1 hundred = 7 hundreds</a:t>
            </a:r>
          </a:p>
        </p:txBody>
      </p:sp>
      <p:sp>
        <p:nvSpPr>
          <p:cNvPr id="12" name="TextBox 11"/>
          <p:cNvSpPr txBox="1"/>
          <p:nvPr/>
        </p:nvSpPr>
        <p:spPr>
          <a:xfrm>
            <a:off x="2845278" y="4533900"/>
            <a:ext cx="5715000" cy="369332"/>
          </a:xfrm>
          <a:prstGeom prst="rect">
            <a:avLst/>
          </a:prstGeom>
          <a:noFill/>
        </p:spPr>
        <p:txBody>
          <a:bodyPr wrap="square" rtlCol="0">
            <a:spAutoFit/>
          </a:bodyPr>
          <a:lstStyle/>
          <a:p>
            <a:r>
              <a:rPr lang="en-US" dirty="0">
                <a:solidFill>
                  <a:srgbClr val="008080"/>
                </a:solidFill>
              </a:rPr>
              <a:t>In the tens column: 1 hundred + 0 tens = 10 tens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sz="3200" dirty="0">
                <a:solidFill>
                  <a:schemeClr val="accent1"/>
                </a:solidFill>
              </a:rPr>
              <a:t>Example 11: Subtracting Whole Numbers by Borrowing (cont.)</a:t>
            </a:r>
            <a:endParaRPr lang="en-US" dirty="0"/>
          </a:p>
        </p:txBody>
      </p:sp>
      <p:grpSp>
        <p:nvGrpSpPr>
          <p:cNvPr id="20" name="Group 19"/>
          <p:cNvGrpSpPr/>
          <p:nvPr/>
        </p:nvGrpSpPr>
        <p:grpSpPr>
          <a:xfrm>
            <a:off x="1371600" y="2090470"/>
            <a:ext cx="1879600" cy="1219200"/>
            <a:chOff x="1371600" y="2133600"/>
            <a:chExt cx="1879600" cy="1219200"/>
          </a:xfrm>
        </p:grpSpPr>
        <p:graphicFrame>
          <p:nvGraphicFramePr>
            <p:cNvPr id="15" name="Object 5"/>
            <p:cNvGraphicFramePr>
              <a:graphicFrameLocks noChangeAspect="1"/>
            </p:cNvGraphicFramePr>
            <p:nvPr/>
          </p:nvGraphicFramePr>
          <p:xfrm>
            <a:off x="1371600" y="2209800"/>
            <a:ext cx="1879600" cy="1143000"/>
          </p:xfrm>
          <a:graphic>
            <a:graphicData uri="http://schemas.openxmlformats.org/presentationml/2006/ole">
              <mc:AlternateContent xmlns:mc="http://schemas.openxmlformats.org/markup-compatibility/2006">
                <mc:Choice xmlns:v="urn:schemas-microsoft-com:vml" Requires="v">
                  <p:oleObj name="Equation" r:id="rId2" imgW="1879560" imgH="1143000" progId="Equation.DSMT4">
                    <p:embed/>
                  </p:oleObj>
                </mc:Choice>
                <mc:Fallback>
                  <p:oleObj name="Equation" r:id="rId2" imgW="1879560" imgH="1143000" progId="Equation.DSMT4">
                    <p:embed/>
                    <p:pic>
                      <p:nvPicPr>
                        <p:cNvPr id="0"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209800"/>
                          <a:ext cx="1879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4"/>
            <p:cNvGraphicFramePr>
              <a:graphicFrameLocks noChangeAspect="1"/>
            </p:cNvGraphicFramePr>
            <p:nvPr/>
          </p:nvGraphicFramePr>
          <p:xfrm>
            <a:off x="1880556" y="2201174"/>
            <a:ext cx="139700" cy="190500"/>
          </p:xfrm>
          <a:graphic>
            <a:graphicData uri="http://schemas.openxmlformats.org/presentationml/2006/ole">
              <mc:AlternateContent xmlns:mc="http://schemas.openxmlformats.org/markup-compatibility/2006">
                <mc:Choice xmlns:v="urn:schemas-microsoft-com:vml" Requires="v">
                  <p:oleObj name="Equation" r:id="rId4" imgW="139639" imgH="190417" progId="Equation.DSMT4">
                    <p:embed/>
                  </p:oleObj>
                </mc:Choice>
                <mc:Fallback>
                  <p:oleObj name="Equation" r:id="rId4" imgW="139639" imgH="190417" progId="Equation.DSMT4">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0556" y="2201174"/>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5"/>
            <p:cNvGraphicFramePr>
              <a:graphicFrameLocks noChangeAspect="1"/>
            </p:cNvGraphicFramePr>
            <p:nvPr/>
          </p:nvGraphicFramePr>
          <p:xfrm>
            <a:off x="2297744" y="2133600"/>
            <a:ext cx="241300" cy="203200"/>
          </p:xfrm>
          <a:graphic>
            <a:graphicData uri="http://schemas.openxmlformats.org/presentationml/2006/ole">
              <mc:AlternateContent xmlns:mc="http://schemas.openxmlformats.org/markup-compatibility/2006">
                <mc:Choice xmlns:v="urn:schemas-microsoft-com:vml" Requires="v">
                  <p:oleObj name="Equation" r:id="rId6" imgW="241200" imgH="203040" progId="Equation.DSMT4">
                    <p:embed/>
                  </p:oleObj>
                </mc:Choice>
                <mc:Fallback>
                  <p:oleObj name="Equation" r:id="rId6" imgW="241200" imgH="203040" progId="Equation.DSMT4">
                    <p:embed/>
                    <p:pic>
                      <p:nvPicPr>
                        <p:cNvPr id="0" name="Picture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7744" y="21336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8" name="Straight Connector 17"/>
            <p:cNvCxnSpPr/>
            <p:nvPr/>
          </p:nvCxnSpPr>
          <p:spPr>
            <a:xfrm rot="5400000">
              <a:off x="2278958" y="248713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1805940" y="249433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13322" name="Object 10"/>
          <p:cNvGraphicFramePr>
            <a:graphicFrameLocks noChangeAspect="1"/>
          </p:cNvGraphicFramePr>
          <p:nvPr/>
        </p:nvGraphicFramePr>
        <p:xfrm>
          <a:off x="2320504" y="1785670"/>
          <a:ext cx="152400" cy="203200"/>
        </p:xfrm>
        <a:graphic>
          <a:graphicData uri="http://schemas.openxmlformats.org/presentationml/2006/ole">
            <mc:AlternateContent xmlns:mc="http://schemas.openxmlformats.org/markup-compatibility/2006">
              <mc:Choice xmlns:v="urn:schemas-microsoft-com:vml" Requires="v">
                <p:oleObj name="Equation" r:id="rId8" imgW="152268" imgH="203024" progId="Equation.DSMT4">
                  <p:embed/>
                </p:oleObj>
              </mc:Choice>
              <mc:Fallback>
                <p:oleObj name="Equation" r:id="rId8" imgW="152268" imgH="203024"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20504" y="178567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1" name="Straight Connector 20"/>
          <p:cNvCxnSpPr/>
          <p:nvPr/>
        </p:nvCxnSpPr>
        <p:spPr>
          <a:xfrm rot="5400000">
            <a:off x="2283510" y="2071634"/>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3354" name="Object 42"/>
          <p:cNvGraphicFramePr>
            <a:graphicFrameLocks noGrp="1" noChangeAspect="1"/>
          </p:cNvGraphicFramePr>
          <p:nvPr>
            <p:ph idx="1"/>
          </p:nvPr>
        </p:nvGraphicFramePr>
        <p:xfrm>
          <a:off x="2743200" y="2090470"/>
          <a:ext cx="241300" cy="203200"/>
        </p:xfrm>
        <a:graphic>
          <a:graphicData uri="http://schemas.openxmlformats.org/presentationml/2006/ole">
            <mc:AlternateContent xmlns:mc="http://schemas.openxmlformats.org/markup-compatibility/2006">
              <mc:Choice xmlns:v="urn:schemas-microsoft-com:vml" Requires="v">
                <p:oleObj name="Equation" r:id="rId10" imgW="241200" imgH="203040" progId="Equation.DSMT4">
                  <p:embed/>
                </p:oleObj>
              </mc:Choice>
              <mc:Fallback>
                <p:oleObj name="Equation" r:id="rId10" imgW="241200" imgH="203040" progId="Equation.DSMT4">
                  <p:embed/>
                  <p:pic>
                    <p:nvPicPr>
                      <p:cNvPr id="0" name="Picture 4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209047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 name="TextBox 29"/>
          <p:cNvSpPr txBox="1"/>
          <p:nvPr/>
        </p:nvSpPr>
        <p:spPr>
          <a:xfrm>
            <a:off x="533400" y="1295400"/>
            <a:ext cx="7772400" cy="954107"/>
          </a:xfrm>
          <a:prstGeom prst="rect">
            <a:avLst/>
          </a:prstGeom>
          <a:noFill/>
        </p:spPr>
        <p:txBody>
          <a:bodyPr wrap="square" rtlCol="0">
            <a:spAutoFit/>
          </a:bodyPr>
          <a:lstStyle/>
          <a:p>
            <a:r>
              <a:rPr lang="en-US" sz="2800" b="1" dirty="0"/>
              <a:t>Step 2: </a:t>
            </a:r>
            <a:r>
              <a:rPr lang="en-US" sz="2800" dirty="0"/>
              <a:t>Now, borrow 1 ten from the tens place.</a:t>
            </a:r>
          </a:p>
          <a:p>
            <a:endParaRPr lang="en-US" sz="2800" dirty="0"/>
          </a:p>
        </p:txBody>
      </p:sp>
      <p:sp>
        <p:nvSpPr>
          <p:cNvPr id="34" name="TextBox 33"/>
          <p:cNvSpPr txBox="1"/>
          <p:nvPr/>
        </p:nvSpPr>
        <p:spPr>
          <a:xfrm>
            <a:off x="3429000" y="2319070"/>
            <a:ext cx="5334000" cy="369332"/>
          </a:xfrm>
          <a:prstGeom prst="rect">
            <a:avLst/>
          </a:prstGeom>
          <a:noFill/>
        </p:spPr>
        <p:txBody>
          <a:bodyPr wrap="square" rtlCol="0">
            <a:spAutoFit/>
          </a:bodyPr>
          <a:lstStyle/>
          <a:p>
            <a:r>
              <a:rPr lang="en-US" dirty="0">
                <a:solidFill>
                  <a:srgbClr val="008080"/>
                </a:solidFill>
              </a:rPr>
              <a:t>In the tens column: 10 tens − 1 ten = 9 tens</a:t>
            </a:r>
          </a:p>
        </p:txBody>
      </p:sp>
      <p:sp>
        <p:nvSpPr>
          <p:cNvPr id="35" name="TextBox 34"/>
          <p:cNvSpPr txBox="1"/>
          <p:nvPr/>
        </p:nvSpPr>
        <p:spPr>
          <a:xfrm>
            <a:off x="3425682" y="2669431"/>
            <a:ext cx="4419600" cy="369332"/>
          </a:xfrm>
          <a:prstGeom prst="rect">
            <a:avLst/>
          </a:prstGeom>
          <a:noFill/>
        </p:spPr>
        <p:txBody>
          <a:bodyPr wrap="square" rtlCol="0">
            <a:spAutoFit/>
          </a:bodyPr>
          <a:lstStyle/>
          <a:p>
            <a:r>
              <a:rPr lang="en-US" dirty="0">
                <a:solidFill>
                  <a:srgbClr val="008080"/>
                </a:solidFill>
              </a:rPr>
              <a:t>In the ones column: 1 ten + 0 ones = 10 ones</a:t>
            </a:r>
          </a:p>
        </p:txBody>
      </p:sp>
      <p:cxnSp>
        <p:nvCxnSpPr>
          <p:cNvPr id="14" name="Straight Connector 13"/>
          <p:cNvCxnSpPr/>
          <p:nvPr/>
        </p:nvCxnSpPr>
        <p:spPr>
          <a:xfrm rot="5400000">
            <a:off x="2754844" y="2426756"/>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457200" y="3591580"/>
            <a:ext cx="2609497" cy="523220"/>
          </a:xfrm>
          <a:prstGeom prst="rect">
            <a:avLst/>
          </a:prstGeom>
        </p:spPr>
        <p:txBody>
          <a:bodyPr wrap="none">
            <a:spAutoFit/>
          </a:bodyPr>
          <a:lstStyle/>
          <a:p>
            <a:pPr marL="1257300" indent="-1257300"/>
            <a:r>
              <a:rPr lang="en-US" sz="2800" b="1" dirty="0"/>
              <a:t>Step 3: </a:t>
            </a:r>
            <a:r>
              <a:rPr lang="en-US" sz="2800" dirty="0"/>
              <a:t>Subtract.</a:t>
            </a:r>
          </a:p>
        </p:txBody>
      </p:sp>
      <p:grpSp>
        <p:nvGrpSpPr>
          <p:cNvPr id="40" name="Group 39"/>
          <p:cNvGrpSpPr/>
          <p:nvPr/>
        </p:nvGrpSpPr>
        <p:grpSpPr>
          <a:xfrm>
            <a:off x="3429000" y="5422900"/>
            <a:ext cx="1117600" cy="292100"/>
            <a:chOff x="3524250" y="5422900"/>
            <a:chExt cx="1117600" cy="292100"/>
          </a:xfrm>
        </p:grpSpPr>
        <p:graphicFrame>
          <p:nvGraphicFramePr>
            <p:cNvPr id="33" name="Object 12"/>
            <p:cNvGraphicFramePr>
              <a:graphicFrameLocks noChangeAspect="1"/>
            </p:cNvGraphicFramePr>
            <p:nvPr/>
          </p:nvGraphicFramePr>
          <p:xfrm>
            <a:off x="4438650" y="5422900"/>
            <a:ext cx="203200" cy="292100"/>
          </p:xfrm>
          <a:graphic>
            <a:graphicData uri="http://schemas.openxmlformats.org/presentationml/2006/ole">
              <mc:AlternateContent xmlns:mc="http://schemas.openxmlformats.org/markup-compatibility/2006">
                <mc:Choice xmlns:v="urn:schemas-microsoft-com:vml" Requires="v">
                  <p:oleObj name="Equation" r:id="rId11" imgW="203040" imgH="291960" progId="Equation.DSMT4">
                    <p:embed/>
                  </p:oleObj>
                </mc:Choice>
                <mc:Fallback>
                  <p:oleObj name="Equation" r:id="rId11" imgW="203040" imgH="291960" progId="Equation.DSMT4">
                    <p:embed/>
                    <p:pic>
                      <p:nvPicPr>
                        <p:cNvPr id="0" name="Picture 4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38650" y="5422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 name="Object 13"/>
            <p:cNvGraphicFramePr>
              <a:graphicFrameLocks noChangeAspect="1"/>
            </p:cNvGraphicFramePr>
            <p:nvPr/>
          </p:nvGraphicFramePr>
          <p:xfrm>
            <a:off x="3981450" y="5422900"/>
            <a:ext cx="190500" cy="292100"/>
          </p:xfrm>
          <a:graphic>
            <a:graphicData uri="http://schemas.openxmlformats.org/presentationml/2006/ole">
              <mc:AlternateContent xmlns:mc="http://schemas.openxmlformats.org/markup-compatibility/2006">
                <mc:Choice xmlns:v="urn:schemas-microsoft-com:vml" Requires="v">
                  <p:oleObj name="Equation" r:id="rId13" imgW="190417" imgH="291973" progId="Equation.DSMT4">
                    <p:embed/>
                  </p:oleObj>
                </mc:Choice>
                <mc:Fallback>
                  <p:oleObj name="Equation" r:id="rId13" imgW="190417" imgH="291973" progId="Equation.DSMT4">
                    <p:embed/>
                    <p:pic>
                      <p:nvPicPr>
                        <p:cNvPr id="0" name="Picture 5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81450" y="54229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 name="Object 14"/>
            <p:cNvGraphicFramePr>
              <a:graphicFrameLocks noChangeAspect="1"/>
            </p:cNvGraphicFramePr>
            <p:nvPr/>
          </p:nvGraphicFramePr>
          <p:xfrm>
            <a:off x="3524250" y="5422900"/>
            <a:ext cx="203200" cy="279400"/>
          </p:xfrm>
          <a:graphic>
            <a:graphicData uri="http://schemas.openxmlformats.org/presentationml/2006/ole">
              <mc:AlternateContent xmlns:mc="http://schemas.openxmlformats.org/markup-compatibility/2006">
                <mc:Choice xmlns:v="urn:schemas-microsoft-com:vml" Requires="v">
                  <p:oleObj name="Equation" r:id="rId15" imgW="203112" imgH="279279" progId="Equation.DSMT4">
                    <p:embed/>
                  </p:oleObj>
                </mc:Choice>
                <mc:Fallback>
                  <p:oleObj name="Equation" r:id="rId15" imgW="203112" imgH="279279" progId="Equation.DSMT4">
                    <p:embed/>
                    <p:pic>
                      <p:nvPicPr>
                        <p:cNvPr id="0" name="Picture 5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24250" y="54229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grpSp>
        <p:nvGrpSpPr>
          <p:cNvPr id="41" name="Group 40"/>
          <p:cNvGrpSpPr/>
          <p:nvPr/>
        </p:nvGrpSpPr>
        <p:grpSpPr>
          <a:xfrm>
            <a:off x="2971800" y="3898900"/>
            <a:ext cx="1879600" cy="1454150"/>
            <a:chOff x="2971800" y="3898900"/>
            <a:chExt cx="1879600" cy="1454150"/>
          </a:xfrm>
        </p:grpSpPr>
        <p:graphicFrame>
          <p:nvGraphicFramePr>
            <p:cNvPr id="23" name="Object 5"/>
            <p:cNvGraphicFramePr>
              <a:graphicFrameLocks noChangeAspect="1"/>
            </p:cNvGraphicFramePr>
            <p:nvPr/>
          </p:nvGraphicFramePr>
          <p:xfrm>
            <a:off x="2971800" y="4210050"/>
            <a:ext cx="1879600" cy="1143000"/>
          </p:xfrm>
          <a:graphic>
            <a:graphicData uri="http://schemas.openxmlformats.org/presentationml/2006/ole">
              <mc:AlternateContent xmlns:mc="http://schemas.openxmlformats.org/markup-compatibility/2006">
                <mc:Choice xmlns:v="urn:schemas-microsoft-com:vml" Requires="v">
                  <p:oleObj name="Equation" r:id="rId17" imgW="1879560" imgH="1143000" progId="Equation.DSMT4">
                    <p:embed/>
                  </p:oleObj>
                </mc:Choice>
                <mc:Fallback>
                  <p:oleObj name="Equation" r:id="rId17" imgW="1879560" imgH="1143000" progId="Equation.DSMT4">
                    <p:embed/>
                    <p:pic>
                      <p:nvPicPr>
                        <p:cNvPr id="0" name="Picture 4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1800" y="4210050"/>
                          <a:ext cx="1879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4"/>
            <p:cNvGraphicFramePr>
              <a:graphicFrameLocks noChangeAspect="1"/>
            </p:cNvGraphicFramePr>
            <p:nvPr/>
          </p:nvGraphicFramePr>
          <p:xfrm>
            <a:off x="3403600" y="4265612"/>
            <a:ext cx="139700" cy="190500"/>
          </p:xfrm>
          <a:graphic>
            <a:graphicData uri="http://schemas.openxmlformats.org/presentationml/2006/ole">
              <mc:AlternateContent xmlns:mc="http://schemas.openxmlformats.org/markup-compatibility/2006">
                <mc:Choice xmlns:v="urn:schemas-microsoft-com:vml" Requires="v">
                  <p:oleObj name="Equation" r:id="rId19" imgW="139639" imgH="190417" progId="Equation.DSMT4">
                    <p:embed/>
                  </p:oleObj>
                </mc:Choice>
                <mc:Fallback>
                  <p:oleObj name="Equation" r:id="rId19" imgW="139639" imgH="190417"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03600" y="4265612"/>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 name="Object 5"/>
            <p:cNvGraphicFramePr>
              <a:graphicFrameLocks noChangeAspect="1"/>
            </p:cNvGraphicFramePr>
            <p:nvPr/>
          </p:nvGraphicFramePr>
          <p:xfrm>
            <a:off x="3829050" y="4203700"/>
            <a:ext cx="241300" cy="203200"/>
          </p:xfrm>
          <a:graphic>
            <a:graphicData uri="http://schemas.openxmlformats.org/presentationml/2006/ole">
              <mc:AlternateContent xmlns:mc="http://schemas.openxmlformats.org/markup-compatibility/2006">
                <mc:Choice xmlns:v="urn:schemas-microsoft-com:vml" Requires="v">
                  <p:oleObj name="Equation" r:id="rId20" imgW="241200" imgH="203040" progId="Equation.DSMT4">
                    <p:embed/>
                  </p:oleObj>
                </mc:Choice>
                <mc:Fallback>
                  <p:oleObj name="Equation" r:id="rId20" imgW="241200" imgH="203040" progId="Equation.DSMT4">
                    <p:embed/>
                    <p:pic>
                      <p:nvPicPr>
                        <p:cNvPr id="0" name="Picture 4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829050" y="42037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6" name="Straight Connector 25"/>
            <p:cNvCxnSpPr/>
            <p:nvPr/>
          </p:nvCxnSpPr>
          <p:spPr>
            <a:xfrm rot="5400000">
              <a:off x="3425190" y="4472622"/>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3882390" y="448103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8" name="Object 9"/>
            <p:cNvGraphicFramePr>
              <a:graphicFrameLocks noChangeAspect="1"/>
            </p:cNvGraphicFramePr>
            <p:nvPr/>
          </p:nvGraphicFramePr>
          <p:xfrm>
            <a:off x="4362450" y="4127500"/>
            <a:ext cx="241300" cy="203200"/>
          </p:xfrm>
          <a:graphic>
            <a:graphicData uri="http://schemas.openxmlformats.org/presentationml/2006/ole">
              <mc:AlternateContent xmlns:mc="http://schemas.openxmlformats.org/markup-compatibility/2006">
                <mc:Choice xmlns:v="urn:schemas-microsoft-com:vml" Requires="v">
                  <p:oleObj name="Equation" r:id="rId22" imgW="241200" imgH="203040" progId="Equation.DSMT4">
                    <p:embed/>
                  </p:oleObj>
                </mc:Choice>
                <mc:Fallback>
                  <p:oleObj name="Equation" r:id="rId22" imgW="241200" imgH="203040" progId="Equation.DSMT4">
                    <p:embed/>
                    <p:pic>
                      <p:nvPicPr>
                        <p:cNvPr id="0" name="Picture 4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362450" y="41275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 name="Object 10"/>
            <p:cNvGraphicFramePr>
              <a:graphicFrameLocks noChangeAspect="1"/>
            </p:cNvGraphicFramePr>
            <p:nvPr/>
          </p:nvGraphicFramePr>
          <p:xfrm>
            <a:off x="3829050" y="3898900"/>
            <a:ext cx="152400" cy="203200"/>
          </p:xfrm>
          <a:graphic>
            <a:graphicData uri="http://schemas.openxmlformats.org/presentationml/2006/ole">
              <mc:AlternateContent xmlns:mc="http://schemas.openxmlformats.org/markup-compatibility/2006">
                <mc:Choice xmlns:v="urn:schemas-microsoft-com:vml" Requires="v">
                  <p:oleObj name="Equation" r:id="rId24" imgW="152268" imgH="203024" progId="Equation.DSMT4">
                    <p:embed/>
                  </p:oleObj>
                </mc:Choice>
                <mc:Fallback>
                  <p:oleObj name="Equation" r:id="rId24" imgW="152268" imgH="203024" progId="Equation.DSMT4">
                    <p:embed/>
                    <p:pic>
                      <p:nvPicPr>
                        <p:cNvPr id="0" name="Picture 4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29050" y="389890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31" name="Straight Connector 30"/>
            <p:cNvCxnSpPr/>
            <p:nvPr/>
          </p:nvCxnSpPr>
          <p:spPr>
            <a:xfrm rot="5400000">
              <a:off x="4330964" y="4488975"/>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3806190" y="41503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5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2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sz="3200" dirty="0">
                <a:solidFill>
                  <a:schemeClr val="accent1"/>
                </a:solidFill>
              </a:rPr>
              <a:t>Example 11: Subtracting Whole Numbers by Borrowing (cont.)</a:t>
            </a:r>
            <a:endParaRPr lang="en-US" dirty="0"/>
          </a:p>
        </p:txBody>
      </p:sp>
      <p:sp>
        <p:nvSpPr>
          <p:cNvPr id="28674" name="Rectangle 3"/>
          <p:cNvSpPr>
            <a:spLocks noGrp="1"/>
          </p:cNvSpPr>
          <p:nvPr>
            <p:ph idx="1"/>
          </p:nvPr>
        </p:nvSpPr>
        <p:spPr>
          <a:xfrm>
            <a:off x="457200" y="1280160"/>
            <a:ext cx="8229600" cy="2246769"/>
          </a:xfrm>
          <a:prstGeom prst="rect">
            <a:avLst/>
          </a:prstGeom>
        </p:spPr>
        <p:txBody>
          <a:bodyPr>
            <a:spAutoFit/>
          </a:bodyPr>
          <a:lstStyle/>
          <a:p>
            <a:pPr marL="1087438" indent="-1087438"/>
            <a:r>
              <a:rPr lang="en-US" b="1" dirty="0">
                <a:solidFill>
                  <a:schemeClr val="tx1"/>
                </a:solidFill>
                <a:latin typeface="Calibri" pitchFamily="34" charset="0"/>
              </a:rPr>
              <a:t>Check: </a:t>
            </a:r>
            <a:r>
              <a:rPr lang="en-US" dirty="0"/>
              <a:t>Add the difference to the subtrahend. The sum should be the minuend.</a:t>
            </a:r>
            <a:endParaRPr lang="en-US" i="0" dirty="0">
              <a:solidFill>
                <a:schemeClr val="tx1"/>
              </a:solidFill>
            </a:endParaRPr>
          </a:p>
          <a:p>
            <a:pPr marL="1257300" indent="-1257300" eaLnBrk="1" hangingPunct="1">
              <a:spcBef>
                <a:spcPct val="0"/>
              </a:spcBef>
              <a:buFontTx/>
              <a:buNone/>
            </a:pPr>
            <a:endParaRPr lang="en-US" i="0" dirty="0">
              <a:solidFill>
                <a:schemeClr val="tx1"/>
              </a:solidFill>
            </a:endParaRPr>
          </a:p>
          <a:p>
            <a:pPr marL="1257300" indent="-1257300" eaLnBrk="1" hangingPunct="1">
              <a:spcBef>
                <a:spcPct val="0"/>
              </a:spcBef>
              <a:buFontTx/>
              <a:buNone/>
            </a:pPr>
            <a:endParaRPr lang="en-US" i="0" dirty="0">
              <a:solidFill>
                <a:schemeClr val="tx1"/>
              </a:solidFill>
            </a:endParaRPr>
          </a:p>
          <a:p>
            <a:pPr marL="1257300" indent="-1257300" eaLnBrk="1" hangingPunct="1">
              <a:spcBef>
                <a:spcPct val="0"/>
              </a:spcBef>
              <a:buFontTx/>
              <a:buNone/>
            </a:pPr>
            <a:endParaRPr lang="en-US" i="0" dirty="0">
              <a:solidFill>
                <a:schemeClr val="tx1"/>
              </a:solidFill>
            </a:endParaRPr>
          </a:p>
        </p:txBody>
      </p:sp>
      <p:graphicFrame>
        <p:nvGraphicFramePr>
          <p:cNvPr id="14351" name="Object 15"/>
          <p:cNvGraphicFramePr>
            <a:graphicFrameLocks noChangeAspect="1"/>
          </p:cNvGraphicFramePr>
          <p:nvPr/>
        </p:nvGraphicFramePr>
        <p:xfrm>
          <a:off x="2641600" y="2362200"/>
          <a:ext cx="596900" cy="558800"/>
        </p:xfrm>
        <a:graphic>
          <a:graphicData uri="http://schemas.openxmlformats.org/presentationml/2006/ole">
            <mc:AlternateContent xmlns:mc="http://schemas.openxmlformats.org/markup-compatibility/2006">
              <mc:Choice xmlns:v="urn:schemas-microsoft-com:vml" Requires="v">
                <p:oleObj name="Equation" r:id="rId2" imgW="596880" imgH="558720" progId="Equation.DSMT4">
                  <p:embed/>
                </p:oleObj>
              </mc:Choice>
              <mc:Fallback>
                <p:oleObj name="Equation" r:id="rId2" imgW="596880" imgH="558720" progId="Equation.DSMT4">
                  <p:embed/>
                  <p:pic>
                    <p:nvPicPr>
                      <p:cNvPr id="0"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1600" y="2362200"/>
                        <a:ext cx="596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2" name="Object 16"/>
          <p:cNvGraphicFramePr>
            <a:graphicFrameLocks noChangeAspect="1"/>
          </p:cNvGraphicFramePr>
          <p:nvPr/>
        </p:nvGraphicFramePr>
        <p:xfrm>
          <a:off x="2362200" y="2921000"/>
          <a:ext cx="863600" cy="406400"/>
        </p:xfrm>
        <a:graphic>
          <a:graphicData uri="http://schemas.openxmlformats.org/presentationml/2006/ole">
            <mc:AlternateContent xmlns:mc="http://schemas.openxmlformats.org/markup-compatibility/2006">
              <mc:Choice xmlns:v="urn:schemas-microsoft-com:vml" Requires="v">
                <p:oleObj name="Equation" r:id="rId4" imgW="863280" imgH="406080" progId="Equation.DSMT4">
                  <p:embed/>
                </p:oleObj>
              </mc:Choice>
              <mc:Fallback>
                <p:oleObj name="Equation" r:id="rId4" imgW="863280" imgH="406080"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29210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2667000" y="3378200"/>
          <a:ext cx="558800" cy="292100"/>
        </p:xfrm>
        <a:graphic>
          <a:graphicData uri="http://schemas.openxmlformats.org/presentationml/2006/ole">
            <mc:AlternateContent xmlns:mc="http://schemas.openxmlformats.org/markup-compatibility/2006">
              <mc:Choice xmlns:v="urn:schemas-microsoft-com:vml" Requires="v">
                <p:oleObj name="Equation" r:id="rId6" imgW="558720" imgH="291960" progId="Equation.DSMT4">
                  <p:embed/>
                </p:oleObj>
              </mc:Choice>
              <mc:Fallback>
                <p:oleObj name="Equation" r:id="rId6" imgW="558720" imgH="291960"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3378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395462"/>
            <a:ext cx="8229600" cy="489236"/>
          </a:xfrm>
          <a:prstGeom prst="rect">
            <a:avLst/>
          </a:prstGeom>
        </p:spPr>
        <p:txBody>
          <a:bodyPr>
            <a:spAutoFit/>
          </a:bodyPr>
          <a:lstStyle/>
          <a:p>
            <a:pPr eaLnBrk="1" hangingPunct="1"/>
            <a:r>
              <a:rPr lang="en-US" sz="3200" dirty="0">
                <a:solidFill>
                  <a:schemeClr val="accent1"/>
                </a:solidFill>
              </a:rPr>
              <a:t>Example 1: Adding Whole Numbers</a:t>
            </a:r>
          </a:p>
        </p:txBody>
      </p:sp>
      <p:sp>
        <p:nvSpPr>
          <p:cNvPr id="6147" name="Rectangle 3"/>
          <p:cNvSpPr>
            <a:spLocks noGrp="1"/>
          </p:cNvSpPr>
          <p:nvPr>
            <p:ph idx="1"/>
          </p:nvPr>
        </p:nvSpPr>
        <p:spPr>
          <a:xfrm>
            <a:off x="457200" y="1280161"/>
            <a:ext cx="8229600" cy="4481227"/>
          </a:xfrm>
          <a:prstGeom prst="rect">
            <a:avLst/>
          </a:prstGeom>
        </p:spPr>
        <p:txBody>
          <a:bodyPr wrap="square">
            <a:spAutoFit/>
          </a:bodyPr>
          <a:lstStyle/>
          <a:p>
            <a:pPr algn="just" eaLnBrk="1" hangingPunct="1">
              <a:spcBef>
                <a:spcPct val="0"/>
              </a:spcBef>
              <a:buFont typeface="Courier New" pitchFamily="49" charset="0"/>
              <a:buNone/>
            </a:pPr>
            <a:r>
              <a:rPr lang="en-US" i="0" dirty="0">
                <a:solidFill>
                  <a:schemeClr val="tx1"/>
                </a:solidFill>
              </a:rPr>
              <a:t>Add: </a:t>
            </a:r>
            <a:r>
              <a:rPr lang="en-US" dirty="0">
                <a:solidFill>
                  <a:srgbClr val="0000FF"/>
                </a:solidFill>
              </a:rPr>
              <a:t>623 + 172</a:t>
            </a:r>
            <a:endParaRPr lang="en-US" i="0" dirty="0">
              <a:solidFill>
                <a:schemeClr val="tx1"/>
              </a:solidFill>
            </a:endParaRPr>
          </a:p>
          <a:p>
            <a:pPr algn="just">
              <a:spcBef>
                <a:spcPts val="1200"/>
              </a:spcBef>
            </a:pPr>
            <a:r>
              <a:rPr lang="en-US" b="1" i="0" dirty="0">
                <a:solidFill>
                  <a:schemeClr val="tx1"/>
                </a:solidFill>
              </a:rPr>
              <a:t>Solution</a:t>
            </a:r>
            <a:r>
              <a:rPr lang="en-US" b="1" dirty="0"/>
              <a:t>	</a:t>
            </a:r>
            <a:endParaRPr lang="en-US" b="1" dirty="0">
              <a:solidFill>
                <a:srgbClr val="008080"/>
              </a:solidFill>
            </a:endParaRPr>
          </a:p>
          <a:p>
            <a:r>
              <a:rPr lang="en-US" b="1" dirty="0"/>
              <a:t>		</a:t>
            </a:r>
            <a:endParaRPr lang="en-US" b="1" dirty="0">
              <a:solidFill>
                <a:srgbClr val="008080"/>
              </a:solidFill>
            </a:endParaRPr>
          </a:p>
          <a:p>
            <a:r>
              <a:rPr lang="en-US" b="1" dirty="0"/>
              <a:t>		</a:t>
            </a:r>
            <a:endParaRPr lang="en-US" b="1" dirty="0">
              <a:solidFill>
                <a:srgbClr val="008080"/>
              </a:solidFill>
            </a:endParaRPr>
          </a:p>
          <a:p>
            <a:pPr algn="just" eaLnBrk="1" hangingPunct="1">
              <a:spcBef>
                <a:spcPts val="1200"/>
              </a:spcBef>
              <a:buFont typeface="Courier New" pitchFamily="49" charset="0"/>
              <a:buNone/>
            </a:pPr>
            <a:endParaRPr lang="en-US" b="1" i="0" dirty="0">
              <a:solidFill>
                <a:schemeClr val="tx1"/>
              </a:solidFill>
            </a:endParaRPr>
          </a:p>
          <a:p>
            <a:pPr algn="just">
              <a:spcBef>
                <a:spcPts val="1200"/>
              </a:spcBef>
            </a:pPr>
            <a:r>
              <a:rPr lang="en-US" i="0" dirty="0">
                <a:solidFill>
                  <a:srgbClr val="366092"/>
                </a:solidFill>
              </a:rPr>
              <a:t>	</a:t>
            </a:r>
            <a:r>
              <a:rPr lang="en-US" i="0" dirty="0"/>
              <a:t>  </a:t>
            </a:r>
            <a:r>
              <a:rPr lang="en-US" dirty="0"/>
              <a:t>         </a:t>
            </a:r>
          </a:p>
          <a:p>
            <a:pPr algn="just">
              <a:spcBef>
                <a:spcPts val="1200"/>
              </a:spcBef>
            </a:pPr>
            <a:r>
              <a:rPr lang="en-US" i="0" dirty="0"/>
              <a:t>                </a:t>
            </a:r>
            <a:endParaRPr lang="en-US" i="0" u="sng" dirty="0">
              <a:solidFill>
                <a:srgbClr val="000099"/>
              </a:solidFill>
            </a:endParaRPr>
          </a:p>
          <a:p>
            <a:pPr algn="just">
              <a:spcBef>
                <a:spcPts val="1200"/>
              </a:spcBef>
            </a:pPr>
            <a:r>
              <a:rPr lang="en-US" dirty="0"/>
              <a:t>                                 </a:t>
            </a:r>
            <a:r>
              <a:rPr lang="en-US" i="0" dirty="0"/>
              <a:t>		</a:t>
            </a:r>
            <a:endParaRPr lang="en-US" i="0" dirty="0">
              <a:solidFill>
                <a:srgbClr val="008080"/>
              </a:solidFill>
            </a:endParaRPr>
          </a:p>
        </p:txBody>
      </p:sp>
      <p:sp>
        <p:nvSpPr>
          <p:cNvPr id="5" name="Rectangle 4"/>
          <p:cNvSpPr/>
          <p:nvPr/>
        </p:nvSpPr>
        <p:spPr>
          <a:xfrm>
            <a:off x="3429000" y="2493279"/>
            <a:ext cx="2133600" cy="400110"/>
          </a:xfrm>
          <a:prstGeom prst="rect">
            <a:avLst/>
          </a:prstGeom>
        </p:spPr>
        <p:txBody>
          <a:bodyPr wrap="square">
            <a:spAutoFit/>
          </a:bodyPr>
          <a:lstStyle/>
          <a:p>
            <a:r>
              <a:rPr lang="en-US" sz="2000" dirty="0">
                <a:solidFill>
                  <a:srgbClr val="008080"/>
                </a:solidFill>
              </a:rPr>
              <a:t>Addend</a:t>
            </a:r>
            <a:endParaRPr lang="en-US" sz="2000" dirty="0"/>
          </a:p>
        </p:txBody>
      </p:sp>
      <p:sp>
        <p:nvSpPr>
          <p:cNvPr id="6" name="Rectangle 5"/>
          <p:cNvSpPr/>
          <p:nvPr/>
        </p:nvSpPr>
        <p:spPr>
          <a:xfrm>
            <a:off x="3429000" y="3032823"/>
            <a:ext cx="1447800" cy="400110"/>
          </a:xfrm>
          <a:prstGeom prst="rect">
            <a:avLst/>
          </a:prstGeom>
        </p:spPr>
        <p:txBody>
          <a:bodyPr wrap="square">
            <a:spAutoFit/>
          </a:bodyPr>
          <a:lstStyle/>
          <a:p>
            <a:r>
              <a:rPr lang="en-US" sz="2000" dirty="0">
                <a:solidFill>
                  <a:srgbClr val="008080"/>
                </a:solidFill>
              </a:rPr>
              <a:t>Addend</a:t>
            </a:r>
            <a:endParaRPr lang="en-US" sz="2000" dirty="0"/>
          </a:p>
        </p:txBody>
      </p:sp>
      <p:sp>
        <p:nvSpPr>
          <p:cNvPr id="7" name="Rectangle 6"/>
          <p:cNvSpPr/>
          <p:nvPr/>
        </p:nvSpPr>
        <p:spPr>
          <a:xfrm>
            <a:off x="3429000" y="3518237"/>
            <a:ext cx="1524000" cy="400110"/>
          </a:xfrm>
          <a:prstGeom prst="rect">
            <a:avLst/>
          </a:prstGeom>
        </p:spPr>
        <p:txBody>
          <a:bodyPr wrap="square">
            <a:spAutoFit/>
          </a:bodyPr>
          <a:lstStyle/>
          <a:p>
            <a:r>
              <a:rPr lang="en-US" sz="2000" dirty="0">
                <a:solidFill>
                  <a:srgbClr val="008080"/>
                </a:solidFill>
              </a:rPr>
              <a:t>Add ones.</a:t>
            </a:r>
            <a:endParaRPr lang="en-US" sz="2000" dirty="0"/>
          </a:p>
        </p:txBody>
      </p:sp>
      <p:sp>
        <p:nvSpPr>
          <p:cNvPr id="8" name="Rectangle 7"/>
          <p:cNvSpPr/>
          <p:nvPr/>
        </p:nvSpPr>
        <p:spPr>
          <a:xfrm>
            <a:off x="1828800" y="2431724"/>
            <a:ext cx="732893" cy="523220"/>
          </a:xfrm>
          <a:prstGeom prst="rect">
            <a:avLst/>
          </a:prstGeom>
        </p:spPr>
        <p:txBody>
          <a:bodyPr wrap="none">
            <a:spAutoFit/>
          </a:bodyPr>
          <a:lstStyle/>
          <a:p>
            <a:r>
              <a:rPr lang="en-US" sz="2800" dirty="0">
                <a:solidFill>
                  <a:srgbClr val="0000FF"/>
                </a:solidFill>
              </a:rPr>
              <a:t>62</a:t>
            </a:r>
            <a:r>
              <a:rPr lang="en-US" sz="2800" dirty="0">
                <a:solidFill>
                  <a:srgbClr val="07FF3F"/>
                </a:solidFill>
              </a:rPr>
              <a:t>3</a:t>
            </a:r>
          </a:p>
        </p:txBody>
      </p:sp>
      <p:sp>
        <p:nvSpPr>
          <p:cNvPr id="9" name="Rectangle 8"/>
          <p:cNvSpPr/>
          <p:nvPr/>
        </p:nvSpPr>
        <p:spPr>
          <a:xfrm>
            <a:off x="1356852" y="2971268"/>
            <a:ext cx="1239442" cy="523220"/>
          </a:xfrm>
          <a:prstGeom prst="rect">
            <a:avLst/>
          </a:prstGeom>
        </p:spPr>
        <p:txBody>
          <a:bodyPr wrap="none">
            <a:spAutoFit/>
          </a:bodyPr>
          <a:lstStyle/>
          <a:p>
            <a:r>
              <a:rPr lang="en-US" sz="2800" dirty="0">
                <a:solidFill>
                  <a:srgbClr val="0000FF"/>
                </a:solidFill>
              </a:rPr>
              <a:t>   + </a:t>
            </a:r>
            <a:r>
              <a:rPr lang="en-US" sz="2800" u="sng" dirty="0">
                <a:solidFill>
                  <a:srgbClr val="0000FF"/>
                </a:solidFill>
              </a:rPr>
              <a:t>17</a:t>
            </a:r>
            <a:r>
              <a:rPr lang="en-US" sz="2800" u="sng" dirty="0">
                <a:solidFill>
                  <a:srgbClr val="07FF3F"/>
                </a:solidFill>
              </a:rPr>
              <a:t>2</a:t>
            </a:r>
          </a:p>
        </p:txBody>
      </p:sp>
      <p:sp>
        <p:nvSpPr>
          <p:cNvPr id="10" name="Rectangle 9"/>
          <p:cNvSpPr/>
          <p:nvPr/>
        </p:nvSpPr>
        <p:spPr>
          <a:xfrm>
            <a:off x="1676400" y="3456682"/>
            <a:ext cx="939681" cy="523220"/>
          </a:xfrm>
          <a:prstGeom prst="rect">
            <a:avLst/>
          </a:prstGeom>
        </p:spPr>
        <p:txBody>
          <a:bodyPr wrap="none">
            <a:spAutoFit/>
          </a:bodyPr>
          <a:lstStyle/>
          <a:p>
            <a:r>
              <a:rPr lang="en-US" sz="2800" dirty="0">
                <a:solidFill>
                  <a:srgbClr val="FF0000"/>
                </a:solidFill>
              </a:rPr>
              <a:t>       5</a:t>
            </a:r>
          </a:p>
        </p:txBody>
      </p:sp>
      <p:sp>
        <p:nvSpPr>
          <p:cNvPr id="11" name="Line 28"/>
          <p:cNvSpPr>
            <a:spLocks noChangeShapeType="1"/>
          </p:cNvSpPr>
          <p:nvPr/>
        </p:nvSpPr>
        <p:spPr bwMode="auto">
          <a:xfrm flipH="1">
            <a:off x="2667000" y="2677180"/>
            <a:ext cx="533400" cy="0"/>
          </a:xfrm>
          <a:prstGeom prst="line">
            <a:avLst/>
          </a:prstGeom>
          <a:noFill/>
          <a:ln w="38100">
            <a:solidFill>
              <a:srgbClr val="C00C08"/>
            </a:solidFill>
            <a:round/>
            <a:headEnd/>
            <a:tailEnd type="triangle" w="med" len="med"/>
          </a:ln>
        </p:spPr>
        <p:txBody>
          <a:bodyPr/>
          <a:lstStyle/>
          <a:p>
            <a:endParaRPr lang="en-US" dirty="0"/>
          </a:p>
        </p:txBody>
      </p:sp>
      <p:sp>
        <p:nvSpPr>
          <p:cNvPr id="12" name="Line 28"/>
          <p:cNvSpPr>
            <a:spLocks noChangeShapeType="1"/>
          </p:cNvSpPr>
          <p:nvPr/>
        </p:nvSpPr>
        <p:spPr bwMode="auto">
          <a:xfrm flipH="1">
            <a:off x="2667000" y="3210580"/>
            <a:ext cx="533400" cy="0"/>
          </a:xfrm>
          <a:prstGeom prst="line">
            <a:avLst/>
          </a:prstGeom>
          <a:noFill/>
          <a:ln w="38100">
            <a:solidFill>
              <a:srgbClr val="C00C08"/>
            </a:solidFill>
            <a:round/>
            <a:headEnd/>
            <a:tailEnd type="triangle" w="med" len="med"/>
          </a:ln>
        </p:spPr>
        <p:txBody>
          <a:bodyPr/>
          <a:lstStyle/>
          <a:p>
            <a:endParaRPr lang="en-US" dirty="0"/>
          </a:p>
        </p:txBody>
      </p:sp>
      <p:sp>
        <p:nvSpPr>
          <p:cNvPr id="13" name="TextBox 12"/>
          <p:cNvSpPr txBox="1"/>
          <p:nvPr/>
        </p:nvSpPr>
        <p:spPr>
          <a:xfrm>
            <a:off x="1981200" y="4124980"/>
            <a:ext cx="1143000" cy="523220"/>
          </a:xfrm>
          <a:prstGeom prst="rect">
            <a:avLst/>
          </a:prstGeom>
          <a:noFill/>
        </p:spPr>
        <p:txBody>
          <a:bodyPr wrap="square" rtlCol="0">
            <a:spAutoFit/>
          </a:bodyPr>
          <a:lstStyle/>
          <a:p>
            <a:r>
              <a:rPr lang="en-US" sz="2800" dirty="0">
                <a:solidFill>
                  <a:srgbClr val="000099"/>
                </a:solidFill>
              </a:rPr>
              <a:t>6</a:t>
            </a:r>
            <a:r>
              <a:rPr lang="en-US" sz="2800" dirty="0">
                <a:solidFill>
                  <a:srgbClr val="07FF3F"/>
                </a:solidFill>
              </a:rPr>
              <a:t>2</a:t>
            </a:r>
            <a:r>
              <a:rPr lang="en-US" sz="2800" dirty="0">
                <a:solidFill>
                  <a:srgbClr val="000099"/>
                </a:solidFill>
              </a:rPr>
              <a:t>3</a:t>
            </a:r>
          </a:p>
        </p:txBody>
      </p:sp>
      <p:sp>
        <p:nvSpPr>
          <p:cNvPr id="14" name="TextBox 13"/>
          <p:cNvSpPr txBox="1"/>
          <p:nvPr/>
        </p:nvSpPr>
        <p:spPr>
          <a:xfrm>
            <a:off x="2209800" y="5029855"/>
            <a:ext cx="1143000" cy="523220"/>
          </a:xfrm>
          <a:prstGeom prst="rect">
            <a:avLst/>
          </a:prstGeom>
          <a:noFill/>
        </p:spPr>
        <p:txBody>
          <a:bodyPr wrap="square" rtlCol="0">
            <a:spAutoFit/>
          </a:bodyPr>
          <a:lstStyle/>
          <a:p>
            <a:r>
              <a:rPr lang="en-US" sz="2800" dirty="0">
                <a:solidFill>
                  <a:srgbClr val="FF0000"/>
                </a:solidFill>
              </a:rPr>
              <a:t>95</a:t>
            </a:r>
          </a:p>
        </p:txBody>
      </p:sp>
      <p:sp>
        <p:nvSpPr>
          <p:cNvPr id="15" name="TextBox 14"/>
          <p:cNvSpPr txBox="1"/>
          <p:nvPr/>
        </p:nvSpPr>
        <p:spPr>
          <a:xfrm>
            <a:off x="3505200" y="5039380"/>
            <a:ext cx="1600200" cy="400110"/>
          </a:xfrm>
          <a:prstGeom prst="rect">
            <a:avLst/>
          </a:prstGeom>
          <a:noFill/>
        </p:spPr>
        <p:txBody>
          <a:bodyPr wrap="square" rtlCol="0">
            <a:spAutoFit/>
          </a:bodyPr>
          <a:lstStyle/>
          <a:p>
            <a:r>
              <a:rPr lang="en-US" sz="2000" dirty="0">
                <a:solidFill>
                  <a:srgbClr val="2D7D9F"/>
                </a:solidFill>
              </a:rPr>
              <a:t>Add tens.</a:t>
            </a:r>
          </a:p>
        </p:txBody>
      </p:sp>
      <p:sp>
        <p:nvSpPr>
          <p:cNvPr id="16" name="Rectangle 15"/>
          <p:cNvSpPr/>
          <p:nvPr/>
        </p:nvSpPr>
        <p:spPr>
          <a:xfrm>
            <a:off x="1667264" y="4554748"/>
            <a:ext cx="1075936" cy="523220"/>
          </a:xfrm>
          <a:prstGeom prst="rect">
            <a:avLst/>
          </a:prstGeom>
        </p:spPr>
        <p:txBody>
          <a:bodyPr wrap="none">
            <a:spAutoFit/>
          </a:bodyPr>
          <a:lstStyle/>
          <a:p>
            <a:r>
              <a:rPr lang="en-US" sz="2800" dirty="0"/>
              <a:t> </a:t>
            </a:r>
            <a:r>
              <a:rPr lang="en-US" sz="2800" dirty="0">
                <a:solidFill>
                  <a:srgbClr val="000099"/>
                </a:solidFill>
              </a:rPr>
              <a:t>+ </a:t>
            </a:r>
            <a:r>
              <a:rPr lang="en-US" sz="2800" u="sng" dirty="0">
                <a:solidFill>
                  <a:srgbClr val="000099"/>
                </a:solidFill>
              </a:rPr>
              <a:t>1</a:t>
            </a:r>
            <a:r>
              <a:rPr lang="en-US" sz="2800" u="sng" dirty="0">
                <a:solidFill>
                  <a:srgbClr val="07FF3F"/>
                </a:solidFill>
              </a:rPr>
              <a:t>7</a:t>
            </a:r>
            <a:r>
              <a:rPr lang="en-US" sz="2800" u="sng" dirty="0">
                <a:solidFill>
                  <a:srgbClr val="000099"/>
                </a:solidFill>
              </a:rPr>
              <a:t>2</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animBg="1"/>
      <p:bldP spid="12" grpId="0" animBg="1"/>
      <p:bldP spid="13" grpId="0"/>
      <p:bldP spid="14" grpId="0"/>
      <p:bldP spid="15" grpId="0"/>
      <p:bldP spid="1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395462"/>
            <a:ext cx="8229600" cy="489236"/>
          </a:xfrm>
          <a:prstGeom prst="rect">
            <a:avLst/>
          </a:prstGeom>
        </p:spPr>
        <p:txBody>
          <a:bodyPr>
            <a:spAutoFit/>
          </a:bodyPr>
          <a:lstStyle/>
          <a:p>
            <a:r>
              <a:rPr lang="en-US" sz="3200" dirty="0">
                <a:solidFill>
                  <a:schemeClr val="accent1"/>
                </a:solidFill>
              </a:rPr>
              <a:t>Example 12: </a:t>
            </a:r>
            <a:r>
              <a:rPr lang="en-US" dirty="0"/>
              <a:t>Finding a Missing Addend</a:t>
            </a:r>
            <a:endParaRPr lang="en-US" sz="3200" dirty="0">
              <a:solidFill>
                <a:schemeClr val="accent1"/>
              </a:solidFill>
            </a:endParaRPr>
          </a:p>
        </p:txBody>
      </p:sp>
      <p:sp>
        <p:nvSpPr>
          <p:cNvPr id="29699" name="Rectangle 3"/>
          <p:cNvSpPr>
            <a:spLocks noGrp="1"/>
          </p:cNvSpPr>
          <p:nvPr>
            <p:ph idx="1"/>
          </p:nvPr>
        </p:nvSpPr>
        <p:spPr>
          <a:xfrm>
            <a:off x="457200" y="1280160"/>
            <a:ext cx="8229600" cy="4782848"/>
          </a:xfrm>
          <a:prstGeom prst="rect">
            <a:avLst/>
          </a:prstGeom>
        </p:spPr>
        <p:txBody>
          <a:bodyPr>
            <a:spAutoFit/>
          </a:bodyPr>
          <a:lstStyle/>
          <a:p>
            <a:pPr marL="0" indent="0" eaLnBrk="1" hangingPunct="1">
              <a:buFont typeface="Courier New" pitchFamily="49" charset="0"/>
              <a:buNone/>
            </a:pPr>
            <a:r>
              <a:rPr lang="en-US" i="0" dirty="0">
                <a:solidFill>
                  <a:schemeClr val="tx1"/>
                </a:solidFill>
              </a:rPr>
              <a:t>What number should be added to </a:t>
            </a:r>
            <a:r>
              <a:rPr lang="en-US" i="0" dirty="0">
                <a:solidFill>
                  <a:srgbClr val="0000FF"/>
                </a:solidFill>
              </a:rPr>
              <a:t>546</a:t>
            </a:r>
            <a:r>
              <a:rPr lang="en-US" i="0" dirty="0">
                <a:solidFill>
                  <a:schemeClr val="tx1"/>
                </a:solidFill>
              </a:rPr>
              <a:t> to get a sum of </a:t>
            </a:r>
            <a:r>
              <a:rPr lang="en-US" dirty="0">
                <a:solidFill>
                  <a:srgbClr val="0000FF"/>
                </a:solidFill>
              </a:rPr>
              <a:t>831</a:t>
            </a:r>
            <a:r>
              <a:rPr lang="en-US" i="0" dirty="0">
                <a:solidFill>
                  <a:schemeClr val="tx1"/>
                </a:solidFill>
              </a:rPr>
              <a:t>?</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We know the sum and one addend.  To find the missing addend, subtract </a:t>
            </a:r>
            <a:r>
              <a:rPr lang="en-US" i="0" dirty="0">
                <a:solidFill>
                  <a:srgbClr val="0000FF"/>
                </a:solidFill>
              </a:rPr>
              <a:t>546</a:t>
            </a:r>
            <a:r>
              <a:rPr lang="en-US" i="0" dirty="0">
                <a:solidFill>
                  <a:schemeClr val="tx1"/>
                </a:solidFill>
              </a:rPr>
              <a:t> from </a:t>
            </a:r>
            <a:r>
              <a:rPr lang="en-US" dirty="0">
                <a:solidFill>
                  <a:srgbClr val="0000FF"/>
                </a:solidFill>
              </a:rPr>
              <a:t>831</a:t>
            </a:r>
            <a:r>
              <a:rPr lang="en-US" i="0" dirty="0">
                <a:solidFill>
                  <a:schemeClr val="tx1"/>
                </a:solidFill>
              </a:rPr>
              <a:t>.</a:t>
            </a: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sz="2400" i="0" dirty="0">
              <a:solidFill>
                <a:schemeClr val="tx1"/>
              </a:solidFill>
            </a:endParaRPr>
          </a:p>
          <a:p>
            <a:pPr marL="0" indent="0" eaLnBrk="1" hangingPunct="1">
              <a:buFont typeface="Courier New" pitchFamily="49" charset="0"/>
              <a:buNone/>
            </a:pPr>
            <a:endParaRPr lang="en-US" sz="2400" i="0" dirty="0">
              <a:solidFill>
                <a:schemeClr val="tx1"/>
              </a:solidFill>
            </a:endParaRPr>
          </a:p>
          <a:p>
            <a:pPr marL="0" indent="0" eaLnBrk="1" hangingPunct="1">
              <a:buFont typeface="Courier New" pitchFamily="49" charset="0"/>
              <a:buNone/>
            </a:pPr>
            <a:endParaRPr lang="en-US" sz="2400" i="0" dirty="0">
              <a:solidFill>
                <a:schemeClr val="tx1"/>
              </a:solidFill>
            </a:endParaRPr>
          </a:p>
          <a:p>
            <a:pPr marL="0" indent="0" eaLnBrk="1" hangingPunct="1">
              <a:buFont typeface="Courier New" pitchFamily="49" charset="0"/>
              <a:buNone/>
            </a:pPr>
            <a:r>
              <a:rPr lang="en-US" i="0" dirty="0">
                <a:solidFill>
                  <a:schemeClr val="tx1"/>
                </a:solidFill>
              </a:rPr>
              <a:t>The number to be added is </a:t>
            </a:r>
            <a:r>
              <a:rPr lang="en-US" dirty="0">
                <a:solidFill>
                  <a:srgbClr val="FF0000"/>
                </a:solidFill>
              </a:rPr>
              <a:t>285</a:t>
            </a:r>
            <a:r>
              <a:rPr lang="en-US" i="0" dirty="0">
                <a:solidFill>
                  <a:schemeClr val="tx1"/>
                </a:solidFill>
              </a:rPr>
              <a:t>.</a:t>
            </a:r>
            <a:endParaRPr lang="en-US" sz="2400" dirty="0">
              <a:solidFill>
                <a:schemeClr val="tx1"/>
              </a:solidFill>
            </a:endParaRPr>
          </a:p>
        </p:txBody>
      </p:sp>
      <p:graphicFrame>
        <p:nvGraphicFramePr>
          <p:cNvPr id="29700" name="Object 4"/>
          <p:cNvGraphicFramePr>
            <a:graphicFrameLocks noChangeAspect="1"/>
          </p:cNvGraphicFramePr>
          <p:nvPr/>
        </p:nvGraphicFramePr>
        <p:xfrm>
          <a:off x="3759200" y="3968750"/>
          <a:ext cx="1612900" cy="889000"/>
        </p:xfrm>
        <a:graphic>
          <a:graphicData uri="http://schemas.openxmlformats.org/presentationml/2006/ole">
            <mc:AlternateContent xmlns:mc="http://schemas.openxmlformats.org/markup-compatibility/2006">
              <mc:Choice xmlns:v="urn:schemas-microsoft-com:vml" Requires="v">
                <p:oleObj name="Equation" r:id="rId2" imgW="1612800" imgH="888840" progId="Equation.DSMT4">
                  <p:embed/>
                </p:oleObj>
              </mc:Choice>
              <mc:Fallback>
                <p:oleObj name="Equation" r:id="rId2" imgW="1612800" imgH="88884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9200" y="3968750"/>
                        <a:ext cx="1612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nvGraphicFramePr>
        <p:xfrm>
          <a:off x="4298950" y="3740150"/>
          <a:ext cx="139700" cy="190500"/>
        </p:xfrm>
        <a:graphic>
          <a:graphicData uri="http://schemas.openxmlformats.org/presentationml/2006/ole">
            <mc:AlternateContent xmlns:mc="http://schemas.openxmlformats.org/markup-compatibility/2006">
              <mc:Choice xmlns:v="urn:schemas-microsoft-com:vml" Requires="v">
                <p:oleObj name="Equation" r:id="rId4" imgW="139680" imgH="190440" progId="Equation.DSMT4">
                  <p:embed/>
                </p:oleObj>
              </mc:Choice>
              <mc:Fallback>
                <p:oleObj name="Equation" r:id="rId4" imgW="139680" imgH="19044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98950" y="374015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5105400" y="3810000"/>
          <a:ext cx="241300" cy="190500"/>
        </p:xfrm>
        <a:graphic>
          <a:graphicData uri="http://schemas.openxmlformats.org/presentationml/2006/ole">
            <mc:AlternateContent xmlns:mc="http://schemas.openxmlformats.org/markup-compatibility/2006">
              <mc:Choice xmlns:v="urn:schemas-microsoft-com:vml" Requires="v">
                <p:oleObj name="Equation" r:id="rId6" imgW="241200" imgH="190440" progId="Equation.DSMT4">
                  <p:embed/>
                </p:oleObj>
              </mc:Choice>
              <mc:Fallback>
                <p:oleObj name="Equation" r:id="rId6" imgW="241200" imgH="19044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3810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4205762" y="3970762"/>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 name="Object 4"/>
          <p:cNvGraphicFramePr>
            <a:graphicFrameLocks noChangeAspect="1"/>
          </p:cNvGraphicFramePr>
          <p:nvPr/>
        </p:nvGraphicFramePr>
        <p:xfrm>
          <a:off x="4724400" y="3733800"/>
          <a:ext cx="139700" cy="190500"/>
        </p:xfrm>
        <a:graphic>
          <a:graphicData uri="http://schemas.openxmlformats.org/presentationml/2006/ole">
            <mc:AlternateContent xmlns:mc="http://schemas.openxmlformats.org/markup-compatibility/2006">
              <mc:Choice xmlns:v="urn:schemas-microsoft-com:vml" Requires="v">
                <p:oleObj name="Equation" r:id="rId8" imgW="139639" imgH="190417" progId="Equation.DSMT4">
                  <p:embed/>
                </p:oleObj>
              </mc:Choice>
              <mc:Fallback>
                <p:oleObj name="Equation" r:id="rId8" imgW="139639" imgH="190417"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4400" y="37338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4650262" y="397303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367" name="Object 7"/>
          <p:cNvGraphicFramePr>
            <a:graphicFrameLocks noChangeAspect="1"/>
          </p:cNvGraphicFramePr>
          <p:nvPr/>
        </p:nvGraphicFramePr>
        <p:xfrm>
          <a:off x="4724400" y="3581400"/>
          <a:ext cx="190500" cy="152400"/>
        </p:xfrm>
        <a:graphic>
          <a:graphicData uri="http://schemas.openxmlformats.org/presentationml/2006/ole">
            <mc:AlternateContent xmlns:mc="http://schemas.openxmlformats.org/markup-compatibility/2006">
              <mc:Choice xmlns:v="urn:schemas-microsoft-com:vml" Requires="v">
                <p:oleObj name="Equation" r:id="rId10" imgW="190440" imgH="152280" progId="Equation.DSMT4">
                  <p:embed/>
                </p:oleObj>
              </mc:Choice>
              <mc:Fallback>
                <p:oleObj name="Equation" r:id="rId10" imgW="190440" imgH="152280" progId="Equation.DSMT4">
                  <p:embed/>
                  <p:pic>
                    <p:nvPicPr>
                      <p:cNvPr id="0" name="Picture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24400" y="358140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5861050" y="4953000"/>
          <a:ext cx="1104900" cy="241300"/>
        </p:xfrm>
        <a:graphic>
          <a:graphicData uri="http://schemas.openxmlformats.org/presentationml/2006/ole">
            <mc:AlternateContent xmlns:mc="http://schemas.openxmlformats.org/markup-compatibility/2006">
              <mc:Choice xmlns:v="urn:schemas-microsoft-com:vml" Requires="v">
                <p:oleObj name="Equation" r:id="rId12" imgW="1104840" imgH="241200" progId="Equation.DSMT4">
                  <p:embed/>
                </p:oleObj>
              </mc:Choice>
              <mc:Fallback>
                <p:oleObj name="Equation" r:id="rId12" imgW="1104840" imgH="24120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61050" y="4953000"/>
                        <a:ext cx="1104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5181600" y="4948448"/>
          <a:ext cx="203200" cy="292100"/>
        </p:xfrm>
        <a:graphic>
          <a:graphicData uri="http://schemas.openxmlformats.org/presentationml/2006/ole">
            <mc:AlternateContent xmlns:mc="http://schemas.openxmlformats.org/markup-compatibility/2006">
              <mc:Choice xmlns:v="urn:schemas-microsoft-com:vml" Requires="v">
                <p:oleObj name="Equation" r:id="rId14" imgW="203040" imgH="291960" progId="Equation.DSMT4">
                  <p:embed/>
                </p:oleObj>
              </mc:Choice>
              <mc:Fallback>
                <p:oleObj name="Equation" r:id="rId14" imgW="203040" imgH="291960" progId="Equation.DSMT4">
                  <p:embed/>
                  <p:pic>
                    <p:nvPicPr>
                      <p:cNvPr id="0" name="Picture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81600" y="494844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4724400" y="4948448"/>
          <a:ext cx="203200" cy="292100"/>
        </p:xfrm>
        <a:graphic>
          <a:graphicData uri="http://schemas.openxmlformats.org/presentationml/2006/ole">
            <mc:AlternateContent xmlns:mc="http://schemas.openxmlformats.org/markup-compatibility/2006">
              <mc:Choice xmlns:v="urn:schemas-microsoft-com:vml" Requires="v">
                <p:oleObj name="Equation" r:id="rId16" imgW="203040" imgH="291960" progId="Equation.DSMT4">
                  <p:embed/>
                </p:oleObj>
              </mc:Choice>
              <mc:Fallback>
                <p:oleObj name="Equation" r:id="rId16" imgW="203040" imgH="291960" progId="Equation.DSMT4">
                  <p:embed/>
                  <p:pic>
                    <p:nvPicPr>
                      <p:cNvPr id="0" name="Picture 2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24400" y="494844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90" name="Object 30"/>
          <p:cNvGraphicFramePr>
            <a:graphicFrameLocks noChangeAspect="1"/>
          </p:cNvGraphicFramePr>
          <p:nvPr/>
        </p:nvGraphicFramePr>
        <p:xfrm>
          <a:off x="4223228" y="4961148"/>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0" name="Picture 3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223228" y="496114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 name="TextBox 18"/>
          <p:cNvSpPr txBox="1"/>
          <p:nvPr/>
        </p:nvSpPr>
        <p:spPr>
          <a:xfrm>
            <a:off x="5791200" y="3886200"/>
            <a:ext cx="2667000" cy="400110"/>
          </a:xfrm>
          <a:prstGeom prst="rect">
            <a:avLst/>
          </a:prstGeom>
          <a:noFill/>
        </p:spPr>
        <p:txBody>
          <a:bodyPr wrap="square" rtlCol="0">
            <a:spAutoFit/>
          </a:bodyPr>
          <a:lstStyle/>
          <a:p>
            <a:r>
              <a:rPr lang="en-US" sz="2000" dirty="0">
                <a:solidFill>
                  <a:srgbClr val="2D7D9F"/>
                </a:solidFill>
              </a:rPr>
              <a:t>Sum</a:t>
            </a:r>
          </a:p>
        </p:txBody>
      </p:sp>
      <p:sp>
        <p:nvSpPr>
          <p:cNvPr id="20" name="TextBox 19"/>
          <p:cNvSpPr txBox="1"/>
          <p:nvPr/>
        </p:nvSpPr>
        <p:spPr>
          <a:xfrm>
            <a:off x="5791200" y="4419600"/>
            <a:ext cx="1752600" cy="400110"/>
          </a:xfrm>
          <a:prstGeom prst="rect">
            <a:avLst/>
          </a:prstGeom>
          <a:noFill/>
        </p:spPr>
        <p:txBody>
          <a:bodyPr wrap="square" rtlCol="0">
            <a:spAutoFit/>
          </a:bodyPr>
          <a:lstStyle/>
          <a:p>
            <a:r>
              <a:rPr lang="en-US" sz="2000" dirty="0">
                <a:solidFill>
                  <a:srgbClr val="2D7D9F"/>
                </a:solidFill>
              </a:rPr>
              <a:t>Addend</a:t>
            </a:r>
          </a:p>
        </p:txBody>
      </p:sp>
      <p:cxnSp>
        <p:nvCxnSpPr>
          <p:cNvPr id="17" name="Straight Connector 16"/>
          <p:cNvCxnSpPr/>
          <p:nvPr/>
        </p:nvCxnSpPr>
        <p:spPr>
          <a:xfrm rot="5400000">
            <a:off x="5082540" y="401574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724400" y="3733800"/>
            <a:ext cx="152400" cy="1981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536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37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539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536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13: </a:t>
            </a:r>
            <a:r>
              <a:rPr lang="en-US" dirty="0"/>
              <a:t>Application:</a:t>
            </a:r>
            <a:r>
              <a:rPr lang="en-US" b="1" dirty="0"/>
              <a:t> </a:t>
            </a:r>
            <a:r>
              <a:rPr lang="en-US" sz="3200" dirty="0">
                <a:solidFill>
                  <a:schemeClr val="accent1"/>
                </a:solidFill>
              </a:rPr>
              <a:t>Subtracting Whole Numbers</a:t>
            </a:r>
          </a:p>
        </p:txBody>
      </p:sp>
      <p:sp>
        <p:nvSpPr>
          <p:cNvPr id="30723" name="Rectangle 3"/>
          <p:cNvSpPr>
            <a:spLocks noGrp="1"/>
          </p:cNvSpPr>
          <p:nvPr>
            <p:ph idx="1"/>
          </p:nvPr>
        </p:nvSpPr>
        <p:spPr>
          <a:xfrm>
            <a:off x="457200" y="1280160"/>
            <a:ext cx="8229600" cy="4530471"/>
          </a:xfrm>
          <a:prstGeom prst="rect">
            <a:avLst/>
          </a:prstGeom>
        </p:spPr>
        <p:txBody>
          <a:bodyPr>
            <a:spAutoFit/>
          </a:bodyPr>
          <a:lstStyle/>
          <a:p>
            <a:pPr marL="1588" indent="-1588" eaLnBrk="1" hangingPunct="1">
              <a:buFont typeface="Courier New" pitchFamily="49" charset="0"/>
              <a:buNone/>
            </a:pPr>
            <a:r>
              <a:rPr lang="en-US" i="0" dirty="0">
                <a:solidFill>
                  <a:schemeClr val="tx1"/>
                </a:solidFill>
              </a:rPr>
              <a:t>The cost of repairing Ed’s used TV is </a:t>
            </a:r>
            <a:r>
              <a:rPr lang="en-US" i="0" dirty="0">
                <a:solidFill>
                  <a:srgbClr val="0000FF"/>
                </a:solidFill>
              </a:rPr>
              <a:t>$395</a:t>
            </a:r>
            <a:r>
              <a:rPr lang="en-US" i="0" dirty="0">
                <a:solidFill>
                  <a:schemeClr val="tx1"/>
                </a:solidFill>
              </a:rPr>
              <a:t>.  To buy a new TV, he will have to pay </a:t>
            </a:r>
            <a:r>
              <a:rPr lang="en-US" i="0" dirty="0">
                <a:solidFill>
                  <a:srgbClr val="0000FF"/>
                </a:solidFill>
              </a:rPr>
              <a:t>$447</a:t>
            </a:r>
            <a:r>
              <a:rPr lang="en-US" i="0" dirty="0">
                <a:solidFill>
                  <a:schemeClr val="tx1"/>
                </a:solidFill>
              </a:rPr>
              <a:t>.  How much more would Ed have to pay for a new TV than to have his old TV repaired?</a:t>
            </a:r>
          </a:p>
          <a:p>
            <a:pPr marL="1588" indent="-1588" eaLnBrk="1" hangingPunct="1">
              <a:buFont typeface="Courier New" pitchFamily="49" charset="0"/>
              <a:buNone/>
            </a:pPr>
            <a:r>
              <a:rPr lang="en-US" b="1" i="0" dirty="0">
                <a:solidFill>
                  <a:schemeClr val="tx1"/>
                </a:solidFill>
              </a:rPr>
              <a:t>Solution</a:t>
            </a:r>
          </a:p>
          <a:p>
            <a:pPr marL="1588" indent="-1588" eaLnBrk="1" hangingPunct="1">
              <a:buFont typeface="Courier New" pitchFamily="49" charset="0"/>
              <a:buNone/>
            </a:pPr>
            <a:endParaRPr lang="en-US" i="0" dirty="0">
              <a:solidFill>
                <a:schemeClr val="tx1"/>
              </a:solidFill>
            </a:endParaRPr>
          </a:p>
          <a:p>
            <a:pPr marL="1588" indent="-1588" eaLnBrk="1" hangingPunct="1">
              <a:lnSpc>
                <a:spcPct val="150000"/>
              </a:lnSpc>
              <a:buFont typeface="Courier New" pitchFamily="49" charset="0"/>
              <a:buNone/>
            </a:pPr>
            <a:endParaRPr lang="en-US" i="0" dirty="0">
              <a:solidFill>
                <a:schemeClr val="tx1"/>
              </a:solidFill>
            </a:endParaRPr>
          </a:p>
          <a:p>
            <a:pPr marL="1588" indent="-1588" eaLnBrk="1" hangingPunct="1">
              <a:buFont typeface="Courier New" pitchFamily="49" charset="0"/>
              <a:buNone/>
            </a:pPr>
            <a:r>
              <a:rPr lang="en-US" i="0" dirty="0">
                <a:solidFill>
                  <a:schemeClr val="tx1"/>
                </a:solidFill>
              </a:rPr>
              <a:t>Ed would pay </a:t>
            </a:r>
            <a:r>
              <a:rPr lang="en-US" i="0" dirty="0">
                <a:solidFill>
                  <a:srgbClr val="FF0000"/>
                </a:solidFill>
              </a:rPr>
              <a:t>$52 </a:t>
            </a:r>
            <a:r>
              <a:rPr lang="en-US" i="0" dirty="0">
                <a:solidFill>
                  <a:schemeClr val="tx1"/>
                </a:solidFill>
              </a:rPr>
              <a:t>more for a new TV than to have his old TV repaired.</a:t>
            </a:r>
          </a:p>
        </p:txBody>
      </p:sp>
      <p:graphicFrame>
        <p:nvGraphicFramePr>
          <p:cNvPr id="30724" name="Object 4"/>
          <p:cNvGraphicFramePr>
            <a:graphicFrameLocks noChangeAspect="1"/>
          </p:cNvGraphicFramePr>
          <p:nvPr/>
        </p:nvGraphicFramePr>
        <p:xfrm>
          <a:off x="3771900" y="3454400"/>
          <a:ext cx="1600200" cy="889000"/>
        </p:xfrm>
        <a:graphic>
          <a:graphicData uri="http://schemas.openxmlformats.org/presentationml/2006/ole">
            <mc:AlternateContent xmlns:mc="http://schemas.openxmlformats.org/markup-compatibility/2006">
              <mc:Choice xmlns:v="urn:schemas-microsoft-com:vml" Requires="v">
                <p:oleObj name="Equation" r:id="rId2" imgW="1600200" imgH="889000" progId="Equation.DSMT4">
                  <p:embed/>
                </p:oleObj>
              </mc:Choice>
              <mc:Fallback>
                <p:oleObj name="Equation" r:id="rId2" imgW="1600200" imgH="8890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1900" y="3454400"/>
                        <a:ext cx="1600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3"/>
          <p:cNvGraphicFramePr>
            <a:graphicFrameLocks noChangeAspect="1"/>
          </p:cNvGraphicFramePr>
          <p:nvPr/>
        </p:nvGraphicFramePr>
        <p:xfrm>
          <a:off x="5181600" y="44196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4419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699000" y="4419600"/>
          <a:ext cx="203200" cy="292100"/>
        </p:xfrm>
        <a:graphic>
          <a:graphicData uri="http://schemas.openxmlformats.org/presentationml/2006/ole">
            <mc:AlternateContent xmlns:mc="http://schemas.openxmlformats.org/markup-compatibility/2006">
              <mc:Choice xmlns:v="urn:schemas-microsoft-com:vml" Requires="v">
                <p:oleObj name="Equation" r:id="rId6" imgW="203112" imgH="291973" progId="Equation.DSMT4">
                  <p:embed/>
                </p:oleObj>
              </mc:Choice>
              <mc:Fallback>
                <p:oleObj name="Equation" r:id="rId6" imgW="203112" imgH="291973"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99000" y="4419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4724400" y="3200400"/>
          <a:ext cx="254000" cy="190500"/>
        </p:xfrm>
        <a:graphic>
          <a:graphicData uri="http://schemas.openxmlformats.org/presentationml/2006/ole">
            <mc:AlternateContent xmlns:mc="http://schemas.openxmlformats.org/markup-compatibility/2006">
              <mc:Choice xmlns:v="urn:schemas-microsoft-com:vml" Requires="v">
                <p:oleObj name="Equation" r:id="rId8" imgW="253800" imgH="190440" progId="Equation.DSMT4">
                  <p:embed/>
                </p:oleObj>
              </mc:Choice>
              <mc:Fallback>
                <p:oleObj name="Equation" r:id="rId8" imgW="253800" imgH="19044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4400" y="3200400"/>
                        <a:ext cx="254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4"/>
          <p:cNvGraphicFramePr>
            <a:graphicFrameLocks noChangeAspect="1"/>
          </p:cNvGraphicFramePr>
          <p:nvPr/>
        </p:nvGraphicFramePr>
        <p:xfrm>
          <a:off x="4305300" y="3244850"/>
          <a:ext cx="139700" cy="203200"/>
        </p:xfrm>
        <a:graphic>
          <a:graphicData uri="http://schemas.openxmlformats.org/presentationml/2006/ole">
            <mc:AlternateContent xmlns:mc="http://schemas.openxmlformats.org/markup-compatibility/2006">
              <mc:Choice xmlns:v="urn:schemas-microsoft-com:vml" Requires="v">
                <p:oleObj name="Equation" r:id="rId10" imgW="139639" imgH="203112" progId="Equation.DSMT4">
                  <p:embed/>
                </p:oleObj>
              </mc:Choice>
              <mc:Fallback>
                <p:oleObj name="Equation" r:id="rId10" imgW="139639" imgH="203112"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05300" y="324485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5400000">
            <a:off x="4231640" y="345821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701540" y="34518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38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14: </a:t>
            </a:r>
            <a:r>
              <a:rPr lang="en-US" dirty="0"/>
              <a:t>Application: Adding and Subtracting Numbers</a:t>
            </a:r>
            <a:endParaRPr lang="en-US" sz="3200" dirty="0">
              <a:solidFill>
                <a:schemeClr val="accent1"/>
              </a:solidFill>
            </a:endParaRPr>
          </a:p>
        </p:txBody>
      </p:sp>
      <p:sp>
        <p:nvSpPr>
          <p:cNvPr id="31747" name="Rectangle 3"/>
          <p:cNvSpPr>
            <a:spLocks noGrp="1"/>
          </p:cNvSpPr>
          <p:nvPr>
            <p:ph idx="1"/>
          </p:nvPr>
        </p:nvSpPr>
        <p:spPr>
          <a:xfrm>
            <a:off x="457200" y="1280160"/>
            <a:ext cx="8229600" cy="4142673"/>
          </a:xfrm>
          <a:prstGeom prst="rect">
            <a:avLst/>
          </a:prstGeom>
        </p:spPr>
        <p:txBody>
          <a:bodyPr>
            <a:spAutoFit/>
          </a:bodyPr>
          <a:lstStyle/>
          <a:p>
            <a:pPr marL="1588" indent="-1588" eaLnBrk="1" hangingPunct="1">
              <a:buFont typeface="Courier New" pitchFamily="49" charset="0"/>
              <a:buNone/>
            </a:pPr>
            <a:r>
              <a:rPr lang="en-US" i="0" dirty="0">
                <a:solidFill>
                  <a:schemeClr val="tx1"/>
                </a:solidFill>
              </a:rPr>
              <a:t>In pricing a new car, Jason found that he would have to pay a base price of </a:t>
            </a:r>
            <a:r>
              <a:rPr lang="en-US" i="0" dirty="0">
                <a:solidFill>
                  <a:srgbClr val="0000FF"/>
                </a:solidFill>
              </a:rPr>
              <a:t>$15,200 </a:t>
            </a:r>
            <a:r>
              <a:rPr lang="en-US" i="0" dirty="0">
                <a:solidFill>
                  <a:schemeClr val="tx1"/>
                </a:solidFill>
              </a:rPr>
              <a:t>plus </a:t>
            </a:r>
            <a:r>
              <a:rPr lang="en-US" i="0" dirty="0">
                <a:solidFill>
                  <a:srgbClr val="0000FF"/>
                </a:solidFill>
              </a:rPr>
              <a:t>$1025 </a:t>
            </a:r>
            <a:r>
              <a:rPr lang="en-US" i="0" dirty="0">
                <a:solidFill>
                  <a:schemeClr val="tx1"/>
                </a:solidFill>
              </a:rPr>
              <a:t>in taxes and </a:t>
            </a:r>
            <a:r>
              <a:rPr lang="en-US" i="0" dirty="0">
                <a:solidFill>
                  <a:srgbClr val="0000FF"/>
                </a:solidFill>
              </a:rPr>
              <a:t>$575 </a:t>
            </a:r>
            <a:r>
              <a:rPr lang="en-US" i="0" dirty="0">
                <a:solidFill>
                  <a:schemeClr val="tx1"/>
                </a:solidFill>
              </a:rPr>
              <a:t>for license fees.  If the bank loaned him </a:t>
            </a:r>
            <a:r>
              <a:rPr lang="en-US" i="0" dirty="0">
                <a:solidFill>
                  <a:srgbClr val="0000FF"/>
                </a:solidFill>
              </a:rPr>
              <a:t>$10,640</a:t>
            </a:r>
            <a:r>
              <a:rPr lang="en-US" i="0" dirty="0">
                <a:solidFill>
                  <a:schemeClr val="tx1"/>
                </a:solidFill>
              </a:rPr>
              <a:t>, how much cash would Jason need to buy the car?</a:t>
            </a:r>
          </a:p>
          <a:p>
            <a:pPr marL="1588" indent="-1588" eaLnBrk="1" hangingPunct="1">
              <a:buFont typeface="Courier New" pitchFamily="49" charset="0"/>
              <a:buNone/>
            </a:pPr>
            <a:r>
              <a:rPr lang="en-US" b="1" i="0" dirty="0">
                <a:solidFill>
                  <a:schemeClr val="tx1"/>
                </a:solidFill>
              </a:rPr>
              <a:t>Solution</a:t>
            </a:r>
          </a:p>
          <a:p>
            <a:pPr marL="1588" indent="-1588"/>
            <a:r>
              <a:rPr lang="en-US" dirty="0"/>
              <a:t>In this problem, experience tells us that we must add and subtract even though there are no specific directions to do so. First, we add Jason’s expenses and then we subtract the amount of the bank loan.</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24" name="Object 16"/>
          <p:cNvGraphicFramePr>
            <a:graphicFrameLocks noChangeAspect="1"/>
          </p:cNvGraphicFramePr>
          <p:nvPr>
            <p:extLst>
              <p:ext uri="{D42A27DB-BD31-4B8C-83A1-F6EECF244321}">
                <p14:modId xmlns:p14="http://schemas.microsoft.com/office/powerpoint/2010/main" val="1349957861"/>
              </p:ext>
            </p:extLst>
          </p:nvPr>
        </p:nvGraphicFramePr>
        <p:xfrm>
          <a:off x="4267200" y="2197100"/>
          <a:ext cx="2527300" cy="330200"/>
        </p:xfrm>
        <a:graphic>
          <a:graphicData uri="http://schemas.openxmlformats.org/presentationml/2006/ole">
            <mc:AlternateContent xmlns:mc="http://schemas.openxmlformats.org/markup-compatibility/2006">
              <mc:Choice xmlns:v="urn:schemas-microsoft-com:vml" Requires="v">
                <p:oleObj name="Equation" r:id="rId2" imgW="2527200" imgH="330120" progId="Equation.DSMT4">
                  <p:embed/>
                </p:oleObj>
              </mc:Choice>
              <mc:Fallback>
                <p:oleObj name="Equation" r:id="rId2" imgW="2527200" imgH="330120" progId="Equation.DSMT4">
                  <p:embed/>
                  <p:pic>
                    <p:nvPicPr>
                      <p:cNvPr id="0" name="Picture 30"/>
                      <p:cNvPicPr>
                        <a:picLocks noChangeAspect="1" noChangeArrowheads="1"/>
                      </p:cNvPicPr>
                      <p:nvPr/>
                    </p:nvPicPr>
                    <p:blipFill>
                      <a:blip r:embed="rId3"/>
                      <a:srcRect/>
                      <a:stretch>
                        <a:fillRect/>
                      </a:stretch>
                    </p:blipFill>
                    <p:spPr bwMode="auto">
                      <a:xfrm>
                        <a:off x="4267200" y="2197100"/>
                        <a:ext cx="2527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 name="Title 14"/>
          <p:cNvSpPr>
            <a:spLocks noGrp="1"/>
          </p:cNvSpPr>
          <p:nvPr>
            <p:ph type="title"/>
          </p:nvPr>
        </p:nvSpPr>
        <p:spPr/>
        <p:txBody>
          <a:bodyPr/>
          <a:lstStyle/>
          <a:p>
            <a:r>
              <a:rPr lang="en-US" sz="3200" dirty="0">
                <a:solidFill>
                  <a:schemeClr val="accent1"/>
                </a:solidFill>
              </a:rPr>
              <a:t>Example 14: </a:t>
            </a:r>
            <a:r>
              <a:rPr lang="en-US" dirty="0"/>
              <a:t>Application: Adding and Subtracting Numbers (cont.)</a:t>
            </a:r>
          </a:p>
        </p:txBody>
      </p:sp>
      <p:sp>
        <p:nvSpPr>
          <p:cNvPr id="32770" name="Rectangle 3"/>
          <p:cNvSpPr>
            <a:spLocks noGrp="1"/>
          </p:cNvSpPr>
          <p:nvPr>
            <p:ph idx="1"/>
          </p:nvPr>
        </p:nvSpPr>
        <p:spPr>
          <a:xfrm>
            <a:off x="457200" y="4353580"/>
            <a:ext cx="8229600" cy="523220"/>
          </a:xfrm>
          <a:prstGeom prst="rect">
            <a:avLst/>
          </a:prstGeom>
        </p:spPr>
        <p:txBody>
          <a:bodyPr>
            <a:spAutoFit/>
          </a:bodyPr>
          <a:lstStyle/>
          <a:p>
            <a:pPr eaLnBrk="1" hangingPunct="1">
              <a:buFont typeface="Courier New" pitchFamily="49" charset="0"/>
              <a:buNone/>
            </a:pPr>
            <a:r>
              <a:rPr lang="en-US" i="0" dirty="0">
                <a:solidFill>
                  <a:schemeClr val="tx1"/>
                </a:solidFill>
              </a:rPr>
              <a:t>Jason would need </a:t>
            </a:r>
            <a:r>
              <a:rPr lang="en-US" i="0" dirty="0">
                <a:solidFill>
                  <a:srgbClr val="FF0000"/>
                </a:solidFill>
              </a:rPr>
              <a:t>$6160 </a:t>
            </a:r>
            <a:r>
              <a:rPr lang="en-US" i="0" dirty="0">
                <a:solidFill>
                  <a:schemeClr val="tx1"/>
                </a:solidFill>
              </a:rPr>
              <a:t>in cash to buy the car.</a:t>
            </a:r>
          </a:p>
        </p:txBody>
      </p:sp>
      <p:sp>
        <p:nvSpPr>
          <p:cNvPr id="32773" name="Rectangle 6"/>
          <p:cNvSpPr>
            <a:spLocks noChangeArrowheads="1"/>
          </p:cNvSpPr>
          <p:nvPr/>
        </p:nvSpPr>
        <p:spPr bwMode="auto">
          <a:xfrm>
            <a:off x="2182812" y="2063750"/>
            <a:ext cx="1255472"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Base price</a:t>
            </a:r>
          </a:p>
        </p:txBody>
      </p:sp>
      <p:sp>
        <p:nvSpPr>
          <p:cNvPr id="32774" name="Rectangle 7"/>
          <p:cNvSpPr>
            <a:spLocks noChangeArrowheads="1"/>
          </p:cNvSpPr>
          <p:nvPr/>
        </p:nvSpPr>
        <p:spPr bwMode="auto">
          <a:xfrm>
            <a:off x="2182812" y="2597150"/>
            <a:ext cx="743793"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Taxes</a:t>
            </a:r>
          </a:p>
        </p:txBody>
      </p:sp>
      <p:sp>
        <p:nvSpPr>
          <p:cNvPr id="32775" name="Rectangle 8"/>
          <p:cNvSpPr>
            <a:spLocks noChangeArrowheads="1"/>
          </p:cNvSpPr>
          <p:nvPr/>
        </p:nvSpPr>
        <p:spPr bwMode="auto">
          <a:xfrm>
            <a:off x="2182812" y="3130550"/>
            <a:ext cx="1439818"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License fees</a:t>
            </a:r>
          </a:p>
        </p:txBody>
      </p:sp>
      <p:sp>
        <p:nvSpPr>
          <p:cNvPr id="32776" name="Rectangle 9"/>
          <p:cNvSpPr>
            <a:spLocks noChangeArrowheads="1"/>
          </p:cNvSpPr>
          <p:nvPr/>
        </p:nvSpPr>
        <p:spPr bwMode="auto">
          <a:xfrm>
            <a:off x="2182812" y="3740150"/>
            <a:ext cx="1708160"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Total expenses</a:t>
            </a:r>
          </a:p>
        </p:txBody>
      </p:sp>
      <p:sp>
        <p:nvSpPr>
          <p:cNvPr id="32777" name="Rectangle 10"/>
          <p:cNvSpPr>
            <a:spLocks noChangeArrowheads="1"/>
          </p:cNvSpPr>
          <p:nvPr/>
        </p:nvSpPr>
        <p:spPr bwMode="auto">
          <a:xfrm>
            <a:off x="6870700" y="2154238"/>
            <a:ext cx="1708160"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Total expenses</a:t>
            </a:r>
          </a:p>
        </p:txBody>
      </p:sp>
      <p:sp>
        <p:nvSpPr>
          <p:cNvPr id="32778" name="Rectangle 11"/>
          <p:cNvSpPr>
            <a:spLocks noChangeArrowheads="1"/>
          </p:cNvSpPr>
          <p:nvPr/>
        </p:nvSpPr>
        <p:spPr bwMode="auto">
          <a:xfrm>
            <a:off x="6870700" y="2687638"/>
            <a:ext cx="1208985"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Bank loan</a:t>
            </a:r>
          </a:p>
        </p:txBody>
      </p:sp>
      <p:sp>
        <p:nvSpPr>
          <p:cNvPr id="32779" name="Rectangle 12"/>
          <p:cNvSpPr>
            <a:spLocks noChangeArrowheads="1"/>
          </p:cNvSpPr>
          <p:nvPr/>
        </p:nvSpPr>
        <p:spPr bwMode="auto">
          <a:xfrm>
            <a:off x="6870700" y="3206750"/>
            <a:ext cx="679994"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Cash</a:t>
            </a:r>
          </a:p>
        </p:txBody>
      </p:sp>
      <p:sp>
        <p:nvSpPr>
          <p:cNvPr id="14" name="Rectangle 13"/>
          <p:cNvSpPr/>
          <p:nvPr/>
        </p:nvSpPr>
        <p:spPr>
          <a:xfrm>
            <a:off x="786402" y="1273675"/>
            <a:ext cx="1556836" cy="523220"/>
          </a:xfrm>
          <a:prstGeom prst="rect">
            <a:avLst/>
          </a:prstGeom>
        </p:spPr>
        <p:txBody>
          <a:bodyPr wrap="none">
            <a:spAutoFit/>
          </a:bodyPr>
          <a:lstStyle/>
          <a:p>
            <a:r>
              <a:rPr lang="en-US" sz="2800" b="1" dirty="0"/>
              <a:t>Expenses</a:t>
            </a:r>
            <a:endParaRPr lang="en-US" sz="2800" dirty="0"/>
          </a:p>
        </p:txBody>
      </p:sp>
      <p:sp>
        <p:nvSpPr>
          <p:cNvPr id="16" name="Rectangle 15"/>
          <p:cNvSpPr/>
          <p:nvPr/>
        </p:nvSpPr>
        <p:spPr>
          <a:xfrm>
            <a:off x="4267200" y="1282700"/>
            <a:ext cx="2135521" cy="523220"/>
          </a:xfrm>
          <a:prstGeom prst="rect">
            <a:avLst/>
          </a:prstGeom>
        </p:spPr>
        <p:txBody>
          <a:bodyPr wrap="none">
            <a:spAutoFit/>
          </a:bodyPr>
          <a:lstStyle/>
          <a:p>
            <a:r>
              <a:rPr lang="en-US" sz="2800" b="1" dirty="0"/>
              <a:t>Cash Needed</a:t>
            </a:r>
            <a:endParaRPr lang="en-US" sz="2800" dirty="0"/>
          </a:p>
        </p:txBody>
      </p:sp>
      <p:graphicFrame>
        <p:nvGraphicFramePr>
          <p:cNvPr id="17413" name="Object 5"/>
          <p:cNvGraphicFramePr>
            <a:graphicFrameLocks noChangeAspect="1"/>
          </p:cNvGraphicFramePr>
          <p:nvPr>
            <p:extLst>
              <p:ext uri="{D42A27DB-BD31-4B8C-83A1-F6EECF244321}">
                <p14:modId xmlns:p14="http://schemas.microsoft.com/office/powerpoint/2010/main" val="3531168668"/>
              </p:ext>
            </p:extLst>
          </p:nvPr>
        </p:nvGraphicFramePr>
        <p:xfrm>
          <a:off x="1054623" y="2082860"/>
          <a:ext cx="1054100" cy="381000"/>
        </p:xfrm>
        <a:graphic>
          <a:graphicData uri="http://schemas.openxmlformats.org/presentationml/2006/ole">
            <mc:AlternateContent xmlns:mc="http://schemas.openxmlformats.org/markup-compatibility/2006">
              <mc:Choice xmlns:v="urn:schemas-microsoft-com:vml" Requires="v">
                <p:oleObj name="Equation" r:id="rId4" imgW="1054080" imgH="380880" progId="Equation.DSMT4">
                  <p:embed/>
                </p:oleObj>
              </mc:Choice>
              <mc:Fallback>
                <p:oleObj name="Equation" r:id="rId4" imgW="1054080" imgH="380880" progId="Equation.DSMT4">
                  <p:embed/>
                  <p:pic>
                    <p:nvPicPr>
                      <p:cNvPr id="0" name="Picture 31"/>
                      <p:cNvPicPr>
                        <a:picLocks noChangeAspect="1" noChangeArrowheads="1"/>
                      </p:cNvPicPr>
                      <p:nvPr/>
                    </p:nvPicPr>
                    <p:blipFill>
                      <a:blip r:embed="rId5"/>
                      <a:srcRect/>
                      <a:stretch>
                        <a:fillRect/>
                      </a:stretch>
                    </p:blipFill>
                    <p:spPr bwMode="auto">
                      <a:xfrm>
                        <a:off x="1054623" y="2082860"/>
                        <a:ext cx="105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extLst>
              <p:ext uri="{D42A27DB-BD31-4B8C-83A1-F6EECF244321}">
                <p14:modId xmlns:p14="http://schemas.microsoft.com/office/powerpoint/2010/main" val="2047708487"/>
              </p:ext>
            </p:extLst>
          </p:nvPr>
        </p:nvGraphicFramePr>
        <p:xfrm>
          <a:off x="1301750" y="2641600"/>
          <a:ext cx="787400" cy="381000"/>
        </p:xfrm>
        <a:graphic>
          <a:graphicData uri="http://schemas.openxmlformats.org/presentationml/2006/ole">
            <mc:AlternateContent xmlns:mc="http://schemas.openxmlformats.org/markup-compatibility/2006">
              <mc:Choice xmlns:v="urn:schemas-microsoft-com:vml" Requires="v">
                <p:oleObj name="Equation" r:id="rId6" imgW="787320" imgH="380880" progId="Equation.DSMT4">
                  <p:embed/>
                </p:oleObj>
              </mc:Choice>
              <mc:Fallback>
                <p:oleObj name="Equation" r:id="rId6" imgW="787320" imgH="380880" progId="Equation.DSMT4">
                  <p:embed/>
                  <p:pic>
                    <p:nvPicPr>
                      <p:cNvPr id="0" name="Picture 32"/>
                      <p:cNvPicPr>
                        <a:picLocks noChangeAspect="1" noChangeArrowheads="1"/>
                      </p:cNvPicPr>
                      <p:nvPr/>
                    </p:nvPicPr>
                    <p:blipFill>
                      <a:blip r:embed="rId7"/>
                      <a:srcRect/>
                      <a:stretch>
                        <a:fillRect/>
                      </a:stretch>
                    </p:blipFill>
                    <p:spPr bwMode="auto">
                      <a:xfrm>
                        <a:off x="1301750" y="2641600"/>
                        <a:ext cx="78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609600" y="3124200"/>
          <a:ext cx="1473200" cy="495300"/>
        </p:xfrm>
        <a:graphic>
          <a:graphicData uri="http://schemas.openxmlformats.org/presentationml/2006/ole">
            <mc:AlternateContent xmlns:mc="http://schemas.openxmlformats.org/markup-compatibility/2006">
              <mc:Choice xmlns:v="urn:schemas-microsoft-com:vml" Requires="v">
                <p:oleObj name="Equation" r:id="rId8" imgW="1473200" imgH="495300" progId="Equation.DSMT4">
                  <p:embed/>
                </p:oleObj>
              </mc:Choice>
              <mc:Fallback>
                <p:oleObj name="Equation" r:id="rId8" imgW="1473200" imgH="495300" progId="Equation.DSMT4">
                  <p:embed/>
                  <p:pic>
                    <p:nvPicPr>
                      <p:cNvPr id="0" name="Picture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 y="3124200"/>
                        <a:ext cx="1473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extLst>
              <p:ext uri="{D42A27DB-BD31-4B8C-83A1-F6EECF244321}">
                <p14:modId xmlns:p14="http://schemas.microsoft.com/office/powerpoint/2010/main" val="3562530906"/>
              </p:ext>
            </p:extLst>
          </p:nvPr>
        </p:nvGraphicFramePr>
        <p:xfrm>
          <a:off x="1089884" y="3771900"/>
          <a:ext cx="1003300" cy="330200"/>
        </p:xfrm>
        <a:graphic>
          <a:graphicData uri="http://schemas.openxmlformats.org/presentationml/2006/ole">
            <mc:AlternateContent xmlns:mc="http://schemas.openxmlformats.org/markup-compatibility/2006">
              <mc:Choice xmlns:v="urn:schemas-microsoft-com:vml" Requires="v">
                <p:oleObj name="Equation" r:id="rId10" imgW="1002960" imgH="330120" progId="Equation.DSMT4">
                  <p:embed/>
                </p:oleObj>
              </mc:Choice>
              <mc:Fallback>
                <p:oleObj name="Equation" r:id="rId10" imgW="1002960" imgH="330120" progId="Equation.DSMT4">
                  <p:embed/>
                  <p:pic>
                    <p:nvPicPr>
                      <p:cNvPr id="0" name="Picture 34"/>
                      <p:cNvPicPr>
                        <a:picLocks noChangeAspect="1" noChangeArrowheads="1"/>
                      </p:cNvPicPr>
                      <p:nvPr/>
                    </p:nvPicPr>
                    <p:blipFill>
                      <a:blip r:embed="rId11"/>
                      <a:srcRect/>
                      <a:stretch>
                        <a:fillRect/>
                      </a:stretch>
                    </p:blipFill>
                    <p:spPr bwMode="auto">
                      <a:xfrm>
                        <a:off x="1089884" y="3771900"/>
                        <a:ext cx="1003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6573838" y="3289300"/>
          <a:ext cx="215900" cy="292100"/>
        </p:xfrm>
        <a:graphic>
          <a:graphicData uri="http://schemas.openxmlformats.org/presentationml/2006/ole">
            <mc:AlternateContent xmlns:mc="http://schemas.openxmlformats.org/markup-compatibility/2006">
              <mc:Choice xmlns:v="urn:schemas-microsoft-com:vml" Requires="v">
                <p:oleObj name="Equation" r:id="rId12" imgW="215713" imgH="291847" progId="Equation.DSMT4">
                  <p:embed/>
                </p:oleObj>
              </mc:Choice>
              <mc:Fallback>
                <p:oleObj name="Equation" r:id="rId12" imgW="215713" imgH="291847" progId="Equation.DSMT4">
                  <p:embed/>
                  <p:pic>
                    <p:nvPicPr>
                      <p:cNvPr id="0" name="Picture 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73838" y="3289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6129338" y="3289300"/>
          <a:ext cx="203200" cy="292100"/>
        </p:xfrm>
        <a:graphic>
          <a:graphicData uri="http://schemas.openxmlformats.org/presentationml/2006/ole">
            <mc:AlternateContent xmlns:mc="http://schemas.openxmlformats.org/markup-compatibility/2006">
              <mc:Choice xmlns:v="urn:schemas-microsoft-com:vml" Requires="v">
                <p:oleObj name="Equation" r:id="rId14" imgW="203112" imgH="291973" progId="Equation.DSMT4">
                  <p:embed/>
                </p:oleObj>
              </mc:Choice>
              <mc:Fallback>
                <p:oleObj name="Equation" r:id="rId14" imgW="203112" imgH="291973" progId="Equation.DSMT4">
                  <p:embed/>
                  <p:pic>
                    <p:nvPicPr>
                      <p:cNvPr id="0" name="Picture 3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29338" y="32893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0" name="Object 12"/>
          <p:cNvGraphicFramePr>
            <a:graphicFrameLocks noChangeAspect="1"/>
          </p:cNvGraphicFramePr>
          <p:nvPr/>
        </p:nvGraphicFramePr>
        <p:xfrm>
          <a:off x="5202238" y="3289300"/>
          <a:ext cx="203200" cy="292100"/>
        </p:xfrm>
        <a:graphic>
          <a:graphicData uri="http://schemas.openxmlformats.org/presentationml/2006/ole">
            <mc:AlternateContent xmlns:mc="http://schemas.openxmlformats.org/markup-compatibility/2006">
              <mc:Choice xmlns:v="urn:schemas-microsoft-com:vml" Requires="v">
                <p:oleObj name="Equation" r:id="rId16" imgW="203112" imgH="291973" progId="Equation.DSMT4">
                  <p:embed/>
                </p:oleObj>
              </mc:Choice>
              <mc:Fallback>
                <p:oleObj name="Equation" r:id="rId16" imgW="203112" imgH="291973"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02238" y="32893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1" name="Object 13"/>
          <p:cNvGraphicFramePr>
            <a:graphicFrameLocks noChangeAspect="1"/>
          </p:cNvGraphicFramePr>
          <p:nvPr/>
        </p:nvGraphicFramePr>
        <p:xfrm>
          <a:off x="5659438" y="3289300"/>
          <a:ext cx="190500" cy="279400"/>
        </p:xfrm>
        <a:graphic>
          <a:graphicData uri="http://schemas.openxmlformats.org/presentationml/2006/ole">
            <mc:AlternateContent xmlns:mc="http://schemas.openxmlformats.org/markup-compatibility/2006">
              <mc:Choice xmlns:v="urn:schemas-microsoft-com:vml" Requires="v">
                <p:oleObj name="Equation" r:id="rId17" imgW="190500" imgH="279400" progId="Equation.DSMT4">
                  <p:embed/>
                </p:oleObj>
              </mc:Choice>
              <mc:Fallback>
                <p:oleObj name="Equation" r:id="rId17" imgW="190500" imgH="279400"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59438" y="32893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 name="Object 5"/>
          <p:cNvGraphicFramePr>
            <a:graphicFrameLocks noChangeAspect="1"/>
          </p:cNvGraphicFramePr>
          <p:nvPr/>
        </p:nvGraphicFramePr>
        <p:xfrm>
          <a:off x="6096000" y="1981200"/>
          <a:ext cx="241300" cy="203200"/>
        </p:xfrm>
        <a:graphic>
          <a:graphicData uri="http://schemas.openxmlformats.org/presentationml/2006/ole">
            <mc:AlternateContent xmlns:mc="http://schemas.openxmlformats.org/markup-compatibility/2006">
              <mc:Choice xmlns:v="urn:schemas-microsoft-com:vml" Requires="v">
                <p:oleObj name="Equation" r:id="rId19" imgW="241200" imgH="203040" progId="Equation.DSMT4">
                  <p:embed/>
                </p:oleObj>
              </mc:Choice>
              <mc:Fallback>
                <p:oleObj name="Equation" r:id="rId19" imgW="241200" imgH="203040" progId="Equation.DSMT4">
                  <p:embed/>
                  <p:pic>
                    <p:nvPicPr>
                      <p:cNvPr id="0" name="Picture 3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96000" y="19812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 name="Object 4"/>
          <p:cNvGraphicFramePr>
            <a:graphicFrameLocks noChangeAspect="1"/>
          </p:cNvGraphicFramePr>
          <p:nvPr/>
        </p:nvGraphicFramePr>
        <p:xfrm>
          <a:off x="5702300" y="1987550"/>
          <a:ext cx="139700" cy="190500"/>
        </p:xfrm>
        <a:graphic>
          <a:graphicData uri="http://schemas.openxmlformats.org/presentationml/2006/ole">
            <mc:AlternateContent xmlns:mc="http://schemas.openxmlformats.org/markup-compatibility/2006">
              <mc:Choice xmlns:v="urn:schemas-microsoft-com:vml" Requires="v">
                <p:oleObj name="Equation" r:id="rId21" imgW="139639" imgH="190417" progId="Equation.DSMT4">
                  <p:embed/>
                </p:oleObj>
              </mc:Choice>
              <mc:Fallback>
                <p:oleObj name="Equation" r:id="rId21" imgW="139639" imgH="190417" progId="Equation.DSMT4">
                  <p:embed/>
                  <p:pic>
                    <p:nvPicPr>
                      <p:cNvPr id="0" name="Picture 4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702300" y="198755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8" name="Straight Connector 27"/>
          <p:cNvCxnSpPr/>
          <p:nvPr/>
        </p:nvCxnSpPr>
        <p:spPr>
          <a:xfrm rot="5400000">
            <a:off x="5628640" y="21945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5" name="Object 17"/>
          <p:cNvGraphicFramePr>
            <a:graphicFrameLocks noChangeAspect="1"/>
          </p:cNvGraphicFramePr>
          <p:nvPr/>
        </p:nvGraphicFramePr>
        <p:xfrm>
          <a:off x="4267200" y="2692400"/>
          <a:ext cx="2527300" cy="444500"/>
        </p:xfrm>
        <a:graphic>
          <a:graphicData uri="http://schemas.openxmlformats.org/presentationml/2006/ole">
            <mc:AlternateContent xmlns:mc="http://schemas.openxmlformats.org/markup-compatibility/2006">
              <mc:Choice xmlns:v="urn:schemas-microsoft-com:vml" Requires="v">
                <p:oleObj name="Equation" r:id="rId23" imgW="2527300" imgH="444500" progId="Equation.DSMT4">
                  <p:embed/>
                </p:oleObj>
              </mc:Choice>
              <mc:Fallback>
                <p:oleObj name="Equation" r:id="rId23" imgW="2527300" imgH="444500" progId="Equation.DSMT4">
                  <p:embed/>
                  <p:pic>
                    <p:nvPicPr>
                      <p:cNvPr id="0" name="Picture 4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267200" y="2692400"/>
                        <a:ext cx="2527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9" name="Straight Connector 28"/>
          <p:cNvCxnSpPr/>
          <p:nvPr/>
        </p:nvCxnSpPr>
        <p:spPr>
          <a:xfrm rot="5400000">
            <a:off x="6073140" y="22326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 name="Object 5"/>
          <p:cNvGraphicFramePr>
            <a:graphicFrameLocks noChangeAspect="1"/>
          </p:cNvGraphicFramePr>
          <p:nvPr>
            <p:extLst>
              <p:ext uri="{D42A27DB-BD31-4B8C-83A1-F6EECF244321}">
                <p14:modId xmlns:p14="http://schemas.microsoft.com/office/powerpoint/2010/main" val="3136400227"/>
              </p:ext>
            </p:extLst>
          </p:nvPr>
        </p:nvGraphicFramePr>
        <p:xfrm>
          <a:off x="1760085" y="1905000"/>
          <a:ext cx="139700" cy="190500"/>
        </p:xfrm>
        <a:graphic>
          <a:graphicData uri="http://schemas.openxmlformats.org/presentationml/2006/ole">
            <mc:AlternateContent xmlns:mc="http://schemas.openxmlformats.org/markup-compatibility/2006">
              <mc:Choice xmlns:v="urn:schemas-microsoft-com:vml" Requires="v">
                <p:oleObj name="Equation" r:id="rId25" imgW="139680" imgH="190440" progId="Equation.DSMT4">
                  <p:embed/>
                </p:oleObj>
              </mc:Choice>
              <mc:Fallback>
                <p:oleObj name="Equation" r:id="rId25" imgW="139680" imgH="190440" progId="Equation.DSMT4">
                  <p:embed/>
                  <p:pic>
                    <p:nvPicPr>
                      <p:cNvPr id="26" name="Object 5"/>
                      <p:cNvPicPr>
                        <a:picLocks noChangeAspect="1" noChangeArrowheads="1"/>
                      </p:cNvPicPr>
                      <p:nvPr/>
                    </p:nvPicPr>
                    <p:blipFill>
                      <a:blip r:embed="rId26"/>
                      <a:srcRect/>
                      <a:stretch>
                        <a:fillRect/>
                      </a:stretch>
                    </p:blipFill>
                    <p:spPr bwMode="auto">
                      <a:xfrm>
                        <a:off x="1760085" y="1905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 name="Object 5"/>
          <p:cNvGraphicFramePr>
            <a:graphicFrameLocks noChangeAspect="1"/>
          </p:cNvGraphicFramePr>
          <p:nvPr>
            <p:extLst>
              <p:ext uri="{D42A27DB-BD31-4B8C-83A1-F6EECF244321}">
                <p14:modId xmlns:p14="http://schemas.microsoft.com/office/powerpoint/2010/main" val="1083714290"/>
              </p:ext>
            </p:extLst>
          </p:nvPr>
        </p:nvGraphicFramePr>
        <p:xfrm>
          <a:off x="1564820" y="1905000"/>
          <a:ext cx="139700" cy="190500"/>
        </p:xfrm>
        <a:graphic>
          <a:graphicData uri="http://schemas.openxmlformats.org/presentationml/2006/ole">
            <mc:AlternateContent xmlns:mc="http://schemas.openxmlformats.org/markup-compatibility/2006">
              <mc:Choice xmlns:v="urn:schemas-microsoft-com:vml" Requires="v">
                <p:oleObj name="Equation" r:id="rId27" imgW="139680" imgH="190440" progId="Equation.DSMT4">
                  <p:embed/>
                </p:oleObj>
              </mc:Choice>
              <mc:Fallback>
                <p:oleObj name="Equation" r:id="rId27" imgW="139680" imgH="190440" progId="Equation.DSMT4">
                  <p:embed/>
                  <p:pic>
                    <p:nvPicPr>
                      <p:cNvPr id="30" name="Object 5"/>
                      <p:cNvPicPr>
                        <a:picLocks noChangeAspect="1" noChangeArrowheads="1"/>
                      </p:cNvPicPr>
                      <p:nvPr/>
                    </p:nvPicPr>
                    <p:blipFill>
                      <a:blip r:embed="rId26"/>
                      <a:srcRect/>
                      <a:stretch>
                        <a:fillRect/>
                      </a:stretch>
                    </p:blipFill>
                    <p:spPr bwMode="auto">
                      <a:xfrm>
                        <a:off x="1564820" y="1905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77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27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277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74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4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742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74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2779"/>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277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6" grpId="0"/>
      <p:bldP spid="32777" grpId="0"/>
      <p:bldP spid="32778" grpId="0"/>
      <p:bldP spid="32779"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1"/>
                </a:solidFill>
              </a:rPr>
              <a:t>Example 1: Adding Whole Numbers (cont.)</a:t>
            </a:r>
            <a:endParaRPr lang="en-US" dirty="0"/>
          </a:p>
        </p:txBody>
      </p:sp>
      <p:sp>
        <p:nvSpPr>
          <p:cNvPr id="3" name="Content Placeholder 2"/>
          <p:cNvSpPr>
            <a:spLocks noGrp="1"/>
          </p:cNvSpPr>
          <p:nvPr>
            <p:ph idx="1"/>
          </p:nvPr>
        </p:nvSpPr>
        <p:spPr/>
        <p:txBody>
          <a:bodyPr/>
          <a:lstStyle/>
          <a:p>
            <a:r>
              <a:rPr lang="en-US" dirty="0">
                <a:solidFill>
                  <a:srgbClr val="000099"/>
                </a:solidFill>
              </a:rPr>
              <a:t>                   </a:t>
            </a:r>
            <a:r>
              <a:rPr lang="en-US" dirty="0">
                <a:solidFill>
                  <a:srgbClr val="07FF3F"/>
                </a:solidFill>
              </a:rPr>
              <a:t>6</a:t>
            </a:r>
            <a:r>
              <a:rPr lang="en-US" dirty="0">
                <a:solidFill>
                  <a:srgbClr val="000099"/>
                </a:solidFill>
              </a:rPr>
              <a:t>23</a:t>
            </a:r>
          </a:p>
          <a:p>
            <a:r>
              <a:rPr lang="en-US" dirty="0">
                <a:solidFill>
                  <a:srgbClr val="000099"/>
                </a:solidFill>
              </a:rPr>
              <a:t>                + </a:t>
            </a:r>
            <a:r>
              <a:rPr lang="en-US" u="sng" dirty="0">
                <a:solidFill>
                  <a:srgbClr val="07FF3F"/>
                </a:solidFill>
              </a:rPr>
              <a:t>1</a:t>
            </a:r>
            <a:r>
              <a:rPr lang="en-US" u="sng" dirty="0">
                <a:solidFill>
                  <a:srgbClr val="000099"/>
                </a:solidFill>
              </a:rPr>
              <a:t>72</a:t>
            </a:r>
          </a:p>
          <a:p>
            <a:r>
              <a:rPr lang="en-US" dirty="0">
                <a:solidFill>
                  <a:srgbClr val="000099"/>
                </a:solidFill>
              </a:rPr>
              <a:t>                    </a:t>
            </a:r>
            <a:r>
              <a:rPr lang="en-US" dirty="0">
                <a:solidFill>
                  <a:srgbClr val="FF0000"/>
                </a:solidFill>
              </a:rPr>
              <a:t>795</a:t>
            </a:r>
            <a:r>
              <a:rPr lang="en-US" dirty="0">
                <a:solidFill>
                  <a:srgbClr val="2D7D9F"/>
                </a:solidFill>
              </a:rPr>
              <a:t>         </a:t>
            </a:r>
            <a:r>
              <a:rPr lang="en-US" sz="2000" dirty="0">
                <a:solidFill>
                  <a:srgbClr val="008080"/>
                </a:solidFill>
              </a:rPr>
              <a:t>Add hundreds.</a:t>
            </a:r>
            <a:r>
              <a:rPr lang="en-US" sz="2000" dirty="0">
                <a:solidFill>
                  <a:srgbClr val="2D7D9F"/>
                </a:solidFill>
              </a:rPr>
              <a:t> </a:t>
            </a:r>
          </a:p>
          <a:p>
            <a:endParaRPr lang="en-US" sz="2000" dirty="0"/>
          </a:p>
          <a:p>
            <a:r>
              <a:rPr lang="en-US" dirty="0"/>
              <a:t>                    </a:t>
            </a:r>
            <a:r>
              <a:rPr lang="en-US" dirty="0">
                <a:solidFill>
                  <a:srgbClr val="000099"/>
                </a:solidFill>
              </a:rPr>
              <a:t>623</a:t>
            </a:r>
            <a:r>
              <a:rPr lang="en-US" dirty="0"/>
              <a:t>         </a:t>
            </a:r>
            <a:r>
              <a:rPr lang="en-US" sz="2000" dirty="0">
                <a:solidFill>
                  <a:srgbClr val="008080"/>
                </a:solidFill>
              </a:rPr>
              <a:t>Do not  write all the steps.</a:t>
            </a:r>
          </a:p>
          <a:p>
            <a:r>
              <a:rPr lang="en-US" dirty="0"/>
              <a:t>	      </a:t>
            </a:r>
            <a:r>
              <a:rPr lang="en-US" dirty="0">
                <a:solidFill>
                  <a:srgbClr val="000099"/>
                </a:solidFill>
              </a:rPr>
              <a:t>+</a:t>
            </a:r>
            <a:r>
              <a:rPr lang="en-US" u="sng" dirty="0">
                <a:solidFill>
                  <a:srgbClr val="000099"/>
                </a:solidFill>
              </a:rPr>
              <a:t>172          </a:t>
            </a:r>
          </a:p>
          <a:p>
            <a:r>
              <a:rPr lang="en-US" dirty="0"/>
              <a:t>                    </a:t>
            </a:r>
            <a:r>
              <a:rPr lang="en-US" dirty="0">
                <a:solidFill>
                  <a:srgbClr val="FF0000"/>
                </a:solidFill>
              </a:rPr>
              <a:t>795</a:t>
            </a:r>
            <a:r>
              <a:rPr lang="en-US" dirty="0"/>
              <a:t>           </a:t>
            </a:r>
            <a:r>
              <a:rPr lang="en-US" sz="2000" dirty="0">
                <a:solidFill>
                  <a:srgbClr val="008080"/>
                </a:solidFill>
              </a:rPr>
              <a:t>Sum</a:t>
            </a:r>
            <a:endParaRPr lang="en-US" dirty="0">
              <a:solidFill>
                <a:srgbClr val="008080"/>
              </a:solidFill>
            </a:endParaRPr>
          </a:p>
        </p:txBody>
      </p:sp>
      <p:sp>
        <p:nvSpPr>
          <p:cNvPr id="4" name="Line 28"/>
          <p:cNvSpPr>
            <a:spLocks noChangeShapeType="1"/>
          </p:cNvSpPr>
          <p:nvPr/>
        </p:nvSpPr>
        <p:spPr bwMode="auto">
          <a:xfrm flipH="1">
            <a:off x="2819400" y="3505200"/>
            <a:ext cx="533400" cy="0"/>
          </a:xfrm>
          <a:prstGeom prst="line">
            <a:avLst/>
          </a:prstGeom>
          <a:noFill/>
          <a:ln w="38100">
            <a:solidFill>
              <a:srgbClr val="C00C08"/>
            </a:solidFill>
            <a:round/>
            <a:headEnd/>
            <a:tailEnd type="triangle" w="med" len="med"/>
          </a:ln>
        </p:spPr>
        <p:txBody>
          <a:bodyPr/>
          <a:lstStyle/>
          <a:p>
            <a:endParaRPr lang="en-US" dirty="0"/>
          </a:p>
        </p:txBody>
      </p:sp>
      <p:sp>
        <p:nvSpPr>
          <p:cNvPr id="5" name="Line 28"/>
          <p:cNvSpPr>
            <a:spLocks noChangeShapeType="1"/>
          </p:cNvSpPr>
          <p:nvPr/>
        </p:nvSpPr>
        <p:spPr bwMode="auto">
          <a:xfrm flipH="1">
            <a:off x="2895600" y="4495800"/>
            <a:ext cx="533400" cy="0"/>
          </a:xfrm>
          <a:prstGeom prst="line">
            <a:avLst/>
          </a:prstGeom>
          <a:noFill/>
          <a:ln w="38100">
            <a:solidFill>
              <a:srgbClr val="C00C08"/>
            </a:solidFill>
            <a:round/>
            <a:headEnd/>
            <a:tailEnd type="triangle" w="med" len="med"/>
          </a:ln>
        </p:spPr>
        <p:txBody>
          <a:bodyPr/>
          <a:lstStyle/>
          <a:p>
            <a:endParaRPr lang="en-US" dirty="0"/>
          </a:p>
        </p:txBody>
      </p:sp>
      <p:sp>
        <p:nvSpPr>
          <p:cNvPr id="7" name="TextBox 6"/>
          <p:cNvSpPr txBox="1"/>
          <p:nvPr/>
        </p:nvSpPr>
        <p:spPr>
          <a:xfrm>
            <a:off x="3352800" y="3743265"/>
            <a:ext cx="4267200" cy="400110"/>
          </a:xfrm>
          <a:prstGeom prst="rect">
            <a:avLst/>
          </a:prstGeom>
          <a:noFill/>
        </p:spPr>
        <p:txBody>
          <a:bodyPr wrap="square" rtlCol="0">
            <a:spAutoFit/>
          </a:bodyPr>
          <a:lstStyle/>
          <a:p>
            <a:r>
              <a:rPr lang="en-US" sz="2000" dirty="0">
                <a:solidFill>
                  <a:srgbClr val="008080"/>
                </a:solidFill>
              </a:rPr>
              <a:t>Write only the addends and the sum.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Procedure: Carrying When Adding Whole Numbers</a:t>
            </a:r>
          </a:p>
        </p:txBody>
      </p:sp>
      <p:sp>
        <p:nvSpPr>
          <p:cNvPr id="4" name="Rectangle 3"/>
          <p:cNvSpPr/>
          <p:nvPr/>
        </p:nvSpPr>
        <p:spPr>
          <a:xfrm>
            <a:off x="457200" y="1280160"/>
            <a:ext cx="8229600" cy="2286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63550" indent="-463550"/>
            <a:r>
              <a:rPr lang="en-US" sz="2800" dirty="0">
                <a:solidFill>
                  <a:srgbClr val="000000"/>
                </a:solidFill>
                <a:latin typeface="Calibri" pitchFamily="34" charset="0"/>
              </a:rPr>
              <a:t>If the sum of the digits in one column is more than 9,</a:t>
            </a:r>
          </a:p>
          <a:p>
            <a:pPr marL="514350" indent="-514350">
              <a:buFont typeface="+mj-lt"/>
              <a:buAutoNum type="arabicPeriod"/>
            </a:pPr>
            <a:r>
              <a:rPr lang="en-US" sz="2800" dirty="0">
                <a:solidFill>
                  <a:srgbClr val="000000"/>
                </a:solidFill>
                <a:latin typeface="Calibri" pitchFamily="34" charset="0"/>
              </a:rPr>
              <a:t> write the ones digit of the sum in that column, and</a:t>
            </a:r>
          </a:p>
          <a:p>
            <a:pPr marL="514350" indent="-514350">
              <a:buFont typeface="+mj-lt"/>
              <a:buAutoNum type="arabicPeriod" startAt="2"/>
            </a:pPr>
            <a:r>
              <a:rPr lang="en-US" sz="2800" dirty="0">
                <a:solidFill>
                  <a:srgbClr val="000000"/>
                </a:solidFill>
                <a:latin typeface="Calibri" pitchFamily="34" charset="0"/>
              </a:rPr>
              <a:t> </a:t>
            </a:r>
            <a:r>
              <a:rPr lang="en-US" sz="2800" b="1" dirty="0">
                <a:solidFill>
                  <a:srgbClr val="C00000"/>
                </a:solidFill>
                <a:latin typeface="Calibri" pitchFamily="34" charset="0"/>
              </a:rPr>
              <a:t>carry</a:t>
            </a:r>
            <a:r>
              <a:rPr lang="en-US" sz="2800" dirty="0">
                <a:solidFill>
                  <a:srgbClr val="000000"/>
                </a:solidFill>
                <a:latin typeface="Calibri" pitchFamily="34" charset="0"/>
              </a:rPr>
              <a:t> the tens digit of the sum as a number to be  </a:t>
            </a:r>
          </a:p>
          <a:p>
            <a:r>
              <a:rPr lang="en-US" sz="2800" dirty="0">
                <a:solidFill>
                  <a:srgbClr val="000000"/>
                </a:solidFill>
                <a:latin typeface="Calibri" pitchFamily="34" charset="0"/>
              </a:rPr>
              <a:t>       added to the next column to the left.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2: Adding Whole Numbers </a:t>
            </a:r>
            <a:r>
              <a:rPr lang="en-US" dirty="0"/>
              <a:t>When Carrying is Required</a:t>
            </a:r>
            <a:endParaRPr lang="en-US" sz="3200" dirty="0">
              <a:solidFill>
                <a:schemeClr val="accent1"/>
              </a:solidFill>
            </a:endParaRPr>
          </a:p>
        </p:txBody>
      </p:sp>
      <p:sp>
        <p:nvSpPr>
          <p:cNvPr id="8195" name="Rectangle 3"/>
          <p:cNvSpPr>
            <a:spLocks noGrp="1"/>
          </p:cNvSpPr>
          <p:nvPr>
            <p:ph idx="1"/>
          </p:nvPr>
        </p:nvSpPr>
        <p:spPr>
          <a:xfrm>
            <a:off x="457200" y="1280160"/>
            <a:ext cx="8229600" cy="1261884"/>
          </a:xfrm>
          <a:prstGeom prst="rect">
            <a:avLst/>
          </a:prstGeom>
        </p:spPr>
        <p:txBody>
          <a:bodyPr>
            <a:spAutoFit/>
          </a:bodyPr>
          <a:lstStyle/>
          <a:p>
            <a:pPr algn="just" eaLnBrk="1" hangingPunct="1">
              <a:spcBef>
                <a:spcPct val="0"/>
              </a:spcBef>
              <a:buFont typeface="Courier New" pitchFamily="49" charset="0"/>
              <a:buNone/>
            </a:pPr>
            <a:r>
              <a:rPr lang="en-US" dirty="0">
                <a:solidFill>
                  <a:schemeClr val="tx1"/>
                </a:solidFill>
              </a:rPr>
              <a:t>Add:  </a:t>
            </a:r>
            <a:r>
              <a:rPr lang="en-US" dirty="0">
                <a:solidFill>
                  <a:srgbClr val="0000FF"/>
                </a:solidFill>
              </a:rPr>
              <a:t>475 + 59</a:t>
            </a:r>
          </a:p>
          <a:p>
            <a:pPr algn="just" eaLnBrk="1" hangingPunct="1">
              <a:spcBef>
                <a:spcPct val="0"/>
              </a:spcBef>
              <a:buFont typeface="Courier New" pitchFamily="49" charset="0"/>
              <a:buNone/>
            </a:pPr>
            <a:r>
              <a:rPr lang="en-US" b="1" dirty="0">
                <a:solidFill>
                  <a:schemeClr val="tx1"/>
                </a:solidFill>
              </a:rPr>
              <a:t>Solution </a:t>
            </a:r>
          </a:p>
          <a:p>
            <a:pPr algn="just" eaLnBrk="1" hangingPunct="1">
              <a:spcBef>
                <a:spcPct val="0"/>
              </a:spcBef>
              <a:buFont typeface="Courier New" pitchFamily="49" charset="0"/>
              <a:buNone/>
            </a:pPr>
            <a:r>
              <a:rPr lang="en-US" sz="2000" dirty="0">
                <a:solidFill>
                  <a:schemeClr val="tx1"/>
                </a:solidFill>
              </a:rPr>
              <a:t>                                                           </a:t>
            </a:r>
          </a:p>
        </p:txBody>
      </p:sp>
      <p:sp>
        <p:nvSpPr>
          <p:cNvPr id="28" name="Line 28"/>
          <p:cNvSpPr>
            <a:spLocks noChangeShapeType="1"/>
          </p:cNvSpPr>
          <p:nvPr/>
        </p:nvSpPr>
        <p:spPr bwMode="auto">
          <a:xfrm>
            <a:off x="3733800" y="2477869"/>
            <a:ext cx="304800" cy="0"/>
          </a:xfrm>
          <a:prstGeom prst="line">
            <a:avLst/>
          </a:prstGeom>
          <a:noFill/>
          <a:ln w="38100">
            <a:solidFill>
              <a:srgbClr val="C00C08"/>
            </a:solidFill>
            <a:round/>
            <a:headEnd/>
            <a:tailEnd type="triangle" w="med" len="med"/>
          </a:ln>
        </p:spPr>
        <p:txBody>
          <a:bodyPr/>
          <a:lstStyle/>
          <a:p>
            <a:endParaRPr lang="en-US" dirty="0"/>
          </a:p>
        </p:txBody>
      </p:sp>
      <p:sp>
        <p:nvSpPr>
          <p:cNvPr id="33" name="Line 28"/>
          <p:cNvSpPr>
            <a:spLocks noChangeShapeType="1"/>
          </p:cNvSpPr>
          <p:nvPr/>
        </p:nvSpPr>
        <p:spPr bwMode="auto">
          <a:xfrm>
            <a:off x="3733800" y="3620869"/>
            <a:ext cx="381000" cy="0"/>
          </a:xfrm>
          <a:prstGeom prst="line">
            <a:avLst/>
          </a:prstGeom>
          <a:noFill/>
          <a:ln w="38100">
            <a:solidFill>
              <a:srgbClr val="C00C08"/>
            </a:solidFill>
            <a:round/>
            <a:headEnd/>
            <a:tailEnd type="triangle" w="med" len="med"/>
          </a:ln>
        </p:spPr>
        <p:txBody>
          <a:bodyPr/>
          <a:lstStyle/>
          <a:p>
            <a:endParaRPr lang="en-US" dirty="0"/>
          </a:p>
        </p:txBody>
      </p:sp>
      <p:graphicFrame>
        <p:nvGraphicFramePr>
          <p:cNvPr id="2085" name="Object 37"/>
          <p:cNvGraphicFramePr>
            <a:graphicFrameLocks noChangeAspect="1"/>
          </p:cNvGraphicFramePr>
          <p:nvPr/>
        </p:nvGraphicFramePr>
        <p:xfrm>
          <a:off x="3810000" y="2590800"/>
          <a:ext cx="1600200" cy="292100"/>
        </p:xfrm>
        <a:graphic>
          <a:graphicData uri="http://schemas.openxmlformats.org/presentationml/2006/ole">
            <mc:AlternateContent xmlns:mc="http://schemas.openxmlformats.org/markup-compatibility/2006">
              <mc:Choice xmlns:v="urn:schemas-microsoft-com:vml" Requires="v">
                <p:oleObj name="Equation" r:id="rId2" imgW="1600200" imgH="291960" progId="Equation.DSMT4">
                  <p:embed/>
                </p:oleObj>
              </mc:Choice>
              <mc:Fallback>
                <p:oleObj name="Equation" r:id="rId2" imgW="1600200" imgH="291960" progId="Equation.DSMT4">
                  <p:embed/>
                  <p:pic>
                    <p:nvPicPr>
                      <p:cNvPr id="0" name="Picture 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590800"/>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7" name="Object 39"/>
          <p:cNvGraphicFramePr>
            <a:graphicFrameLocks noChangeAspect="1"/>
          </p:cNvGraphicFramePr>
          <p:nvPr/>
        </p:nvGraphicFramePr>
        <p:xfrm>
          <a:off x="3810000" y="2935069"/>
          <a:ext cx="1612900" cy="406400"/>
        </p:xfrm>
        <a:graphic>
          <a:graphicData uri="http://schemas.openxmlformats.org/presentationml/2006/ole">
            <mc:AlternateContent xmlns:mc="http://schemas.openxmlformats.org/markup-compatibility/2006">
              <mc:Choice xmlns:v="urn:schemas-microsoft-com:vml" Requires="v">
                <p:oleObj name="Equation" r:id="rId4" imgW="1612800" imgH="406080" progId="Equation.DSMT4">
                  <p:embed/>
                </p:oleObj>
              </mc:Choice>
              <mc:Fallback>
                <p:oleObj name="Equation" r:id="rId4" imgW="1612800" imgH="406080" progId="Equation.DSMT4">
                  <p:embed/>
                  <p:pic>
                    <p:nvPicPr>
                      <p:cNvPr id="0" name="Picture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2935069"/>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8" name="Object 40"/>
          <p:cNvGraphicFramePr>
            <a:graphicFrameLocks noChangeAspect="1"/>
          </p:cNvGraphicFramePr>
          <p:nvPr/>
        </p:nvGraphicFramePr>
        <p:xfrm>
          <a:off x="5207000" y="3475038"/>
          <a:ext cx="203200" cy="279400"/>
        </p:xfrm>
        <a:graphic>
          <a:graphicData uri="http://schemas.openxmlformats.org/presentationml/2006/ole">
            <mc:AlternateContent xmlns:mc="http://schemas.openxmlformats.org/markup-compatibility/2006">
              <mc:Choice xmlns:v="urn:schemas-microsoft-com:vml" Requires="v">
                <p:oleObj name="Equation" r:id="rId6" imgW="215640" imgH="279360" progId="Equation.DSMT4">
                  <p:embed/>
                </p:oleObj>
              </mc:Choice>
              <mc:Fallback>
                <p:oleObj name="Equation" r:id="rId6" imgW="215640" imgH="27936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07000" y="34750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2" name="TextBox 41"/>
          <p:cNvSpPr txBox="1"/>
          <p:nvPr/>
        </p:nvSpPr>
        <p:spPr>
          <a:xfrm>
            <a:off x="457200" y="2249269"/>
            <a:ext cx="3124200" cy="646331"/>
          </a:xfrm>
          <a:prstGeom prst="rect">
            <a:avLst/>
          </a:prstGeom>
          <a:noFill/>
        </p:spPr>
        <p:txBody>
          <a:bodyPr wrap="square" rtlCol="0">
            <a:spAutoFit/>
          </a:bodyPr>
          <a:lstStyle/>
          <a:p>
            <a:r>
              <a:rPr lang="en-US" dirty="0">
                <a:solidFill>
                  <a:srgbClr val="008080"/>
                </a:solidFill>
              </a:rPr>
              <a:t>Carry the 1 by writing it above the tens column.</a:t>
            </a:r>
          </a:p>
        </p:txBody>
      </p:sp>
      <p:sp>
        <p:nvSpPr>
          <p:cNvPr id="44" name="TextBox 43"/>
          <p:cNvSpPr txBox="1"/>
          <p:nvPr/>
        </p:nvSpPr>
        <p:spPr>
          <a:xfrm>
            <a:off x="457200" y="3392269"/>
            <a:ext cx="3124200" cy="369332"/>
          </a:xfrm>
          <a:prstGeom prst="rect">
            <a:avLst/>
          </a:prstGeom>
          <a:noFill/>
        </p:spPr>
        <p:txBody>
          <a:bodyPr wrap="square" rtlCol="0">
            <a:spAutoFit/>
          </a:bodyPr>
          <a:lstStyle/>
          <a:p>
            <a:r>
              <a:rPr lang="en-US" dirty="0">
                <a:solidFill>
                  <a:srgbClr val="008080"/>
                </a:solidFill>
              </a:rPr>
              <a:t>Write the 4 in the ones column.</a:t>
            </a:r>
          </a:p>
        </p:txBody>
      </p:sp>
      <p:sp>
        <p:nvSpPr>
          <p:cNvPr id="46" name="TextBox 45"/>
          <p:cNvSpPr txBox="1"/>
          <p:nvPr/>
        </p:nvSpPr>
        <p:spPr>
          <a:xfrm>
            <a:off x="5791200" y="2249269"/>
            <a:ext cx="3200400" cy="923330"/>
          </a:xfrm>
          <a:prstGeom prst="rect">
            <a:avLst/>
          </a:prstGeom>
          <a:noFill/>
        </p:spPr>
        <p:txBody>
          <a:bodyPr wrap="square" rtlCol="0">
            <a:spAutoFit/>
          </a:bodyPr>
          <a:lstStyle/>
          <a:p>
            <a:r>
              <a:rPr lang="en-US" dirty="0">
                <a:solidFill>
                  <a:srgbClr val="008080"/>
                </a:solidFill>
              </a:rPr>
              <a:t>Add ones:</a:t>
            </a:r>
          </a:p>
          <a:p>
            <a:r>
              <a:rPr lang="en-US" dirty="0">
                <a:solidFill>
                  <a:srgbClr val="008080"/>
                </a:solidFill>
              </a:rPr>
              <a:t>5 ones + 9 ones = 14 ones</a:t>
            </a:r>
          </a:p>
          <a:p>
            <a:r>
              <a:rPr lang="en-US" dirty="0">
                <a:solidFill>
                  <a:srgbClr val="008080"/>
                </a:solidFill>
              </a:rPr>
              <a:t>                              =1 ten + 4 ones</a:t>
            </a:r>
          </a:p>
        </p:txBody>
      </p:sp>
      <p:sp>
        <p:nvSpPr>
          <p:cNvPr id="47" name="TextBox 46"/>
          <p:cNvSpPr txBox="1"/>
          <p:nvPr/>
        </p:nvSpPr>
        <p:spPr>
          <a:xfrm>
            <a:off x="495300" y="4095750"/>
            <a:ext cx="3048000" cy="646331"/>
          </a:xfrm>
          <a:prstGeom prst="rect">
            <a:avLst/>
          </a:prstGeom>
          <a:noFill/>
        </p:spPr>
        <p:txBody>
          <a:bodyPr wrap="square" rtlCol="0">
            <a:spAutoFit/>
          </a:bodyPr>
          <a:lstStyle/>
          <a:p>
            <a:r>
              <a:rPr lang="en-US" dirty="0">
                <a:solidFill>
                  <a:srgbClr val="008080"/>
                </a:solidFill>
              </a:rPr>
              <a:t>Carry the 1 by writing it above the hundreds  column.</a:t>
            </a:r>
          </a:p>
        </p:txBody>
      </p:sp>
      <p:sp>
        <p:nvSpPr>
          <p:cNvPr id="48" name="TextBox 47"/>
          <p:cNvSpPr txBox="1"/>
          <p:nvPr/>
        </p:nvSpPr>
        <p:spPr>
          <a:xfrm>
            <a:off x="457200" y="5240119"/>
            <a:ext cx="3276600" cy="646331"/>
          </a:xfrm>
          <a:prstGeom prst="rect">
            <a:avLst/>
          </a:prstGeom>
          <a:noFill/>
        </p:spPr>
        <p:txBody>
          <a:bodyPr wrap="square" rtlCol="0">
            <a:spAutoFit/>
          </a:bodyPr>
          <a:lstStyle/>
          <a:p>
            <a:r>
              <a:rPr lang="en-US" dirty="0">
                <a:solidFill>
                  <a:srgbClr val="008080"/>
                </a:solidFill>
                <a:latin typeface="+mj-lt"/>
              </a:rPr>
              <a:t>Write the 3 in the tens column.</a:t>
            </a:r>
          </a:p>
          <a:p>
            <a:endParaRPr lang="en-US" dirty="0"/>
          </a:p>
        </p:txBody>
      </p:sp>
      <p:graphicFrame>
        <p:nvGraphicFramePr>
          <p:cNvPr id="2089" name="Object 41"/>
          <p:cNvGraphicFramePr>
            <a:graphicFrameLocks noChangeAspect="1"/>
          </p:cNvGraphicFramePr>
          <p:nvPr/>
        </p:nvGraphicFramePr>
        <p:xfrm>
          <a:off x="3810000" y="4440238"/>
          <a:ext cx="1600200" cy="292100"/>
        </p:xfrm>
        <a:graphic>
          <a:graphicData uri="http://schemas.openxmlformats.org/presentationml/2006/ole">
            <mc:AlternateContent xmlns:mc="http://schemas.openxmlformats.org/markup-compatibility/2006">
              <mc:Choice xmlns:v="urn:schemas-microsoft-com:vml" Requires="v">
                <p:oleObj name="Equation" r:id="rId8" imgW="1600200" imgH="291960" progId="Equation.DSMT4">
                  <p:embed/>
                </p:oleObj>
              </mc:Choice>
              <mc:Fallback>
                <p:oleObj name="Equation" r:id="rId8" imgW="1600200" imgH="291960" progId="Equation.DSMT4">
                  <p:embed/>
                  <p:pic>
                    <p:nvPicPr>
                      <p:cNvPr id="0" name="Picture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0" y="4440238"/>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0" name="Object 42"/>
          <p:cNvGraphicFramePr>
            <a:graphicFrameLocks noChangeAspect="1"/>
          </p:cNvGraphicFramePr>
          <p:nvPr/>
        </p:nvGraphicFramePr>
        <p:xfrm>
          <a:off x="3810000" y="4840069"/>
          <a:ext cx="1612900" cy="406400"/>
        </p:xfrm>
        <a:graphic>
          <a:graphicData uri="http://schemas.openxmlformats.org/presentationml/2006/ole">
            <mc:AlternateContent xmlns:mc="http://schemas.openxmlformats.org/markup-compatibility/2006">
              <mc:Choice xmlns:v="urn:schemas-microsoft-com:vml" Requires="v">
                <p:oleObj name="Equation" r:id="rId10" imgW="1612800" imgH="406080" progId="Equation.DSMT4">
                  <p:embed/>
                </p:oleObj>
              </mc:Choice>
              <mc:Fallback>
                <p:oleObj name="Equation" r:id="rId10" imgW="1612800" imgH="406080" progId="Equation.DSMT4">
                  <p:embed/>
                  <p:pic>
                    <p:nvPicPr>
                      <p:cNvPr id="0" name="Picture 4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4840069"/>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2" name="Object 44"/>
          <p:cNvGraphicFramePr>
            <a:graphicFrameLocks noChangeAspect="1"/>
          </p:cNvGraphicFramePr>
          <p:nvPr/>
        </p:nvGraphicFramePr>
        <p:xfrm>
          <a:off x="4772025" y="5373688"/>
          <a:ext cx="180975" cy="292100"/>
        </p:xfrm>
        <a:graphic>
          <a:graphicData uri="http://schemas.openxmlformats.org/presentationml/2006/ole">
            <mc:AlternateContent xmlns:mc="http://schemas.openxmlformats.org/markup-compatibility/2006">
              <mc:Choice xmlns:v="urn:schemas-microsoft-com:vml" Requires="v">
                <p:oleObj name="Equation" r:id="rId12" imgW="190440" imgH="291960" progId="Equation.DSMT4">
                  <p:embed/>
                </p:oleObj>
              </mc:Choice>
              <mc:Fallback>
                <p:oleObj name="Equation" r:id="rId12" imgW="190440" imgH="291960" progId="Equation.DSMT4">
                  <p:embed/>
                  <p:pic>
                    <p:nvPicPr>
                      <p:cNvPr id="0" name="Picture 4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72025" y="5373688"/>
                        <a:ext cx="180975"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3" name="Line 28"/>
          <p:cNvSpPr>
            <a:spLocks noChangeShapeType="1"/>
          </p:cNvSpPr>
          <p:nvPr/>
        </p:nvSpPr>
        <p:spPr bwMode="auto">
          <a:xfrm>
            <a:off x="3733800" y="4286250"/>
            <a:ext cx="533400" cy="0"/>
          </a:xfrm>
          <a:prstGeom prst="line">
            <a:avLst/>
          </a:prstGeom>
          <a:noFill/>
          <a:ln w="38100">
            <a:solidFill>
              <a:srgbClr val="C00C08"/>
            </a:solidFill>
            <a:round/>
            <a:headEnd/>
            <a:tailEnd type="triangle" w="med" len="med"/>
          </a:ln>
        </p:spPr>
        <p:txBody>
          <a:bodyPr/>
          <a:lstStyle/>
          <a:p>
            <a:endParaRPr lang="en-US" dirty="0"/>
          </a:p>
        </p:txBody>
      </p:sp>
      <p:sp>
        <p:nvSpPr>
          <p:cNvPr id="54" name="Line 28"/>
          <p:cNvSpPr>
            <a:spLocks noChangeShapeType="1"/>
          </p:cNvSpPr>
          <p:nvPr/>
        </p:nvSpPr>
        <p:spPr bwMode="auto">
          <a:xfrm>
            <a:off x="3733800" y="5449669"/>
            <a:ext cx="533400" cy="0"/>
          </a:xfrm>
          <a:prstGeom prst="line">
            <a:avLst/>
          </a:prstGeom>
          <a:noFill/>
          <a:ln w="38100">
            <a:solidFill>
              <a:srgbClr val="C00C08"/>
            </a:solidFill>
            <a:round/>
            <a:headEnd/>
            <a:tailEnd type="triangle" w="med" len="med"/>
          </a:ln>
        </p:spPr>
        <p:txBody>
          <a:bodyPr/>
          <a:lstStyle/>
          <a:p>
            <a:endParaRPr lang="en-US" dirty="0"/>
          </a:p>
        </p:txBody>
      </p:sp>
      <p:sp>
        <p:nvSpPr>
          <p:cNvPr id="55" name="TextBox 54"/>
          <p:cNvSpPr txBox="1"/>
          <p:nvPr/>
        </p:nvSpPr>
        <p:spPr>
          <a:xfrm>
            <a:off x="5638800" y="4459069"/>
            <a:ext cx="3276600" cy="923330"/>
          </a:xfrm>
          <a:prstGeom prst="rect">
            <a:avLst/>
          </a:prstGeom>
          <a:noFill/>
        </p:spPr>
        <p:txBody>
          <a:bodyPr wrap="square" rtlCol="0">
            <a:spAutoFit/>
          </a:bodyPr>
          <a:lstStyle/>
          <a:p>
            <a:r>
              <a:rPr lang="en-US" dirty="0">
                <a:solidFill>
                  <a:srgbClr val="008080"/>
                </a:solidFill>
              </a:rPr>
              <a:t>Add tens:</a:t>
            </a:r>
          </a:p>
          <a:p>
            <a:r>
              <a:rPr lang="en-US" dirty="0">
                <a:solidFill>
                  <a:srgbClr val="008080"/>
                </a:solidFill>
              </a:rPr>
              <a:t>7 tens + 5 tens + 1 ten = 13 tens</a:t>
            </a:r>
          </a:p>
          <a:p>
            <a:r>
              <a:rPr lang="en-US" dirty="0">
                <a:solidFill>
                  <a:srgbClr val="008080"/>
                </a:solidFill>
              </a:rPr>
              <a:t>= 1 hundred + 3 tens</a:t>
            </a:r>
          </a:p>
        </p:txBody>
      </p:sp>
      <p:graphicFrame>
        <p:nvGraphicFramePr>
          <p:cNvPr id="2093" name="Object 45"/>
          <p:cNvGraphicFramePr>
            <a:graphicFrameLocks noChangeAspect="1"/>
          </p:cNvGraphicFramePr>
          <p:nvPr/>
        </p:nvGraphicFramePr>
        <p:xfrm>
          <a:off x="4775200" y="2324100"/>
          <a:ext cx="139700" cy="190500"/>
        </p:xfrm>
        <a:graphic>
          <a:graphicData uri="http://schemas.openxmlformats.org/presentationml/2006/ole">
            <mc:AlternateContent xmlns:mc="http://schemas.openxmlformats.org/markup-compatibility/2006">
              <mc:Choice xmlns:v="urn:schemas-microsoft-com:vml" Requires="v">
                <p:oleObj name="Equation" r:id="rId14" imgW="139639" imgH="190417" progId="Equation.DSMT4">
                  <p:embed/>
                </p:oleObj>
              </mc:Choice>
              <mc:Fallback>
                <p:oleObj name="Equation" r:id="rId14" imgW="139639" imgH="190417" progId="Equation.DSMT4">
                  <p:embed/>
                  <p:pic>
                    <p:nvPicPr>
                      <p:cNvPr id="0" name="Picture 4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75200" y="23241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4" name="Object 46"/>
          <p:cNvGraphicFramePr>
            <a:graphicFrameLocks noChangeAspect="1"/>
          </p:cNvGraphicFramePr>
          <p:nvPr/>
        </p:nvGraphicFramePr>
        <p:xfrm>
          <a:off x="4343400" y="4152900"/>
          <a:ext cx="139700" cy="190500"/>
        </p:xfrm>
        <a:graphic>
          <a:graphicData uri="http://schemas.openxmlformats.org/presentationml/2006/ole">
            <mc:AlternateContent xmlns:mc="http://schemas.openxmlformats.org/markup-compatibility/2006">
              <mc:Choice xmlns:v="urn:schemas-microsoft-com:vml" Requires="v">
                <p:oleObj name="Equation" r:id="rId16" imgW="139639" imgH="190417" progId="Equation.DSMT4">
                  <p:embed/>
                </p:oleObj>
              </mc:Choice>
              <mc:Fallback>
                <p:oleObj name="Equation" r:id="rId16" imgW="139639" imgH="190417" progId="Equation.DSMT4">
                  <p:embed/>
                  <p:pic>
                    <p:nvPicPr>
                      <p:cNvPr id="0" name="Picture 4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43400" y="41529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5" name="Object 47"/>
          <p:cNvGraphicFramePr>
            <a:graphicFrameLocks noChangeAspect="1"/>
          </p:cNvGraphicFramePr>
          <p:nvPr/>
        </p:nvGraphicFramePr>
        <p:xfrm>
          <a:off x="4800600" y="4152900"/>
          <a:ext cx="139700" cy="190500"/>
        </p:xfrm>
        <a:graphic>
          <a:graphicData uri="http://schemas.openxmlformats.org/presentationml/2006/ole">
            <mc:AlternateContent xmlns:mc="http://schemas.openxmlformats.org/markup-compatibility/2006">
              <mc:Choice xmlns:v="urn:schemas-microsoft-com:vml" Requires="v">
                <p:oleObj name="Equation" r:id="rId17" imgW="139639" imgH="190417" progId="Equation.DSMT4">
                  <p:embed/>
                </p:oleObj>
              </mc:Choice>
              <mc:Fallback>
                <p:oleObj name="Equation" r:id="rId17" imgW="139639" imgH="190417" progId="Equation.DSMT4">
                  <p:embed/>
                  <p:pic>
                    <p:nvPicPr>
                      <p:cNvPr id="0" name="Picture 4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00600" y="41529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6" name="Object 48"/>
          <p:cNvGraphicFramePr>
            <a:graphicFrameLocks noChangeAspect="1"/>
          </p:cNvGraphicFramePr>
          <p:nvPr/>
        </p:nvGraphicFramePr>
        <p:xfrm>
          <a:off x="5181600" y="5386388"/>
          <a:ext cx="203200" cy="279400"/>
        </p:xfrm>
        <a:graphic>
          <a:graphicData uri="http://schemas.openxmlformats.org/presentationml/2006/ole">
            <mc:AlternateContent xmlns:mc="http://schemas.openxmlformats.org/markup-compatibility/2006">
              <mc:Choice xmlns:v="urn:schemas-microsoft-com:vml" Requires="v">
                <p:oleObj name="Equation" r:id="rId18" imgW="215640" imgH="279360" progId="Equation.DSMT4">
                  <p:embed/>
                </p:oleObj>
              </mc:Choice>
              <mc:Fallback>
                <p:oleObj name="Equation" r:id="rId18" imgW="215640" imgH="279360" progId="Equation.DSMT4">
                  <p:embed/>
                  <p:pic>
                    <p:nvPicPr>
                      <p:cNvPr id="0" name="Picture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538638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8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9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8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8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9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09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9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9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09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3" grpId="0" animBg="1"/>
      <p:bldP spid="42" grpId="0"/>
      <p:bldP spid="44" grpId="0"/>
      <p:bldP spid="46" grpId="0"/>
      <p:bldP spid="47" grpId="0"/>
      <p:bldP spid="48" grpId="0"/>
      <p:bldP spid="53" grpId="0" animBg="1"/>
      <p:bldP spid="54" grpId="0" animBg="1"/>
      <p:bldP spid="5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7" name="Object 5"/>
          <p:cNvGraphicFramePr>
            <a:graphicFrameLocks noChangeAspect="1"/>
          </p:cNvGraphicFramePr>
          <p:nvPr/>
        </p:nvGraphicFramePr>
        <p:xfrm>
          <a:off x="3352800" y="2667000"/>
          <a:ext cx="1612900" cy="292100"/>
        </p:xfrm>
        <a:graphic>
          <a:graphicData uri="http://schemas.openxmlformats.org/presentationml/2006/ole">
            <mc:AlternateContent xmlns:mc="http://schemas.openxmlformats.org/markup-compatibility/2006">
              <mc:Choice xmlns:v="urn:schemas-microsoft-com:vml" Requires="v">
                <p:oleObj name="Equation" r:id="rId2" imgW="1612900" imgH="292100" progId="Equation.DSMT4">
                  <p:embed/>
                </p:oleObj>
              </mc:Choice>
              <mc:Fallback>
                <p:oleObj name="Equation" r:id="rId2" imgW="1612900" imgH="29210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667000"/>
                        <a:ext cx="161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1" name="Text Box 4"/>
          <p:cNvSpPr txBox="1">
            <a:spLocks noChangeArrowheads="1"/>
          </p:cNvSpPr>
          <p:nvPr/>
        </p:nvSpPr>
        <p:spPr bwMode="auto">
          <a:xfrm>
            <a:off x="5105400" y="1657350"/>
            <a:ext cx="4114800" cy="707886"/>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Add hundreds:</a:t>
            </a:r>
          </a:p>
          <a:p>
            <a:r>
              <a:rPr lang="en-US" sz="2000" dirty="0">
                <a:solidFill>
                  <a:srgbClr val="008080"/>
                </a:solidFill>
                <a:latin typeface="Calibri" pitchFamily="34" charset="0"/>
              </a:rPr>
              <a:t>4 hundreds + 1 hundred = 5 hundreds</a:t>
            </a:r>
          </a:p>
        </p:txBody>
      </p:sp>
      <p:sp>
        <p:nvSpPr>
          <p:cNvPr id="8" name="Title 7"/>
          <p:cNvSpPr>
            <a:spLocks noGrp="1"/>
          </p:cNvSpPr>
          <p:nvPr>
            <p:ph type="title"/>
          </p:nvPr>
        </p:nvSpPr>
        <p:spPr/>
        <p:txBody>
          <a:bodyPr/>
          <a:lstStyle/>
          <a:p>
            <a:r>
              <a:rPr lang="en-US" sz="3200" dirty="0">
                <a:solidFill>
                  <a:schemeClr val="accent1"/>
                </a:solidFill>
              </a:rPr>
              <a:t>Example 2: Adding Whole Numbers </a:t>
            </a:r>
            <a:r>
              <a:rPr lang="en-US" dirty="0"/>
              <a:t>When Carrying is Required (cont.)</a:t>
            </a:r>
          </a:p>
        </p:txBody>
      </p:sp>
      <p:graphicFrame>
        <p:nvGraphicFramePr>
          <p:cNvPr id="3076" name="Object 4"/>
          <p:cNvGraphicFramePr>
            <a:graphicFrameLocks noChangeAspect="1"/>
          </p:cNvGraphicFramePr>
          <p:nvPr/>
        </p:nvGraphicFramePr>
        <p:xfrm>
          <a:off x="4343400" y="1371600"/>
          <a:ext cx="139700" cy="190500"/>
        </p:xfrm>
        <a:graphic>
          <a:graphicData uri="http://schemas.openxmlformats.org/presentationml/2006/ole">
            <mc:AlternateContent xmlns:mc="http://schemas.openxmlformats.org/markup-compatibility/2006">
              <mc:Choice xmlns:v="urn:schemas-microsoft-com:vml" Requires="v">
                <p:oleObj name="Equation" r:id="rId4" imgW="139639" imgH="190417" progId="Equation.DSMT4">
                  <p:embed/>
                </p:oleObj>
              </mc:Choice>
              <mc:Fallback>
                <p:oleObj name="Equation" r:id="rId4" imgW="139639" imgH="190417"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13716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352800" y="2133600"/>
          <a:ext cx="1612900" cy="406400"/>
        </p:xfrm>
        <a:graphic>
          <a:graphicData uri="http://schemas.openxmlformats.org/presentationml/2006/ole">
            <mc:AlternateContent xmlns:mc="http://schemas.openxmlformats.org/markup-compatibility/2006">
              <mc:Choice xmlns:v="urn:schemas-microsoft-com:vml" Requires="v">
                <p:oleObj name="Equation" r:id="rId6" imgW="1612900" imgH="406400" progId="Equation.DSMT4">
                  <p:embed/>
                </p:oleObj>
              </mc:Choice>
              <mc:Fallback>
                <p:oleObj name="Equation" r:id="rId6" imgW="1612900" imgH="40640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2800" y="2133600"/>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362325" y="1647825"/>
          <a:ext cx="1600200" cy="292100"/>
        </p:xfrm>
        <a:graphic>
          <a:graphicData uri="http://schemas.openxmlformats.org/presentationml/2006/ole">
            <mc:AlternateContent xmlns:mc="http://schemas.openxmlformats.org/markup-compatibility/2006">
              <mc:Choice xmlns:v="urn:schemas-microsoft-com:vml" Requires="v">
                <p:oleObj name="Equation" r:id="rId8" imgW="1600200" imgH="291960" progId="Equation.DSMT4">
                  <p:embed/>
                </p:oleObj>
              </mc:Choice>
              <mc:Fallback>
                <p:oleObj name="Equation" r:id="rId8" imgW="1600200" imgH="291960"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62325" y="1647825"/>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810000" y="2667000"/>
          <a:ext cx="203200" cy="292100"/>
        </p:xfrm>
        <a:graphic>
          <a:graphicData uri="http://schemas.openxmlformats.org/presentationml/2006/ole">
            <mc:AlternateContent xmlns:mc="http://schemas.openxmlformats.org/markup-compatibility/2006">
              <mc:Choice xmlns:v="urn:schemas-microsoft-com:vml" Requires="v">
                <p:oleObj name="Equation" r:id="rId10" imgW="203112" imgH="291973" progId="Equation.DSMT4">
                  <p:embed/>
                </p:oleObj>
              </mc:Choice>
              <mc:Fallback>
                <p:oleObj name="Equation" r:id="rId10" imgW="203112" imgH="291973"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2667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3886200" y="1371600"/>
          <a:ext cx="139700" cy="190500"/>
        </p:xfrm>
        <a:graphic>
          <a:graphicData uri="http://schemas.openxmlformats.org/presentationml/2006/ole">
            <mc:AlternateContent xmlns:mc="http://schemas.openxmlformats.org/markup-compatibility/2006">
              <mc:Choice xmlns:v="urn:schemas-microsoft-com:vml" Requires="v">
                <p:oleObj name="Equation" r:id="rId12" imgW="139639" imgH="190417" progId="Equation.DSMT4">
                  <p:embed/>
                </p:oleObj>
              </mc:Choice>
              <mc:Fallback>
                <p:oleObj name="Equation" r:id="rId12" imgW="139639" imgH="190417"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13716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TextBox 10"/>
          <p:cNvSpPr txBox="1"/>
          <p:nvPr/>
        </p:nvSpPr>
        <p:spPr>
          <a:xfrm>
            <a:off x="1066800" y="2609850"/>
            <a:ext cx="1905000" cy="646331"/>
          </a:xfrm>
          <a:prstGeom prst="rect">
            <a:avLst/>
          </a:prstGeom>
          <a:noFill/>
        </p:spPr>
        <p:txBody>
          <a:bodyPr wrap="square" rtlCol="0">
            <a:spAutoFit/>
          </a:bodyPr>
          <a:lstStyle/>
          <a:p>
            <a:r>
              <a:rPr lang="en-US" dirty="0">
                <a:solidFill>
                  <a:srgbClr val="008080"/>
                </a:solidFill>
              </a:rPr>
              <a:t>Write the 5 in the hundreds column.</a:t>
            </a:r>
          </a:p>
        </p:txBody>
      </p:sp>
      <p:sp>
        <p:nvSpPr>
          <p:cNvPr id="12" name="Line 28"/>
          <p:cNvSpPr>
            <a:spLocks noChangeShapeType="1"/>
          </p:cNvSpPr>
          <p:nvPr/>
        </p:nvSpPr>
        <p:spPr bwMode="auto">
          <a:xfrm>
            <a:off x="3048000" y="2819400"/>
            <a:ext cx="533400" cy="0"/>
          </a:xfrm>
          <a:prstGeom prst="line">
            <a:avLst/>
          </a:prstGeom>
          <a:noFill/>
          <a:ln w="38100">
            <a:solidFill>
              <a:srgbClr val="C00C08"/>
            </a:solidFill>
            <a:round/>
            <a:headEnd/>
            <a:tailEnd type="triangle" w="med" len="med"/>
          </a:ln>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11" grpId="0"/>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203101"/>
            <a:ext cx="8229600" cy="873957"/>
          </a:xfrm>
          <a:prstGeom prst="rect">
            <a:avLst/>
          </a:prstGeom>
          <a:noFill/>
        </p:spPr>
        <p:txBody>
          <a:bodyPr>
            <a:spAutoFit/>
          </a:bodyPr>
          <a:lstStyle/>
          <a:p>
            <a:r>
              <a:rPr lang="en-US" dirty="0"/>
              <a:t>Example 3: Adding Whole Numbers Using Sums of 10</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eaLnBrk="1" hangingPunct="1">
              <a:spcBef>
                <a:spcPct val="0"/>
              </a:spcBef>
              <a:buFontTx/>
              <a:buNone/>
            </a:pPr>
            <a:r>
              <a:rPr lang="en-US" i="0" dirty="0">
                <a:solidFill>
                  <a:schemeClr val="tx1"/>
                </a:solidFill>
              </a:rPr>
              <a:t>Add:  </a:t>
            </a:r>
            <a:r>
              <a:rPr lang="en-US" dirty="0">
                <a:solidFill>
                  <a:srgbClr val="0000FF"/>
                </a:solidFill>
              </a:rPr>
              <a:t>17 + 34 + 86</a:t>
            </a:r>
            <a:endParaRPr lang="en-US" i="0" dirty="0">
              <a:solidFill>
                <a:schemeClr val="tx1"/>
              </a:solidFill>
            </a:endParaRPr>
          </a:p>
          <a:p>
            <a:pPr eaLnBrk="1" hangingPunct="1">
              <a:spcBef>
                <a:spcPct val="0"/>
              </a:spcBef>
              <a:buFontTx/>
              <a:buNone/>
            </a:pPr>
            <a:r>
              <a:rPr lang="en-US" b="1" dirty="0">
                <a:solidFill>
                  <a:srgbClr val="1F497D"/>
                </a:solidFill>
              </a:rPr>
              <a:t>Solution </a:t>
            </a:r>
          </a:p>
          <a:p>
            <a:pPr eaLnBrk="1" hangingPunct="1">
              <a:spcBef>
                <a:spcPct val="0"/>
              </a:spcBef>
              <a:buFontTx/>
              <a:buNone/>
            </a:pPr>
            <a:r>
              <a:rPr lang="en-US" i="0" dirty="0">
                <a:solidFill>
                  <a:schemeClr val="tx1"/>
                </a:solidFill>
              </a:rPr>
              <a:t>To add, we note the combinations that total 10 to find the sums quickly.</a:t>
            </a:r>
          </a:p>
          <a:p>
            <a:pPr eaLnBrk="1" hangingPunct="1">
              <a:buFont typeface="Courier New" pitchFamily="49" charset="0"/>
              <a:buNone/>
            </a:pPr>
            <a:endParaRPr lang="en-US" dirty="0">
              <a:solidFill>
                <a:srgbClr val="008080"/>
              </a:solidFill>
            </a:endParaRPr>
          </a:p>
        </p:txBody>
      </p:sp>
      <p:graphicFrame>
        <p:nvGraphicFramePr>
          <p:cNvPr id="10244" name="Object 4"/>
          <p:cNvGraphicFramePr>
            <a:graphicFrameLocks noChangeAspect="1"/>
          </p:cNvGraphicFramePr>
          <p:nvPr/>
        </p:nvGraphicFramePr>
        <p:xfrm>
          <a:off x="3505200" y="3581400"/>
          <a:ext cx="1612900" cy="1422400"/>
        </p:xfrm>
        <a:graphic>
          <a:graphicData uri="http://schemas.openxmlformats.org/presentationml/2006/ole">
            <mc:AlternateContent xmlns:mc="http://schemas.openxmlformats.org/markup-compatibility/2006">
              <mc:Choice xmlns:v="urn:schemas-microsoft-com:vml" Requires="v">
                <p:oleObj name="Equation" r:id="rId2" imgW="1612800" imgH="1422360" progId="Equation.DSMT4">
                  <p:embed/>
                </p:oleObj>
              </mc:Choice>
              <mc:Fallback>
                <p:oleObj name="Equation" r:id="rId2" imgW="1612800" imgH="1422360"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581400"/>
                        <a:ext cx="1612900" cy="142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533400" y="3132892"/>
            <a:ext cx="3276600" cy="646331"/>
          </a:xfrm>
          <a:prstGeom prst="rect">
            <a:avLst/>
          </a:prstGeom>
          <a:noFill/>
        </p:spPr>
        <p:txBody>
          <a:bodyPr wrap="square" rtlCol="0">
            <a:spAutoFit/>
          </a:bodyPr>
          <a:lstStyle/>
          <a:p>
            <a:r>
              <a:rPr lang="en-US" dirty="0">
                <a:solidFill>
                  <a:srgbClr val="008080"/>
                </a:solidFill>
              </a:rPr>
              <a:t>Carry the 1 by writing it above the tens column.</a:t>
            </a:r>
          </a:p>
        </p:txBody>
      </p:sp>
      <p:sp>
        <p:nvSpPr>
          <p:cNvPr id="18" name="TextBox 17"/>
          <p:cNvSpPr txBox="1"/>
          <p:nvPr/>
        </p:nvSpPr>
        <p:spPr>
          <a:xfrm>
            <a:off x="457200" y="4953000"/>
            <a:ext cx="3352800" cy="400110"/>
          </a:xfrm>
          <a:prstGeom prst="rect">
            <a:avLst/>
          </a:prstGeom>
          <a:noFill/>
        </p:spPr>
        <p:txBody>
          <a:bodyPr wrap="square" rtlCol="0">
            <a:spAutoFit/>
          </a:bodyPr>
          <a:lstStyle/>
          <a:p>
            <a:r>
              <a:rPr lang="en-US" dirty="0">
                <a:solidFill>
                  <a:srgbClr val="008080"/>
                </a:solidFill>
              </a:rPr>
              <a:t>Write the 7 in the ones </a:t>
            </a:r>
            <a:r>
              <a:rPr lang="en-US" sz="2000" dirty="0">
                <a:solidFill>
                  <a:srgbClr val="008080"/>
                </a:solidFill>
              </a:rPr>
              <a:t>column</a:t>
            </a:r>
            <a:r>
              <a:rPr lang="en-US" dirty="0">
                <a:solidFill>
                  <a:srgbClr val="008080"/>
                </a:solidFill>
              </a:rPr>
              <a:t>.</a:t>
            </a:r>
          </a:p>
        </p:txBody>
      </p:sp>
      <p:sp>
        <p:nvSpPr>
          <p:cNvPr id="19" name="Line 28"/>
          <p:cNvSpPr>
            <a:spLocks noChangeShapeType="1"/>
          </p:cNvSpPr>
          <p:nvPr/>
        </p:nvSpPr>
        <p:spPr bwMode="auto">
          <a:xfrm>
            <a:off x="3886200" y="5181600"/>
            <a:ext cx="533400" cy="0"/>
          </a:xfrm>
          <a:prstGeom prst="line">
            <a:avLst/>
          </a:prstGeom>
          <a:noFill/>
          <a:ln w="38100">
            <a:solidFill>
              <a:srgbClr val="C00C08"/>
            </a:solidFill>
            <a:round/>
            <a:headEnd/>
            <a:tailEnd type="triangle" w="med" len="med"/>
          </a:ln>
        </p:spPr>
        <p:txBody>
          <a:bodyPr/>
          <a:lstStyle/>
          <a:p>
            <a:endParaRPr lang="en-US" dirty="0"/>
          </a:p>
        </p:txBody>
      </p:sp>
      <p:sp>
        <p:nvSpPr>
          <p:cNvPr id="20" name="Line 28"/>
          <p:cNvSpPr>
            <a:spLocks noChangeShapeType="1"/>
          </p:cNvSpPr>
          <p:nvPr/>
        </p:nvSpPr>
        <p:spPr bwMode="auto">
          <a:xfrm>
            <a:off x="3810000" y="3352800"/>
            <a:ext cx="533400" cy="0"/>
          </a:xfrm>
          <a:prstGeom prst="line">
            <a:avLst/>
          </a:prstGeom>
          <a:noFill/>
          <a:ln w="38100">
            <a:solidFill>
              <a:srgbClr val="C00C08"/>
            </a:solidFill>
            <a:round/>
            <a:headEnd/>
            <a:tailEnd type="triangle" w="med" len="med"/>
          </a:ln>
        </p:spPr>
        <p:txBody>
          <a:bodyPr/>
          <a:lstStyle/>
          <a:p>
            <a:endParaRPr lang="en-US" dirty="0"/>
          </a:p>
        </p:txBody>
      </p:sp>
      <p:sp>
        <p:nvSpPr>
          <p:cNvPr id="21" name="TextBox 20"/>
          <p:cNvSpPr txBox="1"/>
          <p:nvPr/>
        </p:nvSpPr>
        <p:spPr>
          <a:xfrm>
            <a:off x="4419600" y="3124200"/>
            <a:ext cx="304800" cy="369332"/>
          </a:xfrm>
          <a:prstGeom prst="rect">
            <a:avLst/>
          </a:prstGeom>
          <a:noFill/>
        </p:spPr>
        <p:txBody>
          <a:bodyPr wrap="square" rtlCol="0">
            <a:spAutoFit/>
          </a:bodyPr>
          <a:lstStyle/>
          <a:p>
            <a:r>
              <a:rPr lang="en-US" dirty="0">
                <a:solidFill>
                  <a:srgbClr val="FF0000"/>
                </a:solidFill>
              </a:rPr>
              <a:t>1</a:t>
            </a:r>
          </a:p>
        </p:txBody>
      </p:sp>
      <p:sp>
        <p:nvSpPr>
          <p:cNvPr id="22" name="TextBox 21"/>
          <p:cNvSpPr txBox="1"/>
          <p:nvPr/>
        </p:nvSpPr>
        <p:spPr>
          <a:xfrm>
            <a:off x="5257800" y="3496270"/>
            <a:ext cx="3505200" cy="923330"/>
          </a:xfrm>
          <a:prstGeom prst="rect">
            <a:avLst/>
          </a:prstGeom>
          <a:noFill/>
        </p:spPr>
        <p:txBody>
          <a:bodyPr wrap="square" rtlCol="0">
            <a:spAutoFit/>
          </a:bodyPr>
          <a:lstStyle/>
          <a:p>
            <a:r>
              <a:rPr lang="en-US" dirty="0">
                <a:solidFill>
                  <a:srgbClr val="008080"/>
                </a:solidFill>
              </a:rPr>
              <a:t>Add ones:</a:t>
            </a:r>
          </a:p>
          <a:p>
            <a:r>
              <a:rPr lang="en-US" dirty="0">
                <a:solidFill>
                  <a:srgbClr val="008080"/>
                </a:solidFill>
              </a:rPr>
              <a:t>7 + 4 + 6 = 7 + 10 = 17 ones</a:t>
            </a:r>
          </a:p>
          <a:p>
            <a:r>
              <a:rPr lang="en-US" dirty="0">
                <a:solidFill>
                  <a:srgbClr val="008080"/>
                </a:solidFill>
              </a:rPr>
              <a:t>                               = 1 ten + 7 ones</a:t>
            </a:r>
          </a:p>
        </p:txBody>
      </p:sp>
      <p:graphicFrame>
        <p:nvGraphicFramePr>
          <p:cNvPr id="4115" name="Object 19"/>
          <p:cNvGraphicFramePr>
            <a:graphicFrameLocks noChangeAspect="1"/>
          </p:cNvGraphicFramePr>
          <p:nvPr/>
        </p:nvGraphicFramePr>
        <p:xfrm>
          <a:off x="4905375" y="5029200"/>
          <a:ext cx="203200" cy="279400"/>
        </p:xfrm>
        <a:graphic>
          <a:graphicData uri="http://schemas.openxmlformats.org/presentationml/2006/ole">
            <mc:AlternateContent xmlns:mc="http://schemas.openxmlformats.org/markup-compatibility/2006">
              <mc:Choice xmlns:v="urn:schemas-microsoft-com:vml" Requires="v">
                <p:oleObj name="Equation" r:id="rId4" imgW="203040" imgH="279360" progId="Equation.DSMT4">
                  <p:embed/>
                </p:oleObj>
              </mc:Choice>
              <mc:Fallback>
                <p:oleObj name="Equation" r:id="rId4" imgW="203040" imgH="279360"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5375" y="50292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19" grpId="0" animBg="1"/>
      <p:bldP spid="20" grpId="0" animBg="1"/>
      <p:bldP spid="21"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Adding Whole Numbers Using Sums of 10 (cont.)</a:t>
            </a:r>
          </a:p>
        </p:txBody>
      </p:sp>
      <p:graphicFrame>
        <p:nvGraphicFramePr>
          <p:cNvPr id="48130" name="Object 2"/>
          <p:cNvGraphicFramePr>
            <a:graphicFrameLocks noGrp="1" noChangeAspect="1"/>
          </p:cNvGraphicFramePr>
          <p:nvPr>
            <p:ph idx="1"/>
          </p:nvPr>
        </p:nvGraphicFramePr>
        <p:xfrm>
          <a:off x="3200400" y="1920875"/>
          <a:ext cx="1714500" cy="1511300"/>
        </p:xfrm>
        <a:graphic>
          <a:graphicData uri="http://schemas.openxmlformats.org/presentationml/2006/ole">
            <mc:AlternateContent xmlns:mc="http://schemas.openxmlformats.org/markup-compatibility/2006">
              <mc:Choice xmlns:v="urn:schemas-microsoft-com:vml" Requires="v">
                <p:oleObj name="Equation" r:id="rId2" imgW="1612800" imgH="1422360" progId="Equation.DSMT4">
                  <p:embed/>
                </p:oleObj>
              </mc:Choice>
              <mc:Fallback>
                <p:oleObj name="Equation" r:id="rId2" imgW="1612800" imgH="14223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1920875"/>
                        <a:ext cx="1714500" cy="151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Line 28"/>
          <p:cNvSpPr>
            <a:spLocks noChangeShapeType="1"/>
          </p:cNvSpPr>
          <p:nvPr/>
        </p:nvSpPr>
        <p:spPr bwMode="auto">
          <a:xfrm>
            <a:off x="3048000" y="3759200"/>
            <a:ext cx="533400" cy="0"/>
          </a:xfrm>
          <a:prstGeom prst="line">
            <a:avLst/>
          </a:prstGeom>
          <a:noFill/>
          <a:ln w="38100">
            <a:solidFill>
              <a:srgbClr val="C00C08"/>
            </a:solidFill>
            <a:round/>
            <a:headEnd/>
            <a:tailEnd type="triangle" w="med" len="med"/>
          </a:ln>
        </p:spPr>
        <p:txBody>
          <a:bodyPr/>
          <a:lstStyle/>
          <a:p>
            <a:endParaRPr lang="en-US" dirty="0"/>
          </a:p>
        </p:txBody>
      </p:sp>
      <p:sp>
        <p:nvSpPr>
          <p:cNvPr id="6" name="TextBox 5"/>
          <p:cNvSpPr txBox="1"/>
          <p:nvPr/>
        </p:nvSpPr>
        <p:spPr>
          <a:xfrm>
            <a:off x="457200" y="3302000"/>
            <a:ext cx="3733800" cy="923330"/>
          </a:xfrm>
          <a:prstGeom prst="rect">
            <a:avLst/>
          </a:prstGeom>
          <a:noFill/>
        </p:spPr>
        <p:txBody>
          <a:bodyPr wrap="square" rtlCol="0">
            <a:spAutoFit/>
          </a:bodyPr>
          <a:lstStyle/>
          <a:p>
            <a:r>
              <a:rPr lang="en-US" dirty="0">
                <a:solidFill>
                  <a:srgbClr val="008080"/>
                </a:solidFill>
              </a:rPr>
              <a:t>Write the 3 in the tens </a:t>
            </a:r>
          </a:p>
          <a:p>
            <a:r>
              <a:rPr lang="en-US" dirty="0">
                <a:solidFill>
                  <a:srgbClr val="008080"/>
                </a:solidFill>
              </a:rPr>
              <a:t>column and the 1 in the </a:t>
            </a:r>
          </a:p>
          <a:p>
            <a:r>
              <a:rPr lang="en-US" dirty="0">
                <a:solidFill>
                  <a:srgbClr val="008080"/>
                </a:solidFill>
              </a:rPr>
              <a:t>hundreds column.</a:t>
            </a:r>
          </a:p>
        </p:txBody>
      </p:sp>
      <p:sp>
        <p:nvSpPr>
          <p:cNvPr id="8" name="TextBox 7"/>
          <p:cNvSpPr txBox="1"/>
          <p:nvPr/>
        </p:nvSpPr>
        <p:spPr>
          <a:xfrm>
            <a:off x="4133850" y="1473200"/>
            <a:ext cx="609600" cy="369332"/>
          </a:xfrm>
          <a:prstGeom prst="rect">
            <a:avLst/>
          </a:prstGeom>
          <a:noFill/>
        </p:spPr>
        <p:txBody>
          <a:bodyPr wrap="square" rtlCol="0">
            <a:spAutoFit/>
          </a:bodyPr>
          <a:lstStyle/>
          <a:p>
            <a:r>
              <a:rPr lang="en-US" dirty="0">
                <a:solidFill>
                  <a:srgbClr val="FF0000"/>
                </a:solidFill>
              </a:rPr>
              <a:t>1</a:t>
            </a:r>
          </a:p>
        </p:txBody>
      </p:sp>
      <p:sp>
        <p:nvSpPr>
          <p:cNvPr id="9" name="TextBox 8"/>
          <p:cNvSpPr txBox="1"/>
          <p:nvPr/>
        </p:nvSpPr>
        <p:spPr>
          <a:xfrm>
            <a:off x="5181600" y="1845270"/>
            <a:ext cx="3810000" cy="923330"/>
          </a:xfrm>
          <a:prstGeom prst="rect">
            <a:avLst/>
          </a:prstGeom>
          <a:noFill/>
        </p:spPr>
        <p:txBody>
          <a:bodyPr wrap="square" rtlCol="0">
            <a:spAutoFit/>
          </a:bodyPr>
          <a:lstStyle/>
          <a:p>
            <a:r>
              <a:rPr lang="en-US" dirty="0">
                <a:solidFill>
                  <a:srgbClr val="008080"/>
                </a:solidFill>
              </a:rPr>
              <a:t>Add tens:</a:t>
            </a:r>
          </a:p>
          <a:p>
            <a:r>
              <a:rPr lang="en-US" dirty="0">
                <a:solidFill>
                  <a:srgbClr val="008080"/>
                </a:solidFill>
              </a:rPr>
              <a:t>1 + 1 + 3 + 8 = 10 + 3 = 13 tens</a:t>
            </a:r>
          </a:p>
          <a:p>
            <a:r>
              <a:rPr lang="en-US" dirty="0">
                <a:solidFill>
                  <a:srgbClr val="008080"/>
                </a:solidFill>
              </a:rPr>
              <a:t>                            = 1 hundred and 3 tens</a:t>
            </a:r>
          </a:p>
        </p:txBody>
      </p:sp>
      <p:graphicFrame>
        <p:nvGraphicFramePr>
          <p:cNvPr id="48131" name="Object 3"/>
          <p:cNvGraphicFramePr>
            <a:graphicFrameLocks noChangeAspect="1"/>
          </p:cNvGraphicFramePr>
          <p:nvPr/>
        </p:nvGraphicFramePr>
        <p:xfrm>
          <a:off x="4705350" y="3578225"/>
          <a:ext cx="203200" cy="279400"/>
        </p:xfrm>
        <a:graphic>
          <a:graphicData uri="http://schemas.openxmlformats.org/presentationml/2006/ole">
            <mc:AlternateContent xmlns:mc="http://schemas.openxmlformats.org/markup-compatibility/2006">
              <mc:Choice xmlns:v="urn:schemas-microsoft-com:vml" Requires="v">
                <p:oleObj name="Equation" r:id="rId4" imgW="203040" imgH="279360" progId="Equation.DSMT4">
                  <p:embed/>
                </p:oleObj>
              </mc:Choice>
              <mc:Fallback>
                <p:oleObj name="Equation" r:id="rId4" imgW="203040" imgH="2793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5350" y="3578225"/>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3924300" y="3581400"/>
          <a:ext cx="508000" cy="292100"/>
        </p:xfrm>
        <a:graphic>
          <a:graphicData uri="http://schemas.openxmlformats.org/presentationml/2006/ole">
            <mc:AlternateContent xmlns:mc="http://schemas.openxmlformats.org/markup-compatibility/2006">
              <mc:Choice xmlns:v="urn:schemas-microsoft-com:vml" Requires="v">
                <p:oleObj name="Equation" r:id="rId6" imgW="507960" imgH="291960" progId="Equation.DSMT4">
                  <p:embed/>
                </p:oleObj>
              </mc:Choice>
              <mc:Fallback>
                <p:oleObj name="Equation" r:id="rId6" imgW="5079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4300" y="3581400"/>
                        <a:ext cx="50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1705</TotalTime>
  <Words>1790</Words>
  <Application>Microsoft Office PowerPoint</Application>
  <PresentationFormat>On-screen Show (4:3)</PresentationFormat>
  <Paragraphs>223</Paragraphs>
  <Slides>33</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33</vt:i4>
      </vt:variant>
    </vt:vector>
  </HeadingPairs>
  <TitlesOfParts>
    <vt:vector size="40" baseType="lpstr">
      <vt:lpstr>Arial</vt:lpstr>
      <vt:lpstr>Calibri</vt:lpstr>
      <vt:lpstr>Courier New</vt:lpstr>
      <vt:lpstr>Symbol Tiger Expert</vt:lpstr>
      <vt:lpstr>Office Theme</vt:lpstr>
      <vt:lpstr>Equation</vt:lpstr>
      <vt:lpstr>MathType 6.0 Equation</vt:lpstr>
      <vt:lpstr>Section 1.2</vt:lpstr>
      <vt:lpstr>Procedure: Adding Whole Numbers</vt:lpstr>
      <vt:lpstr>Example 1: Adding Whole Numbers</vt:lpstr>
      <vt:lpstr>Example 1: Adding Whole Numbers (cont.)</vt:lpstr>
      <vt:lpstr>Procedure: Carrying When Adding Whole Numbers</vt:lpstr>
      <vt:lpstr>Example 2: Adding Whole Numbers When Carrying is Required</vt:lpstr>
      <vt:lpstr>Example 2: Adding Whole Numbers When Carrying is Required (cont.)</vt:lpstr>
      <vt:lpstr>Example 3: Adding Whole Numbers Using Sums of 10</vt:lpstr>
      <vt:lpstr>Example 3: Adding Whole Numbers Using Sums of 10 (cont.)</vt:lpstr>
      <vt:lpstr>Example 4: Application: Adding Whole Numbers</vt:lpstr>
      <vt:lpstr>Definition: Variable</vt:lpstr>
      <vt:lpstr>Properties: Commutative Property of Addition</vt:lpstr>
      <vt:lpstr>Properties: Associative Property of Addition</vt:lpstr>
      <vt:lpstr>Properties: Additive Identity Property</vt:lpstr>
      <vt:lpstr>Example 5: Recognizing the Properties of Addition</vt:lpstr>
      <vt:lpstr>Completion Example 6: Understanding the Properties of Addition</vt:lpstr>
      <vt:lpstr>Example 7: Application: Calculating the Perimeter of a Rectangle</vt:lpstr>
      <vt:lpstr>Example 7: Application: Calculating the Perimeter of a Rectangle (cont.)</vt:lpstr>
      <vt:lpstr>Definition: Subtraction</vt:lpstr>
      <vt:lpstr>Example 8: Subtracting Whole Numbers</vt:lpstr>
      <vt:lpstr>Procedure: Subtracting Whole Numbers</vt:lpstr>
      <vt:lpstr>Example 9: Subtracting Whole Numbers</vt:lpstr>
      <vt:lpstr>Example 9: Subtracting Whole Numbers (cont.)</vt:lpstr>
      <vt:lpstr>Example 10: Subtracting Whole Numbers by Borrowing</vt:lpstr>
      <vt:lpstr>Example 10: Subtracting Whole Numbers by Borrowing (cont.)</vt:lpstr>
      <vt:lpstr>Example 10: Subtracting Whole Numbers by Borrowing (cont.)</vt:lpstr>
      <vt:lpstr>Example 11: Subtracting Whole Numbers by Borrowing</vt:lpstr>
      <vt:lpstr>Example 11: Subtracting Whole Numbers by Borrowing (cont.)</vt:lpstr>
      <vt:lpstr>Example 11: Subtracting Whole Numbers by Borrowing (cont.)</vt:lpstr>
      <vt:lpstr>Example 12: Finding a Missing Addend</vt:lpstr>
      <vt:lpstr>Example 13: Application: Subtracting Whole Numbers</vt:lpstr>
      <vt:lpstr>Example 14: Application: Adding and Subtracting Numbers</vt:lpstr>
      <vt:lpstr>Example 14: Application: Adding and Subtracting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204</cp:revision>
  <dcterms:created xsi:type="dcterms:W3CDTF">2013-04-26T14:43:13Z</dcterms:created>
  <dcterms:modified xsi:type="dcterms:W3CDTF">2023-07-03T13:17:38Z</dcterms:modified>
</cp:coreProperties>
</file>