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0" r:id="rId3"/>
    <p:sldId id="284" r:id="rId4"/>
    <p:sldId id="286" r:id="rId5"/>
    <p:sldId id="287" r:id="rId6"/>
    <p:sldId id="285" r:id="rId7"/>
    <p:sldId id="288" r:id="rId8"/>
    <p:sldId id="305" r:id="rId9"/>
    <p:sldId id="289" r:id="rId10"/>
    <p:sldId id="290" r:id="rId11"/>
    <p:sldId id="293" r:id="rId12"/>
    <p:sldId id="304" r:id="rId13"/>
    <p:sldId id="296" r:id="rId14"/>
    <p:sldId id="295" r:id="rId15"/>
    <p:sldId id="264" r:id="rId16"/>
    <p:sldId id="266" r:id="rId17"/>
    <p:sldId id="298" r:id="rId18"/>
    <p:sldId id="301" r:id="rId19"/>
    <p:sldId id="302" r:id="rId20"/>
    <p:sldId id="303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/>
  <p:cmAuthor id="1" name="Nicholas Belloit" initials="NB" lastIdx="1" clrIdx="0"/>
  <p:cmAuthor id="8" name="Nicholas Belloit" initials="NB [8]" lastIdx="1" clrIdx="7"/>
  <p:cmAuthor id="2" name="Nicholas Belloit" initials="NB [2]" lastIdx="1" clrIdx="1"/>
  <p:cmAuthor id="9" name="Nicholas Belloit" initials="NB [9]" lastIdx="1" clrIdx="8"/>
  <p:cmAuthor id="3" name="Nicholas Belloit" initials="NB [3]" lastIdx="1" clrIdx="2"/>
  <p:cmAuthor id="10" name="Nicholas Belloit" initials="NB [10]" lastIdx="1" clrIdx="9"/>
  <p:cmAuthor id="4" name="Nicholas Belloit" initials="NB [4]" lastIdx="1" clrIdx="3"/>
  <p:cmAuthor id="11" name="Nicholas Belloit" initials="NB [11]" lastIdx="1" clrIdx="10"/>
  <p:cmAuthor id="5" name="Nicholas Belloit" initials="NB [5]" lastIdx="1" clrIdx="4"/>
  <p:cmAuthor id="6" name="Nicholas Belloit" initials="NB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1F497D"/>
    <a:srgbClr val="000099"/>
    <a:srgbClr val="008080"/>
    <a:srgbClr val="366092"/>
    <a:srgbClr val="1F497C"/>
    <a:srgbClr val="2D7D9F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0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157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64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AF17F-9E88-4D5E-8A53-223200677BD5}" type="datetimeFigureOut">
              <a:rPr lang="en-US" smtClean="0"/>
              <a:pPr/>
              <a:t>7/3/2023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E94C-2259-4F09-9C52-657CA760F6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529D0C4-51E0-4A15-98E9-B4EC7924B65B}" type="slidenum">
              <a:rPr lang="en-US" sz="1200">
                <a:latin typeface="+mn-lt"/>
              </a:rPr>
              <a:pPr algn="r">
                <a:defRPr/>
              </a:pPr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956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oleObject" Target="../embeddings/oleObject23.bin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image" Target="../media/image22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2.bin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6.bin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Using the Distributive Property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Use</a:t>
            </a:r>
            <a:r>
              <a:rPr lang="en-US" i="0" dirty="0">
                <a:solidFill>
                  <a:schemeClr val="tx1"/>
                </a:solidFill>
              </a:rPr>
              <a:t> the distributive property to simplify each expression.</a:t>
            </a:r>
            <a:r>
              <a:rPr lang="en-US" b="1" dirty="0">
                <a:solidFill>
                  <a:schemeClr val="tx1"/>
                </a:solidFill>
              </a:rPr>
              <a:t> 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6(3 + 5)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4(7 + 8)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57200" algn="l"/>
              </a:tabLst>
            </a:pPr>
            <a:endParaRPr lang="en-US" sz="1500" dirty="0"/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sz="15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19"/>
          <p:cNvGraphicFramePr>
            <a:graphicFrameLocks noChangeAspect="1"/>
          </p:cNvGraphicFramePr>
          <p:nvPr/>
        </p:nvGraphicFramePr>
        <p:xfrm>
          <a:off x="990600" y="4134468"/>
          <a:ext cx="10493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469696" progId="Equation.DSMT4">
                  <p:embed/>
                </p:oleObj>
              </mc:Choice>
              <mc:Fallback>
                <p:oleObj name="Equation" r:id="rId2" imgW="1129810" imgH="46969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34468"/>
                        <a:ext cx="10493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9"/>
          <p:cNvGraphicFramePr>
            <a:graphicFrameLocks noChangeAspect="1"/>
          </p:cNvGraphicFramePr>
          <p:nvPr/>
        </p:nvGraphicFramePr>
        <p:xfrm>
          <a:off x="4976861" y="4232227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113" imgH="291973" progId="Equation.DSMT4">
                  <p:embed/>
                </p:oleObj>
              </mc:Choice>
              <mc:Fallback>
                <p:oleObj name="Equation" r:id="rId4" imgW="660113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61" y="4232227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9"/>
          <p:cNvGraphicFramePr>
            <a:graphicFrameLocks noChangeAspect="1"/>
          </p:cNvGraphicFramePr>
          <p:nvPr/>
        </p:nvGraphicFramePr>
        <p:xfrm>
          <a:off x="2086896" y="4207287"/>
          <a:ext cx="15081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600" imgH="292100" progId="Equation.DSMT4">
                  <p:embed/>
                </p:oleObj>
              </mc:Choice>
              <mc:Fallback>
                <p:oleObj name="Equation" r:id="rId6" imgW="16256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896" y="4207287"/>
                        <a:ext cx="150812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9"/>
          <p:cNvGraphicFramePr>
            <a:graphicFrameLocks noChangeAspect="1"/>
          </p:cNvGraphicFramePr>
          <p:nvPr/>
        </p:nvGraphicFramePr>
        <p:xfrm>
          <a:off x="3693034" y="4221575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291973" progId="Equation.DSMT4">
                  <p:embed/>
                </p:oleObj>
              </mc:Choice>
              <mc:Fallback>
                <p:oleObj name="Equation" r:id="rId8" imgW="1320227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034" y="4221575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/>
          <p:nvPr/>
        </p:nvGrpSpPr>
        <p:grpSpPr>
          <a:xfrm>
            <a:off x="1064340" y="3810000"/>
            <a:ext cx="762000" cy="685800"/>
            <a:chOff x="1066800" y="3657600"/>
            <a:chExt cx="762000" cy="685800"/>
          </a:xfrm>
        </p:grpSpPr>
        <p:sp>
          <p:nvSpPr>
            <p:cNvPr id="11" name="Arc 10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1001249" y="4914900"/>
          <a:ext cx="1060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469900" progId="Equation.DSMT4">
                  <p:embed/>
                </p:oleObj>
              </mc:Choice>
              <mc:Fallback>
                <p:oleObj name="Equation" r:id="rId10" imgW="11430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249" y="4914900"/>
                        <a:ext cx="10604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/>
          <p:cNvGraphicFramePr>
            <a:graphicFrameLocks noChangeAspect="1"/>
          </p:cNvGraphicFramePr>
          <p:nvPr/>
        </p:nvGraphicFramePr>
        <p:xfrm>
          <a:off x="5230349" y="4991100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113" imgH="291973" progId="Equation.DSMT4">
                  <p:embed/>
                </p:oleObj>
              </mc:Choice>
              <mc:Fallback>
                <p:oleObj name="Equation" r:id="rId12" imgW="660113" imgH="29197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349" y="4991100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2220449" y="4991100"/>
          <a:ext cx="15430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63700" imgH="292100" progId="Equation.DSMT4">
                  <p:embed/>
                </p:oleObj>
              </mc:Choice>
              <mc:Fallback>
                <p:oleObj name="Equation" r:id="rId14" imgW="1663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449" y="4991100"/>
                        <a:ext cx="15430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/>
          <p:cNvGraphicFramePr>
            <a:graphicFrameLocks noChangeAspect="1"/>
          </p:cNvGraphicFramePr>
          <p:nvPr/>
        </p:nvGraphicFramePr>
        <p:xfrm>
          <a:off x="3896849" y="4991100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20227" imgH="291973" progId="Equation.DSMT4">
                  <p:embed/>
                </p:oleObj>
              </mc:Choice>
              <mc:Fallback>
                <p:oleObj name="Equation" r:id="rId16" imgW="1320227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849" y="4991100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22"/>
          <p:cNvGrpSpPr/>
          <p:nvPr/>
        </p:nvGrpSpPr>
        <p:grpSpPr>
          <a:xfrm>
            <a:off x="1115549" y="4648200"/>
            <a:ext cx="762000" cy="685800"/>
            <a:chOff x="1066800" y="3657600"/>
            <a:chExt cx="762000" cy="685800"/>
          </a:xfrm>
        </p:grpSpPr>
        <p:sp>
          <p:nvSpPr>
            <p:cNvPr id="18" name="Arc 17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Multiplying Whole Numbers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199" y="1280160"/>
            <a:ext cx="8229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Multiply: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73</a:t>
            </a:r>
            <a:r>
              <a:rPr lang="en-US" sz="2800" dirty="0">
                <a:solidFill>
                  <a:srgbClr val="0000FF"/>
                </a:solidFill>
              </a:rPr>
              <a:t>  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By the distributive property we can write</a:t>
            </a:r>
          </a:p>
          <a:p>
            <a:pPr algn="ctr">
              <a:spcBef>
                <a:spcPts val="600"/>
              </a:spcBef>
            </a:pPr>
            <a:r>
              <a:rPr lang="en-US" sz="2800" dirty="0">
                <a:solidFill>
                  <a:srgbClr val="0000FF"/>
                </a:solidFill>
              </a:rPr>
              <a:t>4 ⋅ 73</a:t>
            </a:r>
            <a:r>
              <a:rPr lang="en-US" sz="2800" dirty="0">
                <a:solidFill>
                  <a:srgbClr val="000099"/>
                </a:solidFill>
              </a:rPr>
              <a:t> = 4(3 + 70) = 4 ⋅ 3 + 4 ⋅70 = 12 + 280 = 292.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This process is usually written in a vertical format, as the following steps indicate.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620534"/>
              </p:ext>
            </p:extLst>
          </p:nvPr>
        </p:nvGraphicFramePr>
        <p:xfrm>
          <a:off x="5552196" y="1376307"/>
          <a:ext cx="622300" cy="163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1765080" progId="Equation.DSMT4">
                  <p:embed/>
                </p:oleObj>
              </mc:Choice>
              <mc:Fallback>
                <p:oleObj name="Equation" r:id="rId2" imgW="672840" imgH="1765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2196" y="1376307"/>
                        <a:ext cx="622300" cy="163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Multiplying with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6085241" y="1902414"/>
            <a:ext cx="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Text Box 7"/>
          <p:cNvSpPr txBox="1">
            <a:spLocks noChangeArrowheads="1"/>
          </p:cNvSpPr>
          <p:nvPr/>
        </p:nvSpPr>
        <p:spPr bwMode="auto">
          <a:xfrm flipH="1">
            <a:off x="6931733" y="2195397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 1 ten + 2 ones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153197"/>
            <a:ext cx="13761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177680"/>
              </p:ext>
            </p:extLst>
          </p:nvPr>
        </p:nvGraphicFramePr>
        <p:xfrm>
          <a:off x="5769683" y="1358844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9683" y="1358844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6379283" y="1509597"/>
            <a:ext cx="213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3 = 12 ones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54883" y="1235019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Carry the 1 to the tens column.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12033" y="2978094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2 in the ones column.</a:t>
            </a:r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>
            <a:off x="5083883" y="1463619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 flipV="1">
            <a:off x="4803626" y="3205106"/>
            <a:ext cx="851757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327194"/>
              </p:ext>
            </p:extLst>
          </p:nvPr>
        </p:nvGraphicFramePr>
        <p:xfrm>
          <a:off x="5922083" y="3052707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20" imgH="380880" progId="Equation.DSMT4">
                  <p:embed/>
                </p:oleObj>
              </mc:Choice>
              <mc:Fallback>
                <p:oleObj name="Equation" r:id="rId6" imgW="3301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083" y="3052707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9">
            <a:extLst>
              <a:ext uri="{FF2B5EF4-FFF2-40B4-BE49-F238E27FC236}">
                <a16:creationId xmlns:a16="http://schemas.microsoft.com/office/drawing/2014/main" id="{886488E7-0594-043D-920A-8ABA135BEA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41537"/>
              </p:ext>
            </p:extLst>
          </p:nvPr>
        </p:nvGraphicFramePr>
        <p:xfrm>
          <a:off x="4146401" y="3808487"/>
          <a:ext cx="657225" cy="163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1765080" progId="Equation.DSMT4">
                  <p:embed/>
                </p:oleObj>
              </mc:Choice>
              <mc:Fallback>
                <p:oleObj name="Equation" r:id="rId8" imgW="711000" imgH="1765080" progId="Equation.DSMT4">
                  <p:embed/>
                  <p:pic>
                    <p:nvPicPr>
                      <p:cNvPr id="1024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401" y="3808487"/>
                        <a:ext cx="657225" cy="163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Line 8">
            <a:extLst>
              <a:ext uri="{FF2B5EF4-FFF2-40B4-BE49-F238E27FC236}">
                <a16:creationId xmlns:a16="http://schemas.microsoft.com/office/drawing/2014/main" id="{529343E9-F9ED-7127-E172-6264F3F2F1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7876" y="4389512"/>
            <a:ext cx="15240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2164C6B2-9137-D000-C42D-F98440CFA8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948737"/>
              </p:ext>
            </p:extLst>
          </p:nvPr>
        </p:nvGraphicFramePr>
        <p:xfrm>
          <a:off x="4376956" y="376086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" imgH="190417" progId="Equation.DSMT4">
                  <p:embed/>
                </p:oleObj>
              </mc:Choice>
              <mc:Fallback>
                <p:oleObj name="Equation" r:id="rId10" imgW="139639" imgH="190417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956" y="376086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3EC5F9C-2184-EE39-F46B-B0E6437E4C4B}"/>
              </a:ext>
            </a:extLst>
          </p:cNvPr>
          <p:cNvSpPr/>
          <p:nvPr/>
        </p:nvSpPr>
        <p:spPr>
          <a:xfrm>
            <a:off x="5058112" y="3969778"/>
            <a:ext cx="35372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Multiply: 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7 + 1 = 29 tens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               = 2 hundreds + 9 tens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3BAC71-C66B-7179-4443-AE0EF81D9A21}"/>
              </a:ext>
            </a:extLst>
          </p:cNvPr>
          <p:cNvSpPr txBox="1"/>
          <p:nvPr/>
        </p:nvSpPr>
        <p:spPr>
          <a:xfrm>
            <a:off x="774551" y="5361062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9 in the tens column and 2 in hundreds column.</a:t>
            </a:r>
          </a:p>
        </p:txBody>
      </p:sp>
      <p:sp>
        <p:nvSpPr>
          <p:cNvPr id="7" name="Line 28">
            <a:extLst>
              <a:ext uri="{FF2B5EF4-FFF2-40B4-BE49-F238E27FC236}">
                <a16:creationId xmlns:a16="http://schemas.microsoft.com/office/drawing/2014/main" id="{46617B2E-DD09-2E3A-0DF5-27797F79F1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7751" y="5665862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530FEBB8-8371-9AE0-8A14-55F9F9106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8350"/>
              </p:ext>
            </p:extLst>
          </p:nvPr>
        </p:nvGraphicFramePr>
        <p:xfrm>
          <a:off x="4263876" y="5489649"/>
          <a:ext cx="406400" cy="380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06080" imgH="368280" progId="Equation.DSMT4">
                  <p:embed/>
                </p:oleObj>
              </mc:Choice>
              <mc:Fallback>
                <p:oleObj name="Equation" r:id="rId11" imgW="406080" imgH="368280" progId="Equation.DSMT4">
                  <p:embed/>
                  <p:pic>
                    <p:nvPicPr>
                      <p:cNvPr id="583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876" y="5489649"/>
                        <a:ext cx="406400" cy="3809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ECBD7521-D0D2-0A03-C1AA-5C205CC554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146685"/>
              </p:ext>
            </p:extLst>
          </p:nvPr>
        </p:nvGraphicFramePr>
        <p:xfrm>
          <a:off x="4585687" y="5495548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30120" imgH="380880" progId="Equation.DSMT4">
                  <p:embed/>
                </p:oleObj>
              </mc:Choice>
              <mc:Fallback>
                <p:oleObj name="Equation" r:id="rId13" imgW="330120" imgH="380880" progId="Equation.DSMT4">
                  <p:embed/>
                  <p:pic>
                    <p:nvPicPr>
                      <p:cNvPr id="583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687" y="5495548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7280169D-EC1A-3D33-E089-7DF755146E44}"/>
              </a:ext>
            </a:extLst>
          </p:cNvPr>
          <p:cNvSpPr/>
          <p:nvPr/>
        </p:nvSpPr>
        <p:spPr>
          <a:xfrm>
            <a:off x="532503" y="3504355"/>
            <a:ext cx="13761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</a:t>
            </a:r>
          </a:p>
        </p:txBody>
      </p:sp>
      <p:sp>
        <p:nvSpPr>
          <p:cNvPr id="12" name="Line 28">
            <a:extLst>
              <a:ext uri="{FF2B5EF4-FFF2-40B4-BE49-F238E27FC236}">
                <a16:creationId xmlns:a16="http://schemas.microsoft.com/office/drawing/2014/main" id="{60A1A141-1130-21AF-E49D-891BD8044E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7346" y="3862663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51" grpId="0"/>
      <p:bldP spid="22" grpId="0"/>
      <p:bldP spid="23" grpId="0"/>
      <p:bldP spid="24" grpId="0"/>
      <p:bldP spid="16" grpId="0" animBg="1"/>
      <p:bldP spid="19" grpId="0" animBg="1"/>
      <p:bldP spid="3" grpId="0" animBg="1"/>
      <p:bldP spid="5" grpId="0"/>
      <p:bldP spid="6" grpId="0"/>
      <p:bldP spid="7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2038350" y="3838575"/>
          <a:ext cx="82391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1231560" progId="Equation.DSMT4">
                  <p:embed/>
                </p:oleObj>
              </mc:Choice>
              <mc:Fallback>
                <p:oleObj name="Equation" r:id="rId2" imgW="88884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838575"/>
                        <a:ext cx="82391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Multiplying Whole Numbers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3134380"/>
            <a:ext cx="1212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52600" y="313438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First, multiply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7</a:t>
            </a:r>
            <a:r>
              <a:rPr lang="en-US" sz="2800" dirty="0">
                <a:latin typeface="Calibri" pitchFamily="34" charset="0"/>
              </a:rPr>
              <a:t>.  </a:t>
            </a:r>
          </a:p>
        </p:txBody>
      </p:sp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2466975" y="38100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90440" progId="Equation.DSMT4">
                  <p:embed/>
                </p:oleObj>
              </mc:Choice>
              <mc:Fallback>
                <p:oleObj name="Equation" r:id="rId4" imgW="1522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38100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810000" y="496252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7 = 259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H="1">
            <a:off x="3019425" y="524827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2162175" y="5086350"/>
          <a:ext cx="723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368280" progId="Equation.DSMT4">
                  <p:embed/>
                </p:oleObj>
              </mc:Choice>
              <mc:Fallback>
                <p:oleObj name="Equation" r:id="rId6" imgW="72360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5086350"/>
                        <a:ext cx="723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8715" y="1163187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Multiply: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</a:p>
          <a:p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r>
              <a:rPr lang="en-US" sz="2800" dirty="0"/>
              <a:t>The steps of multiplication are shown in finding the product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27</a:t>
            </a:r>
            <a:r>
              <a:rPr lang="en-US" sz="2800" dirty="0">
                <a:latin typeface="Calibri" pitchFamily="34" charset="0"/>
              </a:rPr>
              <a:t>. </a:t>
            </a:r>
            <a:endParaRPr lang="en-US" sz="28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13" grpId="0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67958" y="1091004"/>
            <a:ext cx="73914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  </a:t>
            </a:r>
            <a:r>
              <a:rPr lang="en-US" sz="2800" dirty="0"/>
              <a:t>Next, multiply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20.</a:t>
            </a:r>
            <a:r>
              <a:rPr lang="en-US" sz="2800" dirty="0">
                <a:solidFill>
                  <a:srgbClr val="2D7D9F"/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20758" y="3481779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20 = 740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3030183" y="3767529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773502"/>
              </p:ext>
            </p:extLst>
          </p:nvPr>
        </p:nvGraphicFramePr>
        <p:xfrm>
          <a:off x="1963383" y="3605604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291960" progId="Equation.DSMT4">
                  <p:embed/>
                </p:oleObj>
              </mc:Choice>
              <mc:Fallback>
                <p:oleObj name="Equation" r:id="rId2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383" y="3605604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063472"/>
              </p:ext>
            </p:extLst>
          </p:nvPr>
        </p:nvGraphicFramePr>
        <p:xfrm>
          <a:off x="1839558" y="1776804"/>
          <a:ext cx="8509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1765080" progId="Equation.DSMT4">
                  <p:embed/>
                </p:oleObj>
              </mc:Choice>
              <mc:Fallback>
                <p:oleObj name="Equation" r:id="rId4" imgW="850680" imgH="1765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558" y="1776804"/>
                        <a:ext cx="8509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1628775" y="2286000"/>
          <a:ext cx="8255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286000" progId="Equation.DSMT4">
                  <p:embed/>
                </p:oleObj>
              </mc:Choice>
              <mc:Fallback>
                <p:oleObj name="Equation" r:id="rId2" imgW="888840" imgH="2286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286000"/>
                        <a:ext cx="825500" cy="211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3: </a:t>
            </a:r>
            <a:r>
              <a:rPr lang="en-US" sz="2800" dirty="0">
                <a:solidFill>
                  <a:srgbClr val="0000FF"/>
                </a:solidFill>
              </a:rPr>
              <a:t>259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740</a:t>
            </a:r>
            <a:r>
              <a:rPr lang="en-US" sz="2800" dirty="0"/>
              <a:t> are called </a:t>
            </a:r>
            <a:r>
              <a:rPr lang="en-US" sz="2800" b="1" dirty="0"/>
              <a:t>partial products</a:t>
            </a:r>
            <a:r>
              <a:rPr lang="en-US" sz="2800" dirty="0"/>
              <a:t>. We now add them to find the product of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  <a:r>
              <a:rPr lang="en-US" sz="2800" dirty="0"/>
              <a:t>.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793875" y="4432300"/>
          <a:ext cx="7969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164880" progId="Equation.DSMT4">
                  <p:embed/>
                </p:oleObj>
              </mc:Choice>
              <mc:Fallback>
                <p:oleObj name="Equation" r:id="rId4" imgW="279360" imgH="164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4432300"/>
                        <a:ext cx="7969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743200" y="44196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to find the final product.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19200" y="3429000"/>
          <a:ext cx="914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066800" progId="Equation.DSMT4">
                  <p:embed/>
                </p:oleObj>
              </mc:Choice>
              <mc:Fallback>
                <p:oleObj name="Equation" r:id="rId2" imgW="914400" imgH="10668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914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Multiplying Whole Numbers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8056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Multiply: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endParaRPr lang="en-US" i="0" dirty="0">
              <a:solidFill>
                <a:schemeClr val="tx1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The standard form of multiplication is used here to find the product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r>
              <a:rPr lang="en-US" dirty="0">
                <a:latin typeface="Calibri" pitchFamily="34" charset="0"/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293" name="Rectangle 3"/>
          <p:cNvSpPr>
            <a:spLocks/>
          </p:cNvSpPr>
          <p:nvPr/>
        </p:nvSpPr>
        <p:spPr bwMode="auto">
          <a:xfrm>
            <a:off x="533400" y="1752600"/>
            <a:ext cx="8229600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None/>
            </a:pPr>
            <a:endParaRPr lang="en-US" sz="2800" b="1">
              <a:latin typeface="Calibri" pitchFamily="34" charset="0"/>
            </a:endParaRP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2882901" y="44957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6 = 558</a:t>
            </a:r>
          </a:p>
        </p:txBody>
      </p:sp>
      <p:sp>
        <p:nvSpPr>
          <p:cNvPr id="12298" name="Text Box 7"/>
          <p:cNvSpPr txBox="1">
            <a:spLocks noChangeArrowheads="1"/>
          </p:cNvSpPr>
          <p:nvPr/>
        </p:nvSpPr>
        <p:spPr bwMode="auto">
          <a:xfrm>
            <a:off x="2882901" y="497199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40 = 3720</a:t>
            </a:r>
          </a:p>
        </p:txBody>
      </p:sp>
      <p:sp>
        <p:nvSpPr>
          <p:cNvPr id="12301" name="Text Box 7"/>
          <p:cNvSpPr txBox="1">
            <a:spLocks noChangeArrowheads="1"/>
          </p:cNvSpPr>
          <p:nvPr/>
        </p:nvSpPr>
        <p:spPr bwMode="auto">
          <a:xfrm>
            <a:off x="2882901" y="54482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Product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676400" y="3429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765300" y="2501900"/>
          <a:ext cx="1143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51" imgH="152202" progId="Equation.DSMT4">
                  <p:embed/>
                </p:oleObj>
              </mc:Choice>
              <mc:Fallback>
                <p:oleObj name="Equation" r:id="rId6" imgW="114151" imgH="152202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2501900"/>
                        <a:ext cx="1143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390650" y="45720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380835" progId="Equation.DSMT4">
                  <p:embed/>
                </p:oleObj>
              </mc:Choice>
              <mc:Fallback>
                <p:oleObj name="Equation" r:id="rId8" imgW="723586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572000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016000" y="4953000"/>
          <a:ext cx="120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495000" progId="Equation.DSMT4">
                  <p:embed/>
                </p:oleObj>
              </mc:Choice>
              <mc:Fallback>
                <p:oleObj name="Equation" r:id="rId10" imgW="1206360" imgH="4950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53000"/>
                        <a:ext cx="120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143000" y="548640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90170" imgH="380835" progId="Equation.DSMT4">
                  <p:embed/>
                </p:oleObj>
              </mc:Choice>
              <mc:Fallback>
                <p:oleObj name="Equation" r:id="rId12" imgW="990170" imgH="38083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8640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8" grpId="0"/>
      <p:bldP spid="1230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Procedure: Multiplying Whole Numbers by Powers of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To multiply a whole number: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 write 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100, write 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1000, write 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10,000, write 0000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and so 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Multiply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	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</a:p>
          <a:p>
            <a:pPr marL="457200" indent="-45720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</a:p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99"/>
                </a:solidFill>
                <a:latin typeface="Calibri" pitchFamily="34" charset="0"/>
              </a:rPr>
              <a:t>	</a:t>
            </a:r>
          </a:p>
          <a:p>
            <a:r>
              <a:rPr lang="en-US" b="1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00099"/>
                </a:solidFill>
              </a:rPr>
              <a:t>= (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6 · 7</a:t>
            </a:r>
            <a:r>
              <a:rPr lang="en-US" dirty="0">
                <a:solidFill>
                  <a:srgbClr val="000099"/>
                </a:solidFill>
              </a:rPr>
              <a:t>)100</a:t>
            </a:r>
          </a:p>
          <a:p>
            <a:r>
              <a:rPr lang="en-US" dirty="0">
                <a:solidFill>
                  <a:srgbClr val="000099"/>
                </a:solidFill>
              </a:rPr>
              <a:t>	         = 42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· 100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4200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85975" y="4048780"/>
            <a:ext cx="18325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6(7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(5 · 7)(10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35 · 1000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35,000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(2 · 8)(100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16 · 10,000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160,000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95525" y="1295400"/>
            <a:ext cx="26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(5 · 10)(7 · 100)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486025" y="3324225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(2 · 100)(8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Symbols for Multiplication</a:t>
            </a:r>
            <a:endParaRPr lang="en-US" dirty="0"/>
          </a:p>
        </p:txBody>
      </p:sp>
      <p:graphicFrame>
        <p:nvGraphicFramePr>
          <p:cNvPr id="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869055"/>
              </p:ext>
            </p:extLst>
          </p:nvPr>
        </p:nvGraphicFramePr>
        <p:xfrm>
          <a:off x="5264299" y="4237840"/>
          <a:ext cx="2260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965160" progId="Equation.DSMT4">
                  <p:embed/>
                </p:oleObj>
              </mc:Choice>
              <mc:Fallback>
                <p:oleObj name="Equation" r:id="rId2" imgW="2260440" imgH="965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299" y="4237840"/>
                        <a:ext cx="22606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Group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681292"/>
              </p:ext>
            </p:extLst>
          </p:nvPr>
        </p:nvGraphicFramePr>
        <p:xfrm>
          <a:off x="533400" y="1371600"/>
          <a:ext cx="8077200" cy="4635373"/>
        </p:xfrm>
        <a:graphic>
          <a:graphicData uri="http://schemas.openxmlformats.org/drawingml/2006/table">
            <a:tbl>
              <a:tblPr/>
              <a:tblGrid>
                <a:gridCol w="897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5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4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Symbol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·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 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raised dot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numbers inside or next to parentheses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cross sign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⋅175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4(175) or (4)175 or (4)(175)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8BD5BACB-04FC-27F5-4E45-134A2EAA1D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732020"/>
              </p:ext>
            </p:extLst>
          </p:nvPr>
        </p:nvGraphicFramePr>
        <p:xfrm>
          <a:off x="914400" y="4800600"/>
          <a:ext cx="203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228600" progId="Equation.DSMT4">
                  <p:embed/>
                </p:oleObj>
              </mc:Choice>
              <mc:Fallback>
                <p:oleObj name="Equation" r:id="rId4" imgW="203040" imgH="228600" progId="Equation.DSMT4">
                  <p:embed/>
                  <p:pic>
                    <p:nvPicPr>
                      <p:cNvPr id="522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800600"/>
                        <a:ext cx="203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(7 · 9)(1000 · 1000)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63 · 1,000,000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63,000,000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81300" y="1266825"/>
            <a:ext cx="3219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(7 · 1000)(9 · 1000)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Definition: Area of a Rectangle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area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rectangle (measured in square units) is found by multiplying its length by its width. (In the form of a formula,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l ∙ w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8: Application: Calculating the Area of a Rectangle</a:t>
            </a:r>
            <a:endParaRPr lang="en-US" sz="3200" dirty="0">
              <a:solidFill>
                <a:srgbClr val="366092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Calculate </a:t>
            </a:r>
            <a:r>
              <a:rPr lang="en-US" i="0" dirty="0">
                <a:solidFill>
                  <a:schemeClr val="tx1"/>
                </a:solidFill>
              </a:rPr>
              <a:t>the area of a rectangular plot of land with the dimensions as shown here.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514600"/>
            <a:ext cx="3886200" cy="225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8: Application: Calculating the Area of a Rectangle (cont.)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find the area, we multiply </a:t>
            </a:r>
            <a:r>
              <a:rPr lang="en-US" i="0" dirty="0">
                <a:solidFill>
                  <a:srgbClr val="0000FF"/>
                </a:solidFill>
              </a:rPr>
              <a:t>186ft ⋅ 92ft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471674"/>
              </p:ext>
            </p:extLst>
          </p:nvPr>
        </p:nvGraphicFramePr>
        <p:xfrm>
          <a:off x="3232768" y="2614900"/>
          <a:ext cx="104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400" imgH="977900" progId="Equation.DSMT4">
                  <p:embed/>
                </p:oleObj>
              </mc:Choice>
              <mc:Fallback>
                <p:oleObj name="Equation" r:id="rId2" imgW="1041400" imgH="977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768" y="2614900"/>
                        <a:ext cx="1041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621505"/>
              </p:ext>
            </p:extLst>
          </p:nvPr>
        </p:nvGraphicFramePr>
        <p:xfrm>
          <a:off x="3232768" y="3711196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0948" imgH="291973" progId="Equation.DSMT4">
                  <p:embed/>
                </p:oleObj>
              </mc:Choice>
              <mc:Fallback>
                <p:oleObj name="Equation" r:id="rId4" imgW="1040948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768" y="3711196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414043"/>
              </p:ext>
            </p:extLst>
          </p:nvPr>
        </p:nvGraphicFramePr>
        <p:xfrm>
          <a:off x="3276600" y="4723100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393480" progId="Equation.DSMT4">
                  <p:embed/>
                </p:oleObj>
              </mc:Choice>
              <mc:Fallback>
                <p:oleObj name="Equation" r:id="rId6" imgW="1714320" imgH="393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723100"/>
                        <a:ext cx="171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634762"/>
              </p:ext>
            </p:extLst>
          </p:nvPr>
        </p:nvGraphicFramePr>
        <p:xfrm>
          <a:off x="3169268" y="4126200"/>
          <a:ext cx="124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20" imgH="482400" progId="Equation.DSMT4">
                  <p:embed/>
                </p:oleObj>
              </mc:Choice>
              <mc:Fallback>
                <p:oleObj name="Equation" r:id="rId8" imgW="1244520" imgH="482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268" y="4126200"/>
                        <a:ext cx="1244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5410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area of the plot of land is </a:t>
            </a:r>
            <a:r>
              <a:rPr lang="en-US" sz="2800" dirty="0">
                <a:solidFill>
                  <a:srgbClr val="FF0000"/>
                </a:solidFill>
              </a:rPr>
              <a:t>17,112 sq ft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Commutative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any whole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⋅</a:t>
            </a:r>
            <a:r>
              <a:rPr lang="en-US" b="1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b="1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⋅</a:t>
            </a:r>
            <a:r>
              <a:rPr lang="en-US" b="1" i="1" dirty="0">
                <a:solidFill>
                  <a:srgbClr val="0000FF"/>
                </a:solidFill>
              </a:rPr>
              <a:t> 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3 ⋅ 4 = 4 ⋅ 3.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          </a:t>
            </a:r>
          </a:p>
          <a:p>
            <a:r>
              <a:rPr lang="en-US" dirty="0">
                <a:solidFill>
                  <a:srgbClr val="000000"/>
                </a:solidFill>
              </a:rPr>
              <a:t>(The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numbers in multiplication can be reversed.)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Properties: Associative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any whole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br>
              <a:rPr lang="en-US" i="1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⋅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b="1" i="1" dirty="0">
                <a:solidFill>
                  <a:srgbClr val="0000FF"/>
                </a:solidFill>
              </a:rPr>
              <a:t> 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(</a:t>
            </a:r>
            <a:r>
              <a:rPr lang="en-US" b="1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⋅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(7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⋅</a:t>
            </a:r>
            <a:r>
              <a:rPr lang="en-US" dirty="0">
                <a:solidFill>
                  <a:srgbClr val="000000"/>
                </a:solidFill>
              </a:rPr>
              <a:t> 2)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⋅ </a:t>
            </a:r>
            <a:r>
              <a:rPr lang="en-US" dirty="0">
                <a:solidFill>
                  <a:srgbClr val="000000"/>
                </a:solidFill>
              </a:rPr>
              <a:t>5 = 7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⋅ </a:t>
            </a:r>
            <a:r>
              <a:rPr lang="en-US" dirty="0">
                <a:solidFill>
                  <a:srgbClr val="000000"/>
                </a:solidFill>
              </a:rPr>
              <a:t>(2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⋅ </a:t>
            </a:r>
            <a:r>
              <a:rPr lang="en-US" dirty="0">
                <a:solidFill>
                  <a:srgbClr val="000000"/>
                </a:solidFill>
              </a:rPr>
              <a:t>5).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588" indent="-1588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grouping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the numbers in multiplication can be changed.)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1.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6 ⋅ 1 = 1 ⋅ 6 = 6.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(The product of any number and 1 is that same number.)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1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multiplicative identity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Multiplicative Identity Property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63 ⋅ 0 = 0 ⋅ 63 = 0.</a:t>
            </a:r>
          </a:p>
          <a:p>
            <a:r>
              <a:rPr lang="en-US" dirty="0">
                <a:solidFill>
                  <a:srgbClr val="000000"/>
                </a:solidFill>
              </a:rPr>
              <a:t>(The product of a number and 0 is always 0.)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Multiplication Property of 0 </a:t>
            </a:r>
            <a:br>
              <a:rPr lang="en-US" dirty="0"/>
            </a:br>
            <a:r>
              <a:rPr lang="en-US" dirty="0"/>
              <a:t>(or Zero-Factor Law)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tx1"/>
                </a:solidFill>
              </a:rPr>
              <a:t>Example </a:t>
            </a:r>
            <a:r>
              <a:rPr lang="en-US" dirty="0">
                <a:solidFill>
                  <a:schemeClr val="tx1"/>
                </a:solidFill>
              </a:rPr>
              <a:t>1: Recognizing the Properties of Multiplication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  <a:prstGeom prst="rect">
            <a:avLst/>
          </a:prstGeom>
        </p:spPr>
        <p:txBody>
          <a:bodyPr/>
          <a:lstStyle/>
          <a:p>
            <a:pPr marL="463550" indent="-46355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multiplication is illustrated.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endParaRPr lang="en-US" dirty="0"/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rgbClr val="C00C08"/>
              </a:solidFill>
            </a:endParaRP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035050" y="2273300"/>
          <a:ext cx="679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94280" imgH="393480" progId="Equation.DSMT4">
                  <p:embed/>
                </p:oleObj>
              </mc:Choice>
              <mc:Fallback>
                <p:oleObj name="Equation" r:id="rId2" imgW="6794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273300"/>
                        <a:ext cx="679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020096" y="3721100"/>
          <a:ext cx="739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91400" imgH="469900" progId="Equation.DSMT4">
                  <p:embed/>
                </p:oleObj>
              </mc:Choice>
              <mc:Fallback>
                <p:oleObj name="Equation" r:id="rId4" imgW="7391400" imgH="469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721100"/>
                        <a:ext cx="7391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35167" y="1648528"/>
            <a:ext cx="449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multiplication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3009888"/>
            <a:ext cx="4265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multiplication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86200" y="4552890"/>
            <a:ext cx="3497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Multiplicative identity property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5257740"/>
            <a:ext cx="31239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Multiplication property of 0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672371"/>
              </p:ext>
            </p:extLst>
          </p:nvPr>
        </p:nvGraphicFramePr>
        <p:xfrm>
          <a:off x="990600" y="1647825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400" imgH="291960" progId="Equation.DSMT4">
                  <p:embed/>
                </p:oleObj>
              </mc:Choice>
              <mc:Fallback>
                <p:oleObj name="Equation" r:id="rId6" imgW="1625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47825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1066800" y="2971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360" imgH="469800" progId="Equation.DSMT4">
                  <p:embed/>
                </p:oleObj>
              </mc:Choice>
              <mc:Fallback>
                <p:oleObj name="Equation" r:id="rId8" imgW="25653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1038225" y="4581525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41120" imgH="291960" progId="Equation.DSMT4">
                  <p:embed/>
                </p:oleObj>
              </mc:Choice>
              <mc:Fallback>
                <p:oleObj name="Equation" r:id="rId10" imgW="1041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4581525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1028700" y="532447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22360" imgH="291960" progId="Equation.DSMT4">
                  <p:embed/>
                </p:oleObj>
              </mc:Choice>
              <mc:Fallback>
                <p:oleObj name="Equation" r:id="rId12" imgW="1422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32447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2: Using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751" y="1010676"/>
            <a:ext cx="8229600" cy="4572000"/>
          </a:xfrm>
        </p:spPr>
        <p:txBody>
          <a:bodyPr>
            <a:noAutofit/>
          </a:bodyPr>
          <a:lstStyle/>
          <a:p>
            <a:r>
              <a:rPr lang="en-US" dirty="0"/>
              <a:t>For each statement, use your knowledge of the properties of multiplication to find the value of the variable that will make the statement true. State the property illustrated.</a:t>
            </a:r>
          </a:p>
          <a:p>
            <a:pPr>
              <a:tabLst>
                <a:tab pos="685800" algn="l"/>
                <a:tab pos="4229100" algn="l"/>
              </a:tabLst>
            </a:pPr>
            <a:r>
              <a:rPr lang="en-US" b="1" dirty="0"/>
              <a:t>	Value 	Property</a:t>
            </a:r>
          </a:p>
          <a:p>
            <a:pPr marL="514350" indent="-514350">
              <a:buFont typeface="+mj-lt"/>
              <a:buAutoNum type="alphaLcPeriod"/>
              <a:tabLst>
                <a:tab pos="2400300" algn="l"/>
                <a:tab pos="3657600" algn="l"/>
              </a:tabLst>
            </a:pPr>
            <a:r>
              <a:rPr lang="pt-BR" dirty="0"/>
              <a:t>24 ⋅ </a:t>
            </a:r>
            <a:r>
              <a:rPr lang="pt-BR" i="1" dirty="0"/>
              <a:t>n</a:t>
            </a:r>
            <a:r>
              <a:rPr lang="pt-BR" dirty="0"/>
              <a:t> = 24 	</a:t>
            </a:r>
            <a:r>
              <a:rPr lang="pt-BR" i="1" dirty="0"/>
              <a:t>n</a:t>
            </a:r>
            <a:r>
              <a:rPr lang="pt-BR" dirty="0"/>
              <a:t> = ___	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2400300" algn="l"/>
                <a:tab pos="3657600" algn="l"/>
              </a:tabLst>
            </a:pPr>
            <a:r>
              <a:rPr lang="en-US" dirty="0"/>
              <a:t>3 ⋅ </a:t>
            </a:r>
            <a:r>
              <a:rPr lang="en-US" i="1" dirty="0"/>
              <a:t>x</a:t>
            </a:r>
            <a:r>
              <a:rPr lang="en-US" dirty="0"/>
              <a:t> = 5 ⋅ 3 	</a:t>
            </a:r>
            <a:r>
              <a:rPr lang="en-US" i="1" dirty="0"/>
              <a:t>x</a:t>
            </a:r>
            <a:r>
              <a:rPr lang="en-US" dirty="0"/>
              <a:t> = ___	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  <a:tabLst>
                <a:tab pos="2400300" algn="l"/>
                <a:tab pos="3657600" algn="l"/>
              </a:tabLst>
            </a:pPr>
            <a:r>
              <a:rPr lang="en-US" dirty="0"/>
              <a:t>(7 ⋅ </a:t>
            </a:r>
            <a:r>
              <a:rPr lang="en-US" i="1" dirty="0"/>
              <a:t>y</a:t>
            </a:r>
            <a:r>
              <a:rPr lang="en-US" dirty="0"/>
              <a:t>) ⋅ 2 = 7 ⋅ (5 ⋅ 2) 	</a:t>
            </a:r>
            <a:r>
              <a:rPr lang="en-US" i="1" dirty="0"/>
              <a:t>y</a:t>
            </a:r>
            <a:r>
              <a:rPr lang="en-US" dirty="0"/>
              <a:t> = ___  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82 ⋅ </a:t>
            </a:r>
            <a:r>
              <a:rPr lang="en-US" i="1" dirty="0"/>
              <a:t>t</a:t>
            </a:r>
            <a:r>
              <a:rPr lang="en-US" dirty="0"/>
              <a:t> = 0 	</a:t>
            </a:r>
            <a:r>
              <a:rPr lang="en-US" i="1" dirty="0"/>
              <a:t>t</a:t>
            </a:r>
            <a:r>
              <a:rPr lang="en-US" dirty="0"/>
              <a:t> = ___     _________________</a:t>
            </a:r>
          </a:p>
        </p:txBody>
      </p:sp>
      <p:sp>
        <p:nvSpPr>
          <p:cNvPr id="4" name="Rectangle 3"/>
          <p:cNvSpPr/>
          <p:nvPr/>
        </p:nvSpPr>
        <p:spPr>
          <a:xfrm>
            <a:off x="3537473" y="329520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</a:rPr>
              <a:t>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66123" y="3314252"/>
            <a:ext cx="37348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>
                <a:solidFill>
                  <a:srgbClr val="FF0000"/>
                </a:solidFill>
              </a:rPr>
              <a:t>multiplicative identity property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37473" y="396341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4166123" y="4009577"/>
            <a:ext cx="469878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commutative property of multiplication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606A84-9D5E-E026-BD6D-4EFD33B064A6}"/>
              </a:ext>
            </a:extLst>
          </p:cNvPr>
          <p:cNvSpPr/>
          <p:nvPr/>
        </p:nvSpPr>
        <p:spPr>
          <a:xfrm>
            <a:off x="5465557" y="4382733"/>
            <a:ext cx="33298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associative property of multiplication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28775B-EFB6-BBA3-1261-0EB57C5DE7C4}"/>
              </a:ext>
            </a:extLst>
          </p:cNvPr>
          <p:cNvSpPr/>
          <p:nvPr/>
        </p:nvSpPr>
        <p:spPr>
          <a:xfrm>
            <a:off x="4770232" y="463990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C30E81-2AF3-2EDB-23E0-8CE93B855658}"/>
              </a:ext>
            </a:extLst>
          </p:cNvPr>
          <p:cNvSpPr/>
          <p:nvPr/>
        </p:nvSpPr>
        <p:spPr>
          <a:xfrm>
            <a:off x="4522582" y="5400675"/>
            <a:ext cx="332982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multiplication property of 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E7DDBF-10C8-E8D6-C66F-BEC7F2975F3F}"/>
              </a:ext>
            </a:extLst>
          </p:cNvPr>
          <p:cNvSpPr/>
          <p:nvPr/>
        </p:nvSpPr>
        <p:spPr>
          <a:xfrm>
            <a:off x="3798715" y="5415311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</a:rPr>
              <a:t>0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Properties: Distributive Property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b,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(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c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) 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1098</Words>
  <Application>Microsoft Office PowerPoint</Application>
  <PresentationFormat>On-screen Show (4:3)</PresentationFormat>
  <Paragraphs>161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Office Theme</vt:lpstr>
      <vt:lpstr>Equation</vt:lpstr>
      <vt:lpstr>MathType 6.0 Equation</vt:lpstr>
      <vt:lpstr>Section 1.3</vt:lpstr>
      <vt:lpstr>Symbols for Multiplication</vt:lpstr>
      <vt:lpstr>Properties: Commutative Property of Multiplication</vt:lpstr>
      <vt:lpstr>Properties: Associative Property of Multiplication</vt:lpstr>
      <vt:lpstr>Properties: Multiplicative Identity Property</vt:lpstr>
      <vt:lpstr>Properties: Multiplication Property of 0  (or Zero-Factor Law)</vt:lpstr>
      <vt:lpstr>Example 1: Recognizing the Properties of Multiplication</vt:lpstr>
      <vt:lpstr>Completion Example 2: Using the Properties of Multiplication</vt:lpstr>
      <vt:lpstr>Properties: Distributive Property</vt:lpstr>
      <vt:lpstr>Example 3: Using the Distributive Property</vt:lpstr>
      <vt:lpstr>Example 4: Multiplying Whole Numbers</vt:lpstr>
      <vt:lpstr>Example 4: Multiplying with Whole Numbers (cont.)</vt:lpstr>
      <vt:lpstr>Example 5: Multiplying Whole Numbers</vt:lpstr>
      <vt:lpstr>Example 5: Multiplying Whole Numbers (cont.)</vt:lpstr>
      <vt:lpstr>Example 5: Multiplying Whole Numbers (cont.)</vt:lpstr>
      <vt:lpstr>Example 6: Multiplying Whole Numbers</vt:lpstr>
      <vt:lpstr>    Procedure: Multiplying Whole Numbers by Powers of 10</vt:lpstr>
      <vt:lpstr>Example 7: Multiplying Whole Numbers that End with 0s</vt:lpstr>
      <vt:lpstr>Example 7: Multiplying Whole Numbers that end with 0s (cont.)</vt:lpstr>
      <vt:lpstr>Example 7: Multiplying Whole Numbers that end with 0s (cont.)</vt:lpstr>
      <vt:lpstr>Definition: Area of a Rectangle</vt:lpstr>
      <vt:lpstr>Example 8: Application: Calculating the Area of a Rectangle</vt:lpstr>
      <vt:lpstr>Example 8: Application: Calculating the Area of a Rectangle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214</cp:revision>
  <dcterms:created xsi:type="dcterms:W3CDTF">2013-04-26T14:43:13Z</dcterms:created>
  <dcterms:modified xsi:type="dcterms:W3CDTF">2023-07-03T13:46:26Z</dcterms:modified>
</cp:coreProperties>
</file>