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260" r:id="rId3"/>
    <p:sldId id="261" r:id="rId4"/>
    <p:sldId id="263" r:id="rId5"/>
    <p:sldId id="265" r:id="rId6"/>
    <p:sldId id="266" r:id="rId7"/>
    <p:sldId id="306" r:id="rId8"/>
    <p:sldId id="267" r:id="rId9"/>
    <p:sldId id="268" r:id="rId10"/>
    <p:sldId id="269" r:id="rId11"/>
    <p:sldId id="270" r:id="rId12"/>
    <p:sldId id="271" r:id="rId13"/>
    <p:sldId id="272" r:id="rId14"/>
    <p:sldId id="303" r:id="rId15"/>
    <p:sldId id="274" r:id="rId16"/>
    <p:sldId id="275" r:id="rId17"/>
    <p:sldId id="304" r:id="rId18"/>
    <p:sldId id="277" r:id="rId19"/>
    <p:sldId id="278" r:id="rId20"/>
    <p:sldId id="279" r:id="rId21"/>
    <p:sldId id="280" r:id="rId22"/>
    <p:sldId id="281" r:id="rId23"/>
    <p:sldId id="282" r:id="rId24"/>
    <p:sldId id="283" r:id="rId25"/>
    <p:sldId id="310" r:id="rId26"/>
    <p:sldId id="284" r:id="rId27"/>
    <p:sldId id="285" r:id="rId28"/>
    <p:sldId id="286" r:id="rId29"/>
    <p:sldId id="287" r:id="rId30"/>
    <p:sldId id="288" r:id="rId31"/>
    <p:sldId id="289" r:id="rId32"/>
    <p:sldId id="290" r:id="rId33"/>
    <p:sldId id="308" r:id="rId34"/>
    <p:sldId id="291" r:id="rId35"/>
    <p:sldId id="292" r:id="rId36"/>
    <p:sldId id="293" r:id="rId37"/>
    <p:sldId id="294" r:id="rId38"/>
    <p:sldId id="309" r:id="rId39"/>
    <p:sldId id="295" r:id="rId40"/>
    <p:sldId id="296" r:id="rId41"/>
    <p:sldId id="297"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2"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00"/>
    <a:srgbClr val="008080"/>
    <a:srgbClr val="2D7D9F"/>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51" autoAdjust="0"/>
    <p:restoredTop sz="94660" autoAdjust="0"/>
  </p:normalViewPr>
  <p:slideViewPr>
    <p:cSldViewPr>
      <p:cViewPr varScale="1">
        <p:scale>
          <a:sx n="114" d="100"/>
          <a:sy n="114" d="100"/>
        </p:scale>
        <p:origin x="1122"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8</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6.wmf"/><Relationship Id="rId4" Type="http://schemas.openxmlformats.org/officeDocument/2006/relationships/oleObject" Target="../embeddings/oleObject4.bin"/><Relationship Id="rId9" Type="http://schemas.openxmlformats.org/officeDocument/2006/relationships/image" Target="../media/image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5.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1.wmf"/></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6.wmf"/><Relationship Id="rId7" Type="http://schemas.openxmlformats.org/officeDocument/2006/relationships/oleObject" Target="../embeddings/oleObject19.bin"/><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4.wmf"/><Relationship Id="rId18" Type="http://schemas.openxmlformats.org/officeDocument/2006/relationships/oleObject" Target="../embeddings/oleObject28.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5.bin"/><Relationship Id="rId17" Type="http://schemas.openxmlformats.org/officeDocument/2006/relationships/image" Target="../media/image26.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4.bin"/><Relationship Id="rId19" Type="http://schemas.openxmlformats.org/officeDocument/2006/relationships/image" Target="../media/image27.wmf"/><Relationship Id="rId4" Type="http://schemas.openxmlformats.org/officeDocument/2006/relationships/oleObject" Target="../embeddings/oleObject21.bin"/><Relationship Id="rId9" Type="http://schemas.openxmlformats.org/officeDocument/2006/relationships/image" Target="../media/image22.wmf"/><Relationship Id="rId14" Type="http://schemas.openxmlformats.org/officeDocument/2006/relationships/oleObject" Target="../embeddings/oleObject26.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2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42.bin"/><Relationship Id="rId5" Type="http://schemas.openxmlformats.org/officeDocument/2006/relationships/image" Target="../media/image39.wmf"/><Relationship Id="rId4" Type="http://schemas.openxmlformats.org/officeDocument/2006/relationships/oleObject" Target="../embeddings/oleObject41.bin"/></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43.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47.bin"/><Relationship Id="rId13" Type="http://schemas.openxmlformats.org/officeDocument/2006/relationships/image" Target="../media/image47.wmf"/><Relationship Id="rId18" Type="http://schemas.openxmlformats.org/officeDocument/2006/relationships/oleObject" Target="../embeddings/oleObject52.bin"/><Relationship Id="rId3" Type="http://schemas.openxmlformats.org/officeDocument/2006/relationships/image" Target="../media/image42.wmf"/><Relationship Id="rId21" Type="http://schemas.openxmlformats.org/officeDocument/2006/relationships/image" Target="../media/image51.wmf"/><Relationship Id="rId7" Type="http://schemas.openxmlformats.org/officeDocument/2006/relationships/image" Target="../media/image44.wmf"/><Relationship Id="rId12" Type="http://schemas.openxmlformats.org/officeDocument/2006/relationships/oleObject" Target="../embeddings/oleObject49.bin"/><Relationship Id="rId17" Type="http://schemas.openxmlformats.org/officeDocument/2006/relationships/image" Target="../media/image49.wmf"/><Relationship Id="rId2" Type="http://schemas.openxmlformats.org/officeDocument/2006/relationships/oleObject" Target="../embeddings/oleObject44.bin"/><Relationship Id="rId16" Type="http://schemas.openxmlformats.org/officeDocument/2006/relationships/oleObject" Target="../embeddings/oleObject51.bin"/><Relationship Id="rId20"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8.bin"/><Relationship Id="rId19" Type="http://schemas.openxmlformats.org/officeDocument/2006/relationships/image" Target="../media/image50.wmf"/><Relationship Id="rId4" Type="http://schemas.openxmlformats.org/officeDocument/2006/relationships/oleObject" Target="../embeddings/oleObject45.bin"/><Relationship Id="rId9" Type="http://schemas.openxmlformats.org/officeDocument/2006/relationships/image" Target="../media/image45.wmf"/><Relationship Id="rId14" Type="http://schemas.openxmlformats.org/officeDocument/2006/relationships/oleObject" Target="../embeddings/oleObject50.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wmf"/><Relationship Id="rId18" Type="http://schemas.openxmlformats.org/officeDocument/2006/relationships/oleObject" Target="../embeddings/oleObject62.bin"/><Relationship Id="rId3" Type="http://schemas.openxmlformats.org/officeDocument/2006/relationships/image" Target="../media/image52.wmf"/><Relationship Id="rId21"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9.bin"/><Relationship Id="rId17" Type="http://schemas.openxmlformats.org/officeDocument/2006/relationships/image" Target="../media/image58.wmf"/><Relationship Id="rId2" Type="http://schemas.openxmlformats.org/officeDocument/2006/relationships/oleObject" Target="../embeddings/oleObject54.bin"/><Relationship Id="rId16" Type="http://schemas.openxmlformats.org/officeDocument/2006/relationships/oleObject" Target="../embeddings/oleObject61.bin"/><Relationship Id="rId20"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wmf"/><Relationship Id="rId5" Type="http://schemas.openxmlformats.org/officeDocument/2006/relationships/image" Target="../media/image43.wmf"/><Relationship Id="rId15" Type="http://schemas.openxmlformats.org/officeDocument/2006/relationships/image" Target="../media/image57.wmf"/><Relationship Id="rId10" Type="http://schemas.openxmlformats.org/officeDocument/2006/relationships/oleObject" Target="../embeddings/oleObject58.bin"/><Relationship Id="rId19" Type="http://schemas.openxmlformats.org/officeDocument/2006/relationships/image" Target="../media/image59.wmf"/><Relationship Id="rId4" Type="http://schemas.openxmlformats.org/officeDocument/2006/relationships/oleObject" Target="../embeddings/oleObject55.bin"/><Relationship Id="rId9" Type="http://schemas.openxmlformats.org/officeDocument/2006/relationships/image" Target="../media/image54.wmf"/><Relationship Id="rId14" Type="http://schemas.openxmlformats.org/officeDocument/2006/relationships/oleObject" Target="../embeddings/oleObject60.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61.wmf"/><Relationship Id="rId4" Type="http://schemas.openxmlformats.org/officeDocument/2006/relationships/oleObject" Target="../embeddings/oleObject65.bin"/><Relationship Id="rId9" Type="http://schemas.openxmlformats.org/officeDocument/2006/relationships/image" Target="../media/image63.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image" Target="../media/image64.wmf"/><Relationship Id="rId7" Type="http://schemas.openxmlformats.org/officeDocument/2006/relationships/image" Target="../media/image65.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1.wmf"/><Relationship Id="rId4" Type="http://schemas.openxmlformats.org/officeDocument/2006/relationships/oleObject" Target="../embeddings/oleObject69.bin"/><Relationship Id="rId9" Type="http://schemas.openxmlformats.org/officeDocument/2006/relationships/image" Target="../media/image66.wmf"/></Relationships>
</file>

<file path=ppt/slides/_rels/slide37.x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oleObject" Target="../embeddings/oleObject72.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image" Target="../media/image68.wmf"/><Relationship Id="rId7" Type="http://schemas.openxmlformats.org/officeDocument/2006/relationships/image" Target="../media/image70.wmf"/><Relationship Id="rId2"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1.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81.bin"/><Relationship Id="rId3" Type="http://schemas.openxmlformats.org/officeDocument/2006/relationships/image" Target="../media/image73.wmf"/><Relationship Id="rId7" Type="http://schemas.openxmlformats.org/officeDocument/2006/relationships/image" Target="../media/image75.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74.wmf"/><Relationship Id="rId4" Type="http://schemas.openxmlformats.org/officeDocument/2006/relationships/oleObject" Target="../embeddings/oleObject79.bin"/><Relationship Id="rId9" Type="http://schemas.openxmlformats.org/officeDocument/2006/relationships/image" Target="../media/image76.wmf"/></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79.wmf"/><Relationship Id="rId12" Type="http://schemas.openxmlformats.org/officeDocument/2006/relationships/oleObject" Target="../embeddings/oleObject87.bin"/><Relationship Id="rId2" Type="http://schemas.openxmlformats.org/officeDocument/2006/relationships/oleObject" Target="../embeddings/oleObject82.bin"/><Relationship Id="rId1" Type="http://schemas.openxmlformats.org/officeDocument/2006/relationships/slideLayout" Target="../slideLayouts/slideLayout2.xml"/><Relationship Id="rId6" Type="http://schemas.openxmlformats.org/officeDocument/2006/relationships/oleObject" Target="../embeddings/oleObject84.bin"/><Relationship Id="rId11" Type="http://schemas.openxmlformats.org/officeDocument/2006/relationships/image" Target="../media/image81.wmf"/><Relationship Id="rId5" Type="http://schemas.openxmlformats.org/officeDocument/2006/relationships/image" Target="../media/image78.wmf"/><Relationship Id="rId15" Type="http://schemas.openxmlformats.org/officeDocument/2006/relationships/image" Target="../media/image83.wmf"/><Relationship Id="rId10" Type="http://schemas.openxmlformats.org/officeDocument/2006/relationships/oleObject" Target="../embeddings/oleObject86.bin"/><Relationship Id="rId4" Type="http://schemas.openxmlformats.org/officeDocument/2006/relationships/oleObject" Target="../embeddings/oleObject83.bin"/><Relationship Id="rId9" Type="http://schemas.openxmlformats.org/officeDocument/2006/relationships/image" Target="../media/image80.wmf"/><Relationship Id="rId14" Type="http://schemas.openxmlformats.org/officeDocument/2006/relationships/oleObject" Target="../embeddings/oleObject88.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Estimating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0000FF"/>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solidFill>
                  <a:schemeClr val="tx1"/>
                </a:solidFill>
              </a:rPr>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at a local candy store is filled with </a:t>
            </a:r>
            <a:r>
              <a:rPr lang="en-US" i="0" dirty="0">
                <a:solidFill>
                  <a:srgbClr val="0000FF"/>
                </a:solidFill>
              </a:rPr>
              <a:t>2709</a:t>
            </a:r>
            <a:r>
              <a:rPr lang="en-US" i="0" dirty="0">
                <a:solidFill>
                  <a:schemeClr val="tx1"/>
                </a:solidFill>
              </a:rPr>
              <a:t> jelly beans and put on display in the store window. Round this value figure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(by one)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Procedure: Estimating a Sum or Difference</a:t>
            </a:r>
          </a:p>
        </p:txBody>
      </p:sp>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Sums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a:t>
            </a:r>
            <a:r>
              <a:rPr lang="en-US" dirty="0"/>
              <a:t>the leftmost digit does not have the same place value for all numbers.</a:t>
            </a:r>
            <a:endParaRPr lang="en-US" dirty="0">
              <a:solidFill>
                <a:schemeClr val="tx1"/>
              </a:solidFill>
            </a:endParaRP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dirty="0">
                <a:solidFill>
                  <a:schemeClr val="tx1"/>
                </a:solidFill>
              </a:rPr>
              <a:t>Example 4: Estimating Sums of Whole Numbers </a:t>
            </a:r>
            <a:r>
              <a:rPr lang="en-US" sz="3200" dirty="0">
                <a:solidFill>
                  <a:schemeClr val="tx1"/>
                </a:solidFill>
              </a:rPr>
              <a:t>(cont.)</a:t>
            </a:r>
          </a:p>
        </p:txBody>
      </p:sp>
      <p:sp>
        <p:nvSpPr>
          <p:cNvPr id="20483" name="Rectangle 3"/>
          <p:cNvSpPr>
            <a:spLocks noGrp="1"/>
          </p:cNvSpPr>
          <p:nvPr>
            <p:ph idx="1"/>
          </p:nvPr>
        </p:nvSpPr>
        <p:spPr>
          <a:xfrm>
            <a:off x="457200" y="1280160"/>
            <a:ext cx="8229600" cy="1384995"/>
          </a:xfrm>
          <a:prstGeom prst="rect">
            <a:avLst/>
          </a:prstGeom>
          <a:noFill/>
        </p:spPr>
        <p:txBody>
          <a:bodyPr>
            <a:spAutoFit/>
          </a:bodyPr>
          <a:lstStyle/>
          <a:p>
            <a:pPr eaLnBrk="1" hangingPunct="1">
              <a:buFont typeface="Courier New" pitchFamily="49" charset="0"/>
              <a:buNone/>
            </a:pPr>
            <a:r>
              <a:rPr lang="en-US" dirty="0">
                <a:solidFill>
                  <a:schemeClr val="tx1"/>
                </a:solidFill>
              </a:rPr>
              <a:t>To e</a:t>
            </a:r>
            <a:r>
              <a:rPr lang="en-US" i="0" dirty="0">
                <a:solidFill>
                  <a:schemeClr val="tx1"/>
                </a:solidFill>
              </a:rPr>
              <a:t>stimate the sum, </a:t>
            </a:r>
            <a:r>
              <a:rPr lang="en-US" dirty="0"/>
              <a:t>round each number to the place of the leftmost digit and then add these rounded numbers.</a:t>
            </a:r>
            <a:endParaRPr lang="en-US" i="0" dirty="0">
              <a:solidFill>
                <a:schemeClr val="tx1"/>
              </a:solidFill>
            </a:endParaRPr>
          </a:p>
        </p:txBody>
      </p:sp>
      <p:graphicFrame>
        <p:nvGraphicFramePr>
          <p:cNvPr id="70657" name="Object 4"/>
          <p:cNvGraphicFramePr>
            <a:graphicFrameLocks noChangeAspect="1"/>
          </p:cNvGraphicFramePr>
          <p:nvPr/>
        </p:nvGraphicFramePr>
        <p:xfrm>
          <a:off x="13716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705100" y="272738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2766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38100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11480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54000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09245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63220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19735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nvGraphicFramePr>
        <p:xfrm>
          <a:off x="4140200" y="26162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0200" y="261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962400" y="3124200"/>
          <a:ext cx="558800" cy="292100"/>
        </p:xfrm>
        <a:graphic>
          <a:graphicData uri="http://schemas.openxmlformats.org/presentationml/2006/ole">
            <mc:AlternateContent xmlns:mc="http://schemas.openxmlformats.org/markup-compatibility/2006">
              <mc:Choice xmlns:v="urn:schemas-microsoft-com:vml" Requires="v">
                <p:oleObj name="Equation" r:id="rId6" imgW="558558" imgH="291973" progId="Equation.DSMT4">
                  <p:embed/>
                </p:oleObj>
              </mc:Choice>
              <mc:Fallback>
                <p:oleObj name="Equation" r:id="rId6" imgW="558558" imgH="291973"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3124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3657600" y="3619500"/>
          <a:ext cx="863600" cy="406400"/>
        </p:xfrm>
        <a:graphic>
          <a:graphicData uri="http://schemas.openxmlformats.org/presentationml/2006/ole">
            <mc:AlternateContent xmlns:mc="http://schemas.openxmlformats.org/markup-compatibility/2006">
              <mc:Choice xmlns:v="urn:schemas-microsoft-com:vml" Requires="v">
                <p:oleObj name="Equation" r:id="rId8" imgW="863225" imgH="406224" progId="Equation.DSMT4">
                  <p:embed/>
                </p:oleObj>
              </mc:Choice>
              <mc:Fallback>
                <p:oleObj name="Equation" r:id="rId8" imgW="863225" imgH="406224"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6195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keeping in mind that the answer </a:t>
            </a:r>
          </a:p>
          <a:p>
            <a:pPr marL="463550" indent="-463550"/>
            <a:r>
              <a:rPr lang="en-US" dirty="0"/>
              <a:t>should be 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dirty="0">
                <a:solidFill>
                  <a:schemeClr val="tx1"/>
                </a:solidFill>
              </a:rPr>
              <a:t>Example 4: Estimating Sums of Whole Numbers </a:t>
            </a:r>
            <a:r>
              <a:rPr lang="en-US" sz="3200" dirty="0">
                <a:solidFill>
                  <a:schemeClr val="tx1"/>
                </a:solidFill>
              </a:rPr>
              <a:t>(cont.)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name="Equation" r:id="rId6" imgW="215806" imgH="279279" progId="Equation.DSMT4">
                  <p:embed/>
                </p:oleObj>
              </mc:Choice>
              <mc:Fallback>
                <p:oleObj name="Equation" r:id="rId6" imgW="215806" imgH="279279"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t>
            </a:r>
            <a:br>
              <a:rPr lang="en-US" dirty="0">
                <a:solidFill>
                  <a:schemeClr val="tx1"/>
                </a:solidFill>
              </a:rPr>
            </a:br>
            <a:r>
              <a:rPr lang="en-US" dirty="0">
                <a:solidFill>
                  <a:schemeClr val="tx1"/>
                </a:solidFill>
              </a:rPr>
              <a:t>Sums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a:t>
            </a:r>
            <a:r>
              <a:rPr lang="en-IN" sz="2800" dirty="0"/>
              <a:t>actual </a:t>
            </a:r>
            <a:r>
              <a:rPr lang="en-US" sz="2800" dirty="0"/>
              <a:t>sum.</a:t>
            </a:r>
          </a:p>
        </p:txBody>
      </p:sp>
      <p:graphicFrame>
        <p:nvGraphicFramePr>
          <p:cNvPr id="51203" name="Object 4"/>
          <p:cNvGraphicFramePr>
            <a:graphicFrameLocks noChangeAspect="1"/>
          </p:cNvGraphicFramePr>
          <p:nvPr/>
        </p:nvGraphicFramePr>
        <p:xfrm>
          <a:off x="3124200" y="2057400"/>
          <a:ext cx="850900" cy="1511300"/>
        </p:xfrm>
        <a:graphic>
          <a:graphicData uri="http://schemas.openxmlformats.org/presentationml/2006/ole">
            <mc:AlternateContent xmlns:mc="http://schemas.openxmlformats.org/markup-compatibility/2006">
              <mc:Choice xmlns:v="urn:schemas-microsoft-com:vml" Requires="v">
                <p:oleObj name="Equation" r:id="rId2" imgW="850900" imgH="1511300" progId="Equation.DSMT4">
                  <p:embed/>
                </p:oleObj>
              </mc:Choice>
              <mc:Fallback>
                <p:oleObj name="Equation" r:id="rId2" imgW="850900" imgH="15113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name="Equation" r:id="rId2" imgW="850900" imgH="1435100" progId="Equation.DSMT4">
                  <p:embed/>
                </p:oleObj>
              </mc:Choice>
              <mc:Fallback>
                <p:oleObj name="Equation" r:id="rId2" imgW="850900" imgH="1435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dirty="0">
                <a:solidFill>
                  <a:schemeClr val="tx1"/>
                </a:solidFill>
              </a:rPr>
              <a:t>Completion Example 5: Estimating </a:t>
            </a:r>
            <a:br>
              <a:rPr lang="en-US" dirty="0">
                <a:solidFill>
                  <a:schemeClr val="tx1"/>
                </a:solidFill>
              </a:rPr>
            </a:br>
            <a:r>
              <a:rPr lang="en-US" dirty="0">
                <a:solidFill>
                  <a:schemeClr val="tx1"/>
                </a:solidFill>
              </a:rPr>
              <a:t>Sums of Whole Numbers </a:t>
            </a:r>
            <a:r>
              <a:rPr lang="en-US" sz="3200" dirty="0">
                <a:solidFill>
                  <a:schemeClr val="tx1"/>
                </a:solidFill>
              </a:rPr>
              <a:t>(cont.)</a:t>
            </a:r>
          </a:p>
        </p:txBody>
      </p:sp>
      <p:sp>
        <p:nvSpPr>
          <p:cNvPr id="23555" name="Rectangle 3"/>
          <p:cNvSpPr>
            <a:spLocks noGrp="1"/>
          </p:cNvSpPr>
          <p:nvPr>
            <p:ph idx="1"/>
          </p:nvPr>
        </p:nvSpPr>
        <p:spPr>
          <a:xfrm>
            <a:off x="457200" y="1280160"/>
            <a:ext cx="8229600" cy="1988237"/>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a:t>
            </a:r>
          </a:p>
          <a:p>
            <a:pPr marL="0" indent="0" eaLnBrk="1" hangingPunct="1">
              <a:buFont typeface="Courier New" pitchFamily="49" charset="0"/>
              <a:buNone/>
              <a:tabLst>
                <a:tab pos="457200" algn="l"/>
              </a:tabLst>
            </a:pPr>
            <a:r>
              <a:rPr lang="en-US" i="0" dirty="0">
                <a:solidFill>
                  <a:schemeClr val="tx1"/>
                </a:solidFill>
              </a:rPr>
              <a:t>the place of the leftmost digit. Then add these rounded numbers.</a:t>
            </a:r>
          </a:p>
        </p:txBody>
      </p:sp>
      <p:sp>
        <p:nvSpPr>
          <p:cNvPr id="223237" name="Rectangle 5"/>
          <p:cNvSpPr>
            <a:spLocks noChangeArrowheads="1"/>
          </p:cNvSpPr>
          <p:nvPr/>
        </p:nvSpPr>
        <p:spPr bwMode="auto">
          <a:xfrm>
            <a:off x="4198932" y="423524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name="Equation" r:id="rId4" imgW="850900" imgH="1511300" progId="Equation.DSMT4">
                  <p:embed/>
                </p:oleObj>
              </mc:Choice>
              <mc:Fallback>
                <p:oleObj name="Equation" r:id="rId4" imgW="850900" imgH="15113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5DFA05DE-7DDA-93F1-C7FE-D76BFF5B3BF9}"/>
              </a:ext>
            </a:extLst>
          </p:cNvPr>
          <p:cNvCxnSpPr>
            <a:cxnSpLocks/>
          </p:cNvCxnSpPr>
          <p:nvPr/>
        </p:nvCxnSpPr>
        <p:spPr>
          <a:xfrm>
            <a:off x="4198932" y="4675854"/>
            <a:ext cx="729903"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E8B2F02F-22C0-CEE9-5F2F-4BE6826E8AE1}"/>
              </a:ext>
            </a:extLst>
          </p:cNvPr>
          <p:cNvCxnSpPr>
            <a:cxnSpLocks/>
          </p:cNvCxnSpPr>
          <p:nvPr/>
        </p:nvCxnSpPr>
        <p:spPr>
          <a:xfrm>
            <a:off x="4132083" y="5200710"/>
            <a:ext cx="796752"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1359D493-BF0D-CB59-CD51-806FAF95AA1C}"/>
              </a:ext>
            </a:extLst>
          </p:cNvPr>
          <p:cNvCxnSpPr/>
          <p:nvPr/>
        </p:nvCxnSpPr>
        <p:spPr>
          <a:xfrm>
            <a:off x="4072641" y="5289435"/>
            <a:ext cx="796752" cy="0"/>
          </a:xfrm>
          <a:prstGeom prst="line">
            <a:avLst/>
          </a:prstGeom>
          <a:ln>
            <a:solidFill>
              <a:srgbClr val="0000FF"/>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dirty="0">
                <a:solidFill>
                  <a:schemeClr val="tx1"/>
                </a:solidFill>
              </a:rPr>
              <a:t>Completion Example 5: Estimating </a:t>
            </a:r>
            <a:br>
              <a:rPr lang="en-US" dirty="0">
                <a:solidFill>
                  <a:schemeClr val="tx1"/>
                </a:solidFill>
              </a:rPr>
            </a:br>
            <a:r>
              <a:rPr lang="en-US" dirty="0">
                <a:solidFill>
                  <a:schemeClr val="tx1"/>
                </a:solidFill>
              </a:rPr>
              <a:t>Sums of Whole Numbers </a:t>
            </a:r>
            <a:r>
              <a:rPr lang="en-US" sz="3200" dirty="0">
                <a:solidFill>
                  <a:schemeClr val="tx1"/>
                </a:solidFill>
              </a:rPr>
              <a:t>(cont.)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name="Equation" r:id="rId2" imgW="825500" imgH="2120900" progId="Equation.DSMT4">
                  <p:embed/>
                </p:oleObj>
              </mc:Choice>
              <mc:Fallback>
                <p:oleObj name="Equation" r:id="rId2" imgW="825500" imgH="2120900" progId="Equation.DSMT4">
                  <p:embed/>
                  <p:pic>
                    <p:nvPicPr>
                      <p:cNvPr id="0" name="Picture 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cxnSp>
        <p:nvCxnSpPr>
          <p:cNvPr id="2" name="Straight Connector 1">
            <a:extLst>
              <a:ext uri="{FF2B5EF4-FFF2-40B4-BE49-F238E27FC236}">
                <a16:creationId xmlns:a16="http://schemas.microsoft.com/office/drawing/2014/main" id="{D9C3864D-6CC1-BA01-66AE-31130E3B3E82}"/>
              </a:ext>
            </a:extLst>
          </p:cNvPr>
          <p:cNvCxnSpPr>
            <a:cxnSpLocks/>
          </p:cNvCxnSpPr>
          <p:nvPr/>
        </p:nvCxnSpPr>
        <p:spPr>
          <a:xfrm>
            <a:off x="3443634" y="4524928"/>
            <a:ext cx="729903"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Definition: Rounding Numbers</a:t>
            </a:r>
          </a:p>
        </p:txBody>
      </p:sp>
      <p:sp>
        <p:nvSpPr>
          <p:cNvPr id="6147"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39376"/>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To estimate the difference, round each number to the place of the leftmost digit and then subtract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6: Estimating Differences of </a:t>
            </a:r>
            <a:br>
              <a:rPr lang="en-US" sz="3200" dirty="0">
                <a:solidFill>
                  <a:schemeClr val="tx1"/>
                </a:solidFill>
              </a:rPr>
            </a:br>
            <a:r>
              <a:rPr lang="en-US" sz="3200" dirty="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name="Equation" r:id="rId2" imgW="800100" imgH="876300" progId="Equation.DSMT4">
                  <p:embed/>
                </p:oleObj>
              </mc:Choice>
              <mc:Fallback>
                <p:oleObj name="Equation" r:id="rId2" imgW="800100" imgH="876300" progId="Equation.DSMT4">
                  <p:embed/>
                  <p:pic>
                    <p:nvPicPr>
                      <p:cNvPr id="0" name="Picture 20"/>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3" name="Object 4"/>
          <p:cNvGraphicFramePr>
            <a:graphicFrameLocks noChangeAspect="1"/>
          </p:cNvGraphicFramePr>
          <p:nvPr>
            <p:extLst>
              <p:ext uri="{D42A27DB-BD31-4B8C-83A1-F6EECF244321}">
                <p14:modId xmlns:p14="http://schemas.microsoft.com/office/powerpoint/2010/main" val="1474077494"/>
              </p:ext>
            </p:extLst>
          </p:nvPr>
        </p:nvGraphicFramePr>
        <p:xfrm>
          <a:off x="1600200" y="4624002"/>
          <a:ext cx="787400" cy="862013"/>
        </p:xfrm>
        <a:graphic>
          <a:graphicData uri="http://schemas.openxmlformats.org/presentationml/2006/ole">
            <mc:AlternateContent xmlns:mc="http://schemas.openxmlformats.org/markup-compatibility/2006">
              <mc:Choice xmlns:v="urn:schemas-microsoft-com:vml" Requires="v">
                <p:oleObj name="Equation" r:id="rId4" imgW="800100" imgH="876300" progId="Equation.DSMT4">
                  <p:embed/>
                </p:oleObj>
              </mc:Choice>
              <mc:Fallback>
                <p:oleObj name="Equation" r:id="rId4" imgW="800100" imgH="87630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4624002"/>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7453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21267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476489"/>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545944"/>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5081202"/>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557088"/>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extLst>
              <p:ext uri="{D42A27DB-BD31-4B8C-83A1-F6EECF244321}">
                <p14:modId xmlns:p14="http://schemas.microsoft.com/office/powerpoint/2010/main" val="2468704128"/>
              </p:ext>
            </p:extLst>
          </p:nvPr>
        </p:nvGraphicFramePr>
        <p:xfrm>
          <a:off x="3759200" y="4649402"/>
          <a:ext cx="736600" cy="292100"/>
        </p:xfrm>
        <a:graphic>
          <a:graphicData uri="http://schemas.openxmlformats.org/presentationml/2006/ole">
            <mc:AlternateContent xmlns:mc="http://schemas.openxmlformats.org/markup-compatibility/2006">
              <mc:Choice xmlns:v="urn:schemas-microsoft-com:vml" Requires="v">
                <p:oleObj name="Equation" r:id="rId5" imgW="736600" imgH="292100" progId="Equation.DSMT4">
                  <p:embed/>
                </p:oleObj>
              </mc:Choice>
              <mc:Fallback>
                <p:oleObj name="Equation" r:id="rId5" imgW="736600" imgH="29210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9200" y="4649402"/>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434035303"/>
              </p:ext>
            </p:extLst>
          </p:nvPr>
        </p:nvGraphicFramePr>
        <p:xfrm>
          <a:off x="3517900" y="5030402"/>
          <a:ext cx="977900" cy="495300"/>
        </p:xfrm>
        <a:graphic>
          <a:graphicData uri="http://schemas.openxmlformats.org/presentationml/2006/ole">
            <mc:AlternateContent xmlns:mc="http://schemas.openxmlformats.org/markup-compatibility/2006">
              <mc:Choice xmlns:v="urn:schemas-microsoft-com:vml" Requires="v">
                <p:oleObj name="Equation" r:id="rId7" imgW="977476" imgH="495085" progId="Equation.DSMT4">
                  <p:embed/>
                </p:oleObj>
              </mc:Choice>
              <mc:Fallback>
                <p:oleObj name="Equation" r:id="rId7" imgW="977476" imgH="495085"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5030402"/>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dirty="0">
                <a:solidFill>
                  <a:schemeClr val="tx1"/>
                </a:solidFill>
              </a:rPr>
              <a:t>Example 6: Estimating Differences of </a:t>
            </a:r>
            <a:br>
              <a:rPr lang="en-US" sz="3200" dirty="0">
                <a:solidFill>
                  <a:schemeClr val="tx1"/>
                </a:solidFill>
              </a:rPr>
            </a:br>
            <a:r>
              <a:rPr lang="en-US" sz="3200" dirty="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difference, keeping in mind that the</a:t>
            </a:r>
          </a:p>
          <a:p>
            <a:pPr marL="457200" indent="-457200"/>
            <a:r>
              <a:rPr lang="en-US" sz="2800" dirty="0"/>
              <a:t>answer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name="Equation" r:id="rId2" imgW="2247900" imgH="952500" progId="Equation.DSMT4">
                  <p:embed/>
                </p:oleObj>
              </mc:Choice>
              <mc:Fallback>
                <p:oleObj name="Equation" r:id="rId2" imgW="2247900" imgH="952500"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name="Equation" r:id="rId4" imgW="203112" imgH="291973" progId="Equation.DSMT4">
                  <p:embed/>
                </p:oleObj>
              </mc:Choice>
              <mc:Fallback>
                <p:oleObj name="Equation" r:id="rId4" imgW="203112"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name="Equation" r:id="rId10" imgW="190500" imgH="279400" progId="Equation.DSMT4">
                  <p:embed/>
                </p:oleObj>
              </mc:Choice>
              <mc:Fallback>
                <p:oleObj name="Equation" r:id="rId10" imgW="190500" imgH="27940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name="Equation" r:id="rId12" imgW="139639" imgH="190417" progId="Equation.DSMT4">
                  <p:embed/>
                </p:oleObj>
              </mc:Choice>
              <mc:Fallback>
                <p:oleObj name="Equation" r:id="rId12" imgW="139639" imgH="190417"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name="Equation" r:id="rId14" imgW="241200" imgH="190440" progId="Equation.DSMT4">
                  <p:embed/>
                </p:oleObj>
              </mc:Choice>
              <mc:Fallback>
                <p:oleObj name="Equation" r:id="rId14" imgW="241200" imgH="19044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name="Equation" r:id="rId16" imgW="139639" imgH="190417" progId="Equation.DSMT4">
                  <p:embed/>
                </p:oleObj>
              </mc:Choice>
              <mc:Fallback>
                <p:oleObj name="Equation" r:id="rId16" imgW="139639" imgH="190417"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name="Equation" r:id="rId18" imgW="241200" imgH="203040" progId="Equation.DSMT4">
                  <p:embed/>
                </p:oleObj>
              </mc:Choice>
              <mc:Fallback>
                <p:oleObj name="Equation" r:id="rId18" imgW="241200" imgH="20304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normAutofit/>
          </a:bodyPr>
          <a:lstStyle/>
          <a:p>
            <a:pPr eaLnBrk="1" hangingPunct="1"/>
            <a:r>
              <a:rPr lang="en-US" sz="3200" dirty="0">
                <a:solidFill>
                  <a:schemeClr val="tx1"/>
                </a:solidFill>
              </a:rPr>
              <a:t>Example 7: Application: Estimating Difference of </a:t>
            </a:r>
            <a:br>
              <a:rPr lang="en-US" sz="3200" dirty="0">
                <a:solidFill>
                  <a:schemeClr val="tx1"/>
                </a:solidFill>
              </a:rPr>
            </a:br>
            <a:r>
              <a:rPr lang="en-US" sz="3200" dirty="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7: Application: Estimating Difference of </a:t>
            </a:r>
            <a:br>
              <a:rPr lang="en-US" sz="3200" dirty="0">
                <a:solidFill>
                  <a:schemeClr val="tx1"/>
                </a:solidFill>
              </a:rPr>
            </a:br>
            <a:r>
              <a:rPr lang="en-US" sz="3200" dirty="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name="Equation" r:id="rId2" imgW="888614" imgH="406224" progId="Equation.DSMT4">
                  <p:embed/>
                </p:oleObj>
              </mc:Choice>
              <mc:Fallback>
                <p:oleObj name="Equation" r:id="rId2" imgW="888614" imgH="406224" progId="Equation.DSMT4">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name="Equation" r:id="rId4" imgW="952200" imgH="952200" progId="Equation.DSMT4">
                  <p:embed/>
                </p:oleObj>
              </mc:Choice>
              <mc:Fallback>
                <p:oleObj name="Equation" r:id="rId4" imgW="952200" imgH="95220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347964824"/>
              </p:ext>
            </p:extLst>
          </p:nvPr>
        </p:nvGraphicFramePr>
        <p:xfrm>
          <a:off x="1581150" y="1416050"/>
          <a:ext cx="914400" cy="914400"/>
        </p:xfrm>
        <a:graphic>
          <a:graphicData uri="http://schemas.openxmlformats.org/presentationml/2006/ole">
            <mc:AlternateContent xmlns:mc="http://schemas.openxmlformats.org/markup-compatibility/2006">
              <mc:Choice xmlns:v="urn:schemas-microsoft-com:vml" Requires="v">
                <p:oleObj name="Equation" r:id="rId6" imgW="914400" imgH="914400" progId="Equation.DSMT4">
                  <p:embed/>
                </p:oleObj>
              </mc:Choice>
              <mc:Fallback>
                <p:oleObj name="Equation" r:id="rId6" imgW="914400" imgH="914400" progId="Equation.DSMT4">
                  <p:embed/>
                  <p:pic>
                    <p:nvPicPr>
                      <p:cNvPr id="0" name="Picture 22"/>
                      <p:cNvPicPr>
                        <a:picLocks noChangeAspect="1" noChangeArrowheads="1"/>
                      </p:cNvPicPr>
                      <p:nvPr/>
                    </p:nvPicPr>
                    <p:blipFill>
                      <a:blip r:embed="rId7"/>
                      <a:srcRect/>
                      <a:stretch>
                        <a:fillRect/>
                      </a:stretch>
                    </p:blipFill>
                    <p:spPr bwMode="auto">
                      <a:xfrm>
                        <a:off x="1581150" y="141605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name="Equation" r:id="rId8" imgW="748975" imgH="291973" progId="Equation.DSMT4">
                  <p:embed/>
                </p:oleObj>
              </mc:Choice>
              <mc:Fallback>
                <p:oleObj name="Equation" r:id="rId8" imgW="748975" imgH="291973"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name="Equation" r:id="rId10" imgW="241200" imgH="203040" progId="Equation.DSMT4">
                  <p:embed/>
                </p:oleObj>
              </mc:Choice>
              <mc:Fallback>
                <p:oleObj name="Equation" r:id="rId10" imgW="241200" imgH="20304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Caution</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3539430"/>
          </a:xfrm>
          <a:prstGeom prst="rect">
            <a:avLst/>
          </a:prstGeom>
          <a:noFill/>
          <a:ln w="28575">
            <a:solidFill>
              <a:srgbClr val="FF0000"/>
            </a:solidFill>
          </a:ln>
        </p:spPr>
        <p:txBody>
          <a:bodyPr>
            <a:spAutoFit/>
          </a:bodyPr>
          <a:lstStyle/>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Procedure: Estimating a Product</a:t>
            </a:r>
          </a:p>
        </p:txBody>
      </p:sp>
      <p:sp>
        <p:nvSpPr>
          <p:cNvPr id="2969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dirty="0">
                <a:solidFill>
                  <a:schemeClr val="tx1"/>
                </a:solidFill>
              </a:rPr>
              <a:t>Example 8: Estimating Products of </a:t>
            </a:r>
            <a:br>
              <a:rPr lang="en-US" sz="3200" dirty="0">
                <a:solidFill>
                  <a:schemeClr val="tx1"/>
                </a:solidFill>
              </a:rPr>
            </a:br>
            <a:r>
              <a:rPr lang="en-US" sz="3200" dirty="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name="Equation" r:id="rId2" imgW="698197" imgH="901309" progId="Equation.DSMT4">
                  <p:embed/>
                </p:oleObj>
              </mc:Choice>
              <mc:Fallback>
                <p:oleObj name="Equation" r:id="rId2" imgW="698197" imgH="901309"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name="Equation" r:id="rId4" imgW="431613" imgH="291973" progId="Equation.DSMT4">
                  <p:embed/>
                </p:oleObj>
              </mc:Choice>
              <mc:Fallback>
                <p:oleObj name="Equation" r:id="rId4" imgW="431613"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name="Equation" r:id="rId6" imgW="710891" imgH="406224" progId="Equation.DSMT4">
                  <p:embed/>
                </p:oleObj>
              </mc:Choice>
              <mc:Fallback>
                <p:oleObj name="Equation" r:id="rId6" imgW="710891" imgH="406224"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name="Equation" r:id="rId8" imgW="698197" imgH="901309" progId="Equation.DSMT4">
                  <p:embed/>
                </p:oleObj>
              </mc:Choice>
              <mc:Fallback>
                <p:oleObj name="Equation" r:id="rId8" imgW="698197"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the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01764" y="3962400"/>
            <a:ext cx="1202573"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name="Equation" r:id="rId2" imgW="622030" imgH="977476" progId="Equation.DSMT4">
                  <p:embed/>
                </p:oleObj>
              </mc:Choice>
              <mc:Fallback>
                <p:oleObj name="Equation" r:id="rId2" imgW="622030" imgH="977476"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extLst>
              <p:ext uri="{D42A27DB-BD31-4B8C-83A1-F6EECF244321}">
                <p14:modId xmlns:p14="http://schemas.microsoft.com/office/powerpoint/2010/main" val="2449633938"/>
              </p:ext>
            </p:extLst>
          </p:nvPr>
        </p:nvGraphicFramePr>
        <p:xfrm>
          <a:off x="1638300" y="2136775"/>
          <a:ext cx="712788" cy="1000125"/>
        </p:xfrm>
        <a:graphic>
          <a:graphicData uri="http://schemas.openxmlformats.org/presentationml/2006/ole">
            <mc:AlternateContent xmlns:mc="http://schemas.openxmlformats.org/markup-compatibility/2006">
              <mc:Choice xmlns:v="urn:schemas-microsoft-com:vml" Requires="v">
                <p:oleObj name="Equation" r:id="rId2" imgW="723600" imgH="1015920" progId="Equation.DSMT4">
                  <p:embed/>
                </p:oleObj>
              </mc:Choice>
              <mc:Fallback>
                <p:oleObj name="Equation" r:id="rId2" imgW="723600" imgH="1015920" progId="Equation.DSMT4">
                  <p:embed/>
                  <p:pic>
                    <p:nvPicPr>
                      <p:cNvPr id="0" name="Picture 13"/>
                      <p:cNvPicPr>
                        <a:picLocks noChangeAspect="1" noChangeArrowheads="1"/>
                      </p:cNvPicPr>
                      <p:nvPr/>
                    </p:nvPicPr>
                    <p:blipFill>
                      <a:blip r:embed="rId3"/>
                      <a:srcRect/>
                      <a:stretch>
                        <a:fillRect/>
                      </a:stretch>
                    </p:blipFill>
                    <p:spPr bwMode="auto">
                      <a:xfrm>
                        <a:off x="1638300" y="2136775"/>
                        <a:ext cx="712788"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202548711"/>
              </p:ext>
            </p:extLst>
          </p:nvPr>
        </p:nvGraphicFramePr>
        <p:xfrm>
          <a:off x="3788298" y="2670175"/>
          <a:ext cx="800100" cy="400050"/>
        </p:xfrm>
        <a:graphic>
          <a:graphicData uri="http://schemas.openxmlformats.org/presentationml/2006/ole">
            <mc:AlternateContent xmlns:mc="http://schemas.openxmlformats.org/markup-compatibility/2006">
              <mc:Choice xmlns:v="urn:schemas-microsoft-com:vml" Requires="v">
                <p:oleObj name="Equation" r:id="rId4" imgW="812520" imgH="406080" progId="Equation.DSMT4">
                  <p:embed/>
                </p:oleObj>
              </mc:Choice>
              <mc:Fallback>
                <p:oleObj name="Equation" r:id="rId4" imgW="812520" imgH="406080" progId="Equation.DSMT4">
                  <p:embed/>
                  <p:pic>
                    <p:nvPicPr>
                      <p:cNvPr id="0" name="Picture 14"/>
                      <p:cNvPicPr>
                        <a:picLocks noChangeAspect="1" noChangeArrowheads="1"/>
                      </p:cNvPicPr>
                      <p:nvPr/>
                    </p:nvPicPr>
                    <p:blipFill>
                      <a:blip r:embed="rId5"/>
                      <a:srcRect/>
                      <a:stretch>
                        <a:fillRect/>
                      </a:stretch>
                    </p:blipFill>
                    <p:spPr bwMode="auto">
                      <a:xfrm>
                        <a:off x="3788298" y="2670175"/>
                        <a:ext cx="8001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336923" y="3025907"/>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extLst>
              <p:ext uri="{D42A27DB-BD31-4B8C-83A1-F6EECF244321}">
                <p14:modId xmlns:p14="http://schemas.microsoft.com/office/powerpoint/2010/main" val="3629034041"/>
              </p:ext>
            </p:extLst>
          </p:nvPr>
        </p:nvGraphicFramePr>
        <p:xfrm>
          <a:off x="3838575" y="2143125"/>
          <a:ext cx="736600" cy="368300"/>
        </p:xfrm>
        <a:graphic>
          <a:graphicData uri="http://schemas.openxmlformats.org/presentationml/2006/ole">
            <mc:AlternateContent xmlns:mc="http://schemas.openxmlformats.org/markup-compatibility/2006">
              <mc:Choice xmlns:v="urn:schemas-microsoft-com:vml" Requires="v">
                <p:oleObj name="Equation" r:id="rId6" imgW="736560" imgH="368280" progId="Equation.DSMT4">
                  <p:embed/>
                </p:oleObj>
              </mc:Choice>
              <mc:Fallback>
                <p:oleObj name="Equation" r:id="rId6" imgW="736560" imgH="368280" progId="Equation.DSMT4">
                  <p:embed/>
                  <p:pic>
                    <p:nvPicPr>
                      <p:cNvPr id="0" name="Picture 15"/>
                      <p:cNvPicPr>
                        <a:picLocks noChangeAspect="1" noChangeArrowheads="1"/>
                      </p:cNvPicPr>
                      <p:nvPr/>
                    </p:nvPicPr>
                    <p:blipFill>
                      <a:blip r:embed="rId7"/>
                      <a:srcRect/>
                      <a:stretch>
                        <a:fillRect/>
                      </a:stretch>
                    </p:blipFill>
                    <p:spPr bwMode="auto">
                      <a:xfrm>
                        <a:off x="3838575" y="2143125"/>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sp>
        <p:nvSpPr>
          <p:cNvPr id="7171" name="Rectangle 3"/>
          <p:cNvSpPr>
            <a:spLocks noGrp="1"/>
          </p:cNvSpPr>
          <p:nvPr>
            <p:ph type="title"/>
          </p:nvPr>
        </p:nvSpPr>
        <p:spPr>
          <a:prstGeom prst="rect">
            <a:avLst/>
          </a:prstGeom>
        </p:spPr>
        <p:txBody>
          <a:bodyPr/>
          <a:lstStyle/>
          <a:p>
            <a:pPr eaLnBrk="1" hangingPunct="1"/>
            <a:r>
              <a:rPr lang="en-US" sz="3200" dirty="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pic>
        <p:nvPicPr>
          <p:cNvPr id="5" name="Picture 4">
            <a:extLst>
              <a:ext uri="{FF2B5EF4-FFF2-40B4-BE49-F238E27FC236}">
                <a16:creationId xmlns:a16="http://schemas.microsoft.com/office/drawing/2014/main" id="{1AE337BD-8CEC-55D4-5175-51142D30CA2B}"/>
              </a:ext>
            </a:extLst>
          </p:cNvPr>
          <p:cNvPicPr>
            <a:picLocks noChangeAspect="1"/>
          </p:cNvPicPr>
          <p:nvPr/>
        </p:nvPicPr>
        <p:blipFill>
          <a:blip r:embed="rId2"/>
          <a:stretch>
            <a:fillRect/>
          </a:stretch>
        </p:blipFill>
        <p:spPr>
          <a:xfrm>
            <a:off x="609600" y="3639800"/>
            <a:ext cx="7621064" cy="12765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 (cont.)</a:t>
            </a:r>
          </a:p>
        </p:txBody>
      </p:sp>
      <p:graphicFrame>
        <p:nvGraphicFramePr>
          <p:cNvPr id="6" name="Object 4"/>
          <p:cNvGraphicFramePr>
            <a:graphicFrameLocks noChangeAspect="1"/>
          </p:cNvGraphicFramePr>
          <p:nvPr>
            <p:extLst>
              <p:ext uri="{D42A27DB-BD31-4B8C-83A1-F6EECF244321}">
                <p14:modId xmlns:p14="http://schemas.microsoft.com/office/powerpoint/2010/main" val="1889564650"/>
              </p:ext>
            </p:extLst>
          </p:nvPr>
        </p:nvGraphicFramePr>
        <p:xfrm>
          <a:off x="4000500" y="2030413"/>
          <a:ext cx="1049338" cy="1000125"/>
        </p:xfrm>
        <a:graphic>
          <a:graphicData uri="http://schemas.openxmlformats.org/presentationml/2006/ole">
            <mc:AlternateContent xmlns:mc="http://schemas.openxmlformats.org/markup-compatibility/2006">
              <mc:Choice xmlns:v="urn:schemas-microsoft-com:vml" Requires="v">
                <p:oleObj name="Equation" r:id="rId2" imgW="1066680" imgH="1015920" progId="Equation.DSMT4">
                  <p:embed/>
                </p:oleObj>
              </mc:Choice>
              <mc:Fallback>
                <p:oleObj name="Equation" r:id="rId2" imgW="1066680" imgH="1015920" progId="Equation.DSMT4">
                  <p:embed/>
                  <p:pic>
                    <p:nvPicPr>
                      <p:cNvPr id="0" name="Picture 7"/>
                      <p:cNvPicPr>
                        <a:picLocks noChangeAspect="1" noChangeArrowheads="1"/>
                      </p:cNvPicPr>
                      <p:nvPr/>
                    </p:nvPicPr>
                    <p:blipFill>
                      <a:blip r:embed="rId3"/>
                      <a:srcRect/>
                      <a:stretch>
                        <a:fillRect/>
                      </a:stretch>
                    </p:blipFill>
                    <p:spPr bwMode="auto">
                      <a:xfrm>
                        <a:off x="4000500" y="2030413"/>
                        <a:ext cx="1049338"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4410071"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722600" y="3421972"/>
            <a:ext cx="1467068"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818068"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868762" y="3978418"/>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Procedure: Estimating a Quotient</a:t>
            </a:r>
          </a:p>
        </p:txBody>
      </p:sp>
      <p:sp>
        <p:nvSpPr>
          <p:cNvPr id="35843" name="Rectangle 3"/>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name="Equation" r:id="rId2" imgW="1256755" imgH="545863" progId="Equation.DSMT4">
                  <p:embed/>
                </p:oleObj>
              </mc:Choice>
              <mc:Fallback>
                <p:oleObj name="Equation" r:id="rId2" imgW="1256755" imgH="545863" progId="Equation.DSMT4">
                  <p:embed/>
                  <p:pic>
                    <p:nvPicPr>
                      <p:cNvPr id="0" name="Picture 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name="Equation" r:id="rId10" imgW="596880" imgH="368280" progId="Equation.DSMT4">
                  <p:embed/>
                </p:oleObj>
              </mc:Choice>
              <mc:Fallback>
                <p:oleObj name="Equation" r:id="rId10" imgW="596880" imgH="3682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name="Equation" r:id="rId14" imgW="419040" imgH="368280" progId="Equation.DSMT4">
                  <p:embed/>
                </p:oleObj>
              </mc:Choice>
              <mc:Fallback>
                <p:oleObj name="Equation" r:id="rId14" imgW="419040" imgH="3682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name="Equation" r:id="rId18" imgW="419040" imgH="368280" progId="Equation.DSMT4">
                  <p:embed/>
                </p:oleObj>
              </mc:Choice>
              <mc:Fallback>
                <p:oleObj name="Equation" r:id="rId18" imgW="419040" imgH="3682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name="Equation" r:id="rId2" imgW="1231366" imgH="545863" progId="Equation.DSMT4">
                  <p:embed/>
                </p:oleObj>
              </mc:Choice>
              <mc:Fallback>
                <p:oleObj name="Equation" r:id="rId2" imgW="1231366" imgH="545863"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830890376"/>
              </p:ext>
            </p:extLst>
          </p:nvPr>
        </p:nvGraphicFramePr>
        <p:xfrm>
          <a:off x="4128539" y="2629694"/>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8539" y="2629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135714230"/>
              </p:ext>
            </p:extLst>
          </p:nvPr>
        </p:nvGraphicFramePr>
        <p:xfrm>
          <a:off x="4318000" y="2629694"/>
          <a:ext cx="203200" cy="292100"/>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8000" y="262969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361926956"/>
              </p:ext>
            </p:extLst>
          </p:nvPr>
        </p:nvGraphicFramePr>
        <p:xfrm>
          <a:off x="4527550" y="2622947"/>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7550" y="262294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name="Equation" r:id="rId10" imgW="583920" imgH="368280" progId="Equation.DSMT4">
                  <p:embed/>
                </p:oleObj>
              </mc:Choice>
              <mc:Fallback>
                <p:oleObj name="Equation" r:id="rId10" imgW="583920" imgH="36828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name="Equation" r:id="rId12" imgW="545863" imgH="291973" progId="Equation.DSMT4">
                  <p:embed/>
                </p:oleObj>
              </mc:Choice>
              <mc:Fallback>
                <p:oleObj name="Equation" r:id="rId12" imgW="545863" imgH="291973"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name="Equation" r:id="rId14" imgW="761760" imgH="368280" progId="Equation.DSMT4">
                  <p:embed/>
                </p:oleObj>
              </mc:Choice>
              <mc:Fallback>
                <p:oleObj name="Equation" r:id="rId14" imgW="761760" imgH="36828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name="Equation" r:id="rId16" imgW="545863" imgH="291973" progId="Equation.DSMT4">
                  <p:embed/>
                </p:oleObj>
              </mc:Choice>
              <mc:Fallback>
                <p:oleObj name="Equation" r:id="rId16" imgW="545863" imgH="291973"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name="Equation" r:id="rId18" imgW="761760" imgH="368280" progId="Equation.DSMT4">
                  <p:embed/>
                </p:oleObj>
              </mc:Choice>
              <mc:Fallback>
                <p:oleObj name="Equation" r:id="rId18" imgW="761760" imgH="36828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5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999586" y="2525035"/>
            <a:ext cx="1801327" cy="400110"/>
          </a:xfrm>
          <a:prstGeom prst="rect">
            <a:avLst/>
          </a:prstGeom>
        </p:spPr>
        <p:txBody>
          <a:bodyPr wrap="none">
            <a:spAutoFit/>
          </a:bodyPr>
          <a:lstStyle/>
          <a:p>
            <a:r>
              <a:rPr lang="en-US" sz="2000" dirty="0">
                <a:solidFill>
                  <a:srgbClr val="008080"/>
                </a:solidFill>
              </a:rPr>
              <a:t>Actual quotient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95300" y="994088"/>
            <a:ext cx="8229600" cy="4585871"/>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First, estimate the quotient.</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p:txBody>
      </p:sp>
      <p:sp>
        <p:nvSpPr>
          <p:cNvPr id="38914" name="Rectangle 2"/>
          <p:cNvSpPr>
            <a:spLocks noGrp="1"/>
          </p:cNvSpPr>
          <p:nvPr>
            <p:ph type="title"/>
          </p:nvPr>
        </p:nvSpPr>
        <p:spPr>
          <a:prstGeom prst="rect">
            <a:avLst/>
          </a:prstGeom>
        </p:spPr>
        <p:txBody>
          <a:bodyPr/>
          <a:lstStyle/>
          <a:p>
            <a:pPr eaLnBrk="1" hangingPunct="1"/>
            <a:r>
              <a:rPr lang="en-US" sz="3200" dirty="0">
                <a:solidFill>
                  <a:schemeClr val="tx1"/>
                </a:solidFill>
              </a:rPr>
              <a:t>Example 11: Estimating Quotients of </a:t>
            </a:r>
            <a:br>
              <a:rPr lang="en-US" sz="3200" dirty="0">
                <a:solidFill>
                  <a:schemeClr val="tx1"/>
                </a:solidFill>
              </a:rPr>
            </a:br>
            <a:r>
              <a:rPr lang="en-US" sz="3200" dirty="0">
                <a:solidFill>
                  <a:schemeClr val="tx1"/>
                </a:solidFill>
              </a:rPr>
              <a:t>Whole Numbers</a:t>
            </a:r>
          </a:p>
        </p:txBody>
      </p:sp>
      <p:graphicFrame>
        <p:nvGraphicFramePr>
          <p:cNvPr id="38917" name="Object 5"/>
          <p:cNvGraphicFramePr>
            <a:graphicFrameLocks noGrp="1" noChangeAspect="1"/>
          </p:cNvGraphicFramePr>
          <p:nvPr>
            <p:ph idx="1"/>
            <p:extLst>
              <p:ext uri="{D42A27DB-BD31-4B8C-83A1-F6EECF244321}">
                <p14:modId xmlns:p14="http://schemas.microsoft.com/office/powerpoint/2010/main" val="3641156369"/>
              </p:ext>
            </p:extLst>
          </p:nvPr>
        </p:nvGraphicFramePr>
        <p:xfrm>
          <a:off x="3750901" y="3815434"/>
          <a:ext cx="1050478" cy="531141"/>
        </p:xfrm>
        <a:graphic>
          <a:graphicData uri="http://schemas.openxmlformats.org/presentationml/2006/ole">
            <mc:AlternateContent xmlns:mc="http://schemas.openxmlformats.org/markup-compatibility/2006">
              <mc:Choice xmlns:v="urn:schemas-microsoft-com:vml" Requires="v">
                <p:oleObj name="Equation" r:id="rId2" imgW="1079032" imgH="545863" progId="Equation.DSMT4">
                  <p:embed/>
                </p:oleObj>
              </mc:Choice>
              <mc:Fallback>
                <p:oleObj name="Equation" r:id="rId2" imgW="1079032" imgH="545863"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0901" y="3815434"/>
                        <a:ext cx="1050478" cy="531141"/>
                      </a:xfrm>
                      <a:prstGeom prst="rect">
                        <a:avLst/>
                      </a:prstGeom>
                      <a:noFill/>
                    </p:spPr>
                  </p:pic>
                </p:oleObj>
              </mc:Fallback>
            </mc:AlternateContent>
          </a:graphicData>
        </a:graphic>
      </p:graphicFrame>
      <p:sp>
        <p:nvSpPr>
          <p:cNvPr id="7" name="Rectangle 6"/>
          <p:cNvSpPr/>
          <p:nvPr/>
        </p:nvSpPr>
        <p:spPr>
          <a:xfrm>
            <a:off x="4844844" y="3394745"/>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a:cxnSpLocks/>
          </p:cNvCxnSpPr>
          <p:nvPr/>
        </p:nvCxnSpPr>
        <p:spPr>
          <a:xfrm flipH="1">
            <a:off x="4114800" y="3225871"/>
            <a:ext cx="795995" cy="0"/>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5174" y="2948761"/>
            <a:ext cx="1523174" cy="523220"/>
          </a:xfrm>
          <a:prstGeom prst="rect">
            <a:avLst/>
          </a:prstGeom>
        </p:spPr>
        <p:txBody>
          <a:bodyPr wrap="square">
            <a:spAutoFit/>
          </a:bodyPr>
          <a:lstStyle/>
          <a:p>
            <a:r>
              <a:rPr lang="en-US" sz="2800" dirty="0">
                <a:solidFill>
                  <a:srgbClr val="0000FF"/>
                </a:solidFill>
              </a:rPr>
              <a:t>325 ÷ 42 </a:t>
            </a:r>
            <a:endParaRPr lang="en-US" sz="2800" dirty="0"/>
          </a:p>
        </p:txBody>
      </p:sp>
      <p:sp>
        <p:nvSpPr>
          <p:cNvPr id="10" name="Rectangle 9"/>
          <p:cNvSpPr/>
          <p:nvPr/>
        </p:nvSpPr>
        <p:spPr>
          <a:xfrm>
            <a:off x="4910795" y="2964261"/>
            <a:ext cx="1676400" cy="523220"/>
          </a:xfrm>
          <a:prstGeom prst="rect">
            <a:avLst/>
          </a:prstGeom>
        </p:spPr>
        <p:txBody>
          <a:bodyPr wrap="squar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nvGraphicFramePr>
        <p:xfrm>
          <a:off x="4572000" y="3445545"/>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44554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2804570343"/>
              </p:ext>
            </p:extLst>
          </p:nvPr>
        </p:nvGraphicFramePr>
        <p:xfrm>
          <a:off x="4012734" y="4346575"/>
          <a:ext cx="762466" cy="362484"/>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2734" y="4346575"/>
                        <a:ext cx="762466" cy="362484"/>
                      </a:xfrm>
                      <a:prstGeom prst="rect">
                        <a:avLst/>
                      </a:prstGeom>
                      <a:noFill/>
                      <a:ln>
                        <a:noFill/>
                      </a:ln>
                      <a:effec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476769889"/>
              </p:ext>
            </p:extLst>
          </p:nvPr>
        </p:nvGraphicFramePr>
        <p:xfrm>
          <a:off x="4353061" y="4806157"/>
          <a:ext cx="409852" cy="31422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53061" y="4806157"/>
                        <a:ext cx="409852" cy="31422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name="Equation" r:id="rId2" imgW="1066337" imgH="545863" progId="Equation.DSMT4">
                  <p:embed/>
                </p:oleObj>
              </mc:Choice>
              <mc:Fallback>
                <p:oleObj name="Equation" r:id="rId2" imgW="1066337" imgH="545863"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name="Equation" r:id="rId8" imgW="368140" imgH="291973" progId="Equation.DSMT4">
                  <p:embed/>
                </p:oleObj>
              </mc:Choice>
              <mc:Fallback>
                <p:oleObj name="Equation" r:id="rId8" imgW="368140"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nvGraphicFramePr>
        <p:xfrm>
          <a:off x="1575034" y="4077524"/>
          <a:ext cx="1244600" cy="546100"/>
        </p:xfrm>
        <a:graphic>
          <a:graphicData uri="http://schemas.openxmlformats.org/presentationml/2006/ole">
            <mc:AlternateContent xmlns:mc="http://schemas.openxmlformats.org/markup-compatibility/2006">
              <mc:Choice xmlns:v="urn:schemas-microsoft-com:vml" Requires="v">
                <p:oleObj name="Equation" r:id="rId2" imgW="1244060" imgH="545863" progId="Equation.DSMT4">
                  <p:embed/>
                </p:oleObj>
              </mc:Choice>
              <mc:Fallback>
                <p:oleObj name="Equation" r:id="rId2" imgW="1244060" imgH="545863"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50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466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2150241" y="3647669"/>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
        <p:nvSpPr>
          <p:cNvPr id="2" name="TextBox 1">
            <a:extLst>
              <a:ext uri="{FF2B5EF4-FFF2-40B4-BE49-F238E27FC236}">
                <a16:creationId xmlns:a16="http://schemas.microsoft.com/office/drawing/2014/main" id="{9F00BE1C-7FE7-4B1D-BFEF-4718E05A37C9}"/>
              </a:ext>
            </a:extLst>
          </p:cNvPr>
          <p:cNvSpPr txBox="1"/>
          <p:nvPr/>
        </p:nvSpPr>
        <p:spPr>
          <a:xfrm>
            <a:off x="3937468" y="4109334"/>
            <a:ext cx="634532" cy="369332"/>
          </a:xfrm>
          <a:prstGeom prst="rect">
            <a:avLst/>
          </a:prstGeom>
          <a:noFill/>
        </p:spPr>
        <p:txBody>
          <a:bodyPr wrap="square" rtlCol="0">
            <a:spAutoFit/>
          </a:bodyPr>
          <a:lstStyle/>
          <a:p>
            <a:endParaRPr lang="en-US" u="sng" dirty="0"/>
          </a:p>
        </p:txBody>
      </p:sp>
      <p:cxnSp>
        <p:nvCxnSpPr>
          <p:cNvPr id="4" name="Straight Connector 3">
            <a:extLst>
              <a:ext uri="{FF2B5EF4-FFF2-40B4-BE49-F238E27FC236}">
                <a16:creationId xmlns:a16="http://schemas.microsoft.com/office/drawing/2014/main" id="{FA753A2C-605C-4F9D-88E5-B82022820CB9}"/>
              </a:ext>
            </a:extLst>
          </p:cNvPr>
          <p:cNvCxnSpPr>
            <a:cxnSpLocks/>
          </p:cNvCxnSpPr>
          <p:nvPr/>
        </p:nvCxnSpPr>
        <p:spPr>
          <a:xfrm>
            <a:off x="2209800" y="4077524"/>
            <a:ext cx="609834" cy="0"/>
          </a:xfrm>
          <a:prstGeom prst="line">
            <a:avLst/>
          </a:prstGeom>
          <a:ln w="19050">
            <a:solidFill>
              <a:srgbClr val="000099"/>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7" name="Rectangle 4"/>
          <p:cNvSpPr>
            <a:spLocks noChangeArrowheads="1"/>
          </p:cNvSpPr>
          <p:nvPr/>
        </p:nvSpPr>
        <p:spPr bwMode="auto">
          <a:xfrm>
            <a:off x="3523093" y="4351120"/>
            <a:ext cx="930063" cy="523220"/>
          </a:xfrm>
          <a:prstGeom prst="rect">
            <a:avLst/>
          </a:prstGeom>
          <a:noFill/>
          <a:ln w="9525">
            <a:noFill/>
            <a:miter lim="800000"/>
            <a:headEnd/>
            <a:tailEnd/>
          </a:ln>
        </p:spPr>
        <p:txBody>
          <a:bodyPr wrap="none">
            <a:spAutoFit/>
          </a:bodyPr>
          <a:lstStyle/>
          <a:p>
            <a:r>
              <a:rPr lang="en-US" sz="2800" dirty="0">
                <a:solidFill>
                  <a:srgbClr val="FF0008"/>
                </a:solidFill>
                <a:latin typeface="Symbol" pitchFamily="98" charset="2"/>
              </a:rPr>
              <a:t>-</a:t>
            </a:r>
            <a:r>
              <a:rPr lang="en-US" sz="2800"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801327" cy="400110"/>
          </a:xfrm>
          <a:prstGeom prst="rect">
            <a:avLst/>
          </a:prstGeom>
        </p:spPr>
        <p:txBody>
          <a:bodyPr wrap="none">
            <a:spAutoFit/>
          </a:bodyPr>
          <a:lstStyle/>
          <a:p>
            <a:r>
              <a:rPr lang="en-US" sz="2000" dirty="0">
                <a:solidFill>
                  <a:srgbClr val="008080"/>
                </a:solidFill>
              </a:rPr>
              <a:t>Actual 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name="Equation" r:id="rId2" imgW="1231560" imgH="545760" progId="Equation.DSMT4">
                  <p:embed/>
                </p:oleObj>
              </mc:Choice>
              <mc:Fallback>
                <p:oleObj name="Equation" r:id="rId2" imgW="1231560" imgH="5457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name="Equation" r:id="rId4" imgW="583920" imgH="368280" progId="Equation.DSMT4">
                  <p:embed/>
                </p:oleObj>
              </mc:Choice>
              <mc:Fallback>
                <p:oleObj name="Equation" r:id="rId4" imgW="583920" imgH="3682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extLst>
              <p:ext uri="{D42A27DB-BD31-4B8C-83A1-F6EECF244321}">
                <p14:modId xmlns:p14="http://schemas.microsoft.com/office/powerpoint/2010/main" val="270911146"/>
              </p:ext>
            </p:extLst>
          </p:nvPr>
        </p:nvGraphicFramePr>
        <p:xfrm>
          <a:off x="3810000" y="4011613"/>
          <a:ext cx="546100" cy="292100"/>
        </p:xfrm>
        <a:graphic>
          <a:graphicData uri="http://schemas.openxmlformats.org/presentationml/2006/ole">
            <mc:AlternateContent xmlns:mc="http://schemas.openxmlformats.org/markup-compatibility/2006">
              <mc:Choice xmlns:v="urn:schemas-microsoft-com:vml" Requires="v">
                <p:oleObj name="Equation" r:id="rId6" imgW="545760" imgH="291960" progId="Equation.DSMT4">
                  <p:embed/>
                </p:oleObj>
              </mc:Choice>
              <mc:Fallback>
                <p:oleObj name="Equation" r:id="rId6" imgW="545760" imgH="291960" progId="Equation.DSMT4">
                  <p:embed/>
                  <p:pic>
                    <p:nvPicPr>
                      <p:cNvPr id="0" name="Picture 5"/>
                      <p:cNvPicPr>
                        <a:picLocks noChangeAspect="1" noChangeArrowheads="1"/>
                      </p:cNvPicPr>
                      <p:nvPr/>
                    </p:nvPicPr>
                    <p:blipFill>
                      <a:blip r:embed="rId7"/>
                      <a:srcRect/>
                      <a:stretch>
                        <a:fillRect/>
                      </a:stretch>
                    </p:blipFill>
                    <p:spPr bwMode="auto">
                      <a:xfrm>
                        <a:off x="3810000" y="4011613"/>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name="Equation" r:id="rId10" imgW="419040" imgH="368280" progId="Equation.DSMT4">
                  <p:embed/>
                </p:oleObj>
              </mc:Choice>
              <mc:Fallback>
                <p:oleObj name="Equation" r:id="rId10" imgW="419040" imgH="3682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a:extLst>
              <a:ext uri="{FF2B5EF4-FFF2-40B4-BE49-F238E27FC236}">
                <a16:creationId xmlns:a16="http://schemas.microsoft.com/office/drawing/2014/main" id="{5936DE7B-7E84-4EC6-A587-37EF91819415}"/>
              </a:ext>
            </a:extLst>
          </p:cNvPr>
          <p:cNvCxnSpPr>
            <a:cxnSpLocks/>
          </p:cNvCxnSpPr>
          <p:nvPr/>
        </p:nvCxnSpPr>
        <p:spPr>
          <a:xfrm>
            <a:off x="3857267" y="2327527"/>
            <a:ext cx="395185" cy="0"/>
          </a:xfrm>
          <a:prstGeom prst="line">
            <a:avLst/>
          </a:prstGeom>
          <a:ln>
            <a:solidFill>
              <a:schemeClr val="accent6">
                <a:lumMod val="10000"/>
              </a:schemeClr>
            </a:solidFill>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B170CE73-B219-484A-B035-7218670C3032}"/>
              </a:ext>
            </a:extLst>
          </p:cNvPr>
          <p:cNvCxnSpPr/>
          <p:nvPr/>
        </p:nvCxnSpPr>
        <p:spPr>
          <a:xfrm>
            <a:off x="3564604" y="4802376"/>
            <a:ext cx="903477"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05E99C2-A343-43D5-8BED-338DF5555DD7}"/>
              </a:ext>
            </a:extLst>
          </p:cNvPr>
          <p:cNvCxnSpPr>
            <a:cxnSpLocks/>
          </p:cNvCxnSpPr>
          <p:nvPr/>
        </p:nvCxnSpPr>
        <p:spPr>
          <a:xfrm flipV="1">
            <a:off x="3942571" y="5306851"/>
            <a:ext cx="510585"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1934496" y="1659192"/>
            <a:ext cx="6752304" cy="519113"/>
          </a:xfrm>
          <a:prstGeom prst="rect">
            <a:avLst/>
          </a:prstGeom>
          <a:noFill/>
          <a:ln w="9525">
            <a:noFill/>
            <a:miter lim="800000"/>
            <a:headEnd/>
            <a:tailEnd/>
          </a:ln>
        </p:spPr>
        <p:txBody>
          <a:bodyPr wrap="square">
            <a:spAutoFit/>
          </a:bodyPr>
          <a:lstStyle/>
          <a:p>
            <a:r>
              <a:rPr lang="en-US" sz="2800" dirty="0">
                <a:solidFill>
                  <a:srgbClr val="FF0008"/>
                </a:solidFill>
                <a:latin typeface="Calibri" pitchFamily="34" charset="0"/>
              </a:rPr>
              <a:t>      yes</a:t>
            </a:r>
          </a:p>
        </p:txBody>
      </p:sp>
      <p:sp>
        <p:nvSpPr>
          <p:cNvPr id="192517" name="Rectangle 5"/>
          <p:cNvSpPr>
            <a:spLocks noChangeArrowheads="1"/>
          </p:cNvSpPr>
          <p:nvPr/>
        </p:nvSpPr>
        <p:spPr bwMode="auto">
          <a:xfrm>
            <a:off x="3505200" y="2743200"/>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a:tabLst>
                <a:tab pos="457200" algn="l"/>
              </a:tabLst>
            </a:pPr>
            <a:endParaRPr lang="en-US"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5" name="Picture 4">
            <a:extLst>
              <a:ext uri="{FF2B5EF4-FFF2-40B4-BE49-F238E27FC236}">
                <a16:creationId xmlns:a16="http://schemas.microsoft.com/office/drawing/2014/main" id="{9A2D5F32-DA06-A597-B1B9-F8380EBBFAA4}"/>
              </a:ext>
            </a:extLst>
          </p:cNvPr>
          <p:cNvPicPr>
            <a:picLocks noChangeAspect="1"/>
          </p:cNvPicPr>
          <p:nvPr/>
        </p:nvPicPr>
        <p:blipFill>
          <a:blip r:embed="rId2"/>
          <a:stretch>
            <a:fillRect/>
          </a:stretch>
        </p:blipFill>
        <p:spPr>
          <a:xfrm>
            <a:off x="457200" y="2194708"/>
            <a:ext cx="7725853" cy="12860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a:t>
            </a:r>
          </a:p>
          <a:p>
            <a:pPr marL="0" indent="0" eaLnBrk="1" hangingPunct="1">
              <a:buFont typeface="Courier New" pitchFamily="49" charset="0"/>
              <a:buNone/>
              <a:tabLst>
                <a:tab pos="457200" algn="l"/>
              </a:tabLst>
            </a:pPr>
            <a:r>
              <a:rPr lang="en-US" i="0" dirty="0">
                <a:solidFill>
                  <a:schemeClr val="tx1"/>
                </a:solidFill>
              </a:rPr>
              <a:t>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sp>
        <p:nvSpPr>
          <p:cNvPr id="44034" name="Rectangle 2"/>
          <p:cNvSpPr>
            <a:spLocks noGrp="1"/>
          </p:cNvSpPr>
          <p:nvPr>
            <p:ph type="title"/>
          </p:nvPr>
        </p:nvSpPr>
        <p:spPr>
          <a:prstGeom prst="rect">
            <a:avLst/>
          </a:prstGeom>
        </p:spPr>
        <p:txBody>
          <a:bodyPr>
            <a:norm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name="Equation" r:id="rId2" imgW="1079032" imgH="571252" progId="Equation.DSMT4">
                  <p:embed/>
                </p:oleObj>
              </mc:Choice>
              <mc:Fallback>
                <p:oleObj name="Equation" r:id="rId2" imgW="1079032" imgH="571252"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name="Equation" r:id="rId6" imgW="774360" imgH="406080" progId="Equation.DSMT4">
                  <p:embed/>
                </p:oleObj>
              </mc:Choice>
              <mc:Fallback>
                <p:oleObj name="Equation" r:id="rId6" imgW="774360" imgH="4060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norm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 (cont.)</a:t>
            </a:r>
          </a:p>
        </p:txBody>
      </p:sp>
      <p:sp>
        <p:nvSpPr>
          <p:cNvPr id="45059" name="Rectangle 3"/>
          <p:cNvSpPr>
            <a:spLocks noGrp="1"/>
          </p:cNvSpPr>
          <p:nvPr>
            <p:ph idx="1"/>
          </p:nvPr>
        </p:nvSpPr>
        <p:spPr>
          <a:xfrm>
            <a:off x="437787" y="1134035"/>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656672"/>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3885462"/>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extLst>
              <p:ext uri="{D42A27DB-BD31-4B8C-83A1-F6EECF244321}">
                <p14:modId xmlns:p14="http://schemas.microsoft.com/office/powerpoint/2010/main" val="3609435205"/>
              </p:ext>
            </p:extLst>
          </p:nvPr>
        </p:nvGraphicFramePr>
        <p:xfrm>
          <a:off x="4191000" y="1732872"/>
          <a:ext cx="190500" cy="292100"/>
        </p:xfrm>
        <a:graphic>
          <a:graphicData uri="http://schemas.openxmlformats.org/presentationml/2006/ole">
            <mc:AlternateContent xmlns:mc="http://schemas.openxmlformats.org/markup-compatibility/2006">
              <mc:Choice xmlns:v="urn:schemas-microsoft-com:vml" Requires="v">
                <p:oleObj name="Equation" r:id="rId2" imgW="190417" imgH="291973" progId="Equation.DSMT4">
                  <p:embed/>
                </p:oleObj>
              </mc:Choice>
              <mc:Fallback>
                <p:oleObj name="Equation" r:id="rId2" imgW="190417" imgH="291973"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732872"/>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3562895428"/>
              </p:ext>
            </p:extLst>
          </p:nvPr>
        </p:nvGraphicFramePr>
        <p:xfrm>
          <a:off x="4362087" y="1732872"/>
          <a:ext cx="190500" cy="283634"/>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2087" y="1732872"/>
                        <a:ext cx="190500" cy="283634"/>
                      </a:xfrm>
                      <a:prstGeom prst="rect">
                        <a:avLst/>
                      </a:prstGeom>
                      <a:noFill/>
                      <a:ln>
                        <a:noFill/>
                      </a:ln>
                      <a:effectLst/>
                    </p:spPr>
                  </p:pic>
                </p:oleObj>
              </mc:Fallback>
            </mc:AlternateContent>
          </a:graphicData>
        </a:graphic>
      </p:graphicFrame>
      <p:graphicFrame>
        <p:nvGraphicFramePr>
          <p:cNvPr id="82948" name="Object 4"/>
          <p:cNvGraphicFramePr>
            <a:graphicFrameLocks noChangeAspect="1"/>
          </p:cNvGraphicFramePr>
          <p:nvPr>
            <p:extLst>
              <p:ext uri="{D42A27DB-BD31-4B8C-83A1-F6EECF244321}">
                <p14:modId xmlns:p14="http://schemas.microsoft.com/office/powerpoint/2010/main" val="925633447"/>
              </p:ext>
            </p:extLst>
          </p:nvPr>
        </p:nvGraphicFramePr>
        <p:xfrm>
          <a:off x="3543300" y="2056722"/>
          <a:ext cx="1054100" cy="571500"/>
        </p:xfrm>
        <a:graphic>
          <a:graphicData uri="http://schemas.openxmlformats.org/presentationml/2006/ole">
            <mc:AlternateContent xmlns:mc="http://schemas.openxmlformats.org/markup-compatibility/2006">
              <mc:Choice xmlns:v="urn:schemas-microsoft-com:vml" Requires="v">
                <p:oleObj name="Equation" r:id="rId6" imgW="1054100" imgH="571500" progId="Equation.DSMT4">
                  <p:embed/>
                </p:oleObj>
              </mc:Choice>
              <mc:Fallback>
                <p:oleObj name="Equation" r:id="rId6" imgW="1054100" imgH="57150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3300" y="2056722"/>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9" name="Object 5"/>
          <p:cNvGraphicFramePr>
            <a:graphicFrameLocks noChangeAspect="1"/>
          </p:cNvGraphicFramePr>
          <p:nvPr>
            <p:extLst>
              <p:ext uri="{D42A27DB-BD31-4B8C-83A1-F6EECF244321}">
                <p14:modId xmlns:p14="http://schemas.microsoft.com/office/powerpoint/2010/main" val="2311091303"/>
              </p:ext>
            </p:extLst>
          </p:nvPr>
        </p:nvGraphicFramePr>
        <p:xfrm>
          <a:off x="3817690" y="2507572"/>
          <a:ext cx="584200" cy="406400"/>
        </p:xfrm>
        <a:graphic>
          <a:graphicData uri="http://schemas.openxmlformats.org/presentationml/2006/ole">
            <mc:AlternateContent xmlns:mc="http://schemas.openxmlformats.org/markup-compatibility/2006">
              <mc:Choice xmlns:v="urn:schemas-microsoft-com:vml" Requires="v">
                <p:oleObj name="Equation" r:id="rId8" imgW="583920" imgH="406080" progId="Equation.DSMT4">
                  <p:embed/>
                </p:oleObj>
              </mc:Choice>
              <mc:Fallback>
                <p:oleObj name="Equation" r:id="rId8" imgW="583920" imgH="40608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7690" y="2507572"/>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0" name="Object 6"/>
          <p:cNvGraphicFramePr>
            <a:graphicFrameLocks noChangeAspect="1"/>
          </p:cNvGraphicFramePr>
          <p:nvPr>
            <p:extLst>
              <p:ext uri="{D42A27DB-BD31-4B8C-83A1-F6EECF244321}">
                <p14:modId xmlns:p14="http://schemas.microsoft.com/office/powerpoint/2010/main" val="3297129494"/>
              </p:ext>
            </p:extLst>
          </p:nvPr>
        </p:nvGraphicFramePr>
        <p:xfrm>
          <a:off x="4191000" y="2985939"/>
          <a:ext cx="368300" cy="279400"/>
        </p:xfrm>
        <a:graphic>
          <a:graphicData uri="http://schemas.openxmlformats.org/presentationml/2006/ole">
            <mc:AlternateContent xmlns:mc="http://schemas.openxmlformats.org/markup-compatibility/2006">
              <mc:Choice xmlns:v="urn:schemas-microsoft-com:vml" Requires="v">
                <p:oleObj name="Equation" r:id="rId10" imgW="368300" imgH="279400" progId="Equation.DSMT4">
                  <p:embed/>
                </p:oleObj>
              </mc:Choice>
              <mc:Fallback>
                <p:oleObj name="Equation" r:id="rId10" imgW="368300" imgH="279400"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2985939"/>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1" name="Object 7"/>
          <p:cNvGraphicFramePr>
            <a:graphicFrameLocks noChangeAspect="1"/>
          </p:cNvGraphicFramePr>
          <p:nvPr>
            <p:extLst>
              <p:ext uri="{D42A27DB-BD31-4B8C-83A1-F6EECF244321}">
                <p14:modId xmlns:p14="http://schemas.microsoft.com/office/powerpoint/2010/main" val="3854849636"/>
              </p:ext>
            </p:extLst>
          </p:nvPr>
        </p:nvGraphicFramePr>
        <p:xfrm>
          <a:off x="3979178" y="3426735"/>
          <a:ext cx="584200" cy="393700"/>
        </p:xfrm>
        <a:graphic>
          <a:graphicData uri="http://schemas.openxmlformats.org/presentationml/2006/ole">
            <mc:AlternateContent xmlns:mc="http://schemas.openxmlformats.org/markup-compatibility/2006">
              <mc:Choice xmlns:v="urn:schemas-microsoft-com:vml" Requires="v">
                <p:oleObj name="Equation" r:id="rId12" imgW="583920" imgH="393480" progId="Equation.DSMT4">
                  <p:embed/>
                </p:oleObj>
              </mc:Choice>
              <mc:Fallback>
                <p:oleObj name="Equation" r:id="rId12" imgW="583920" imgH="393480"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79178" y="342673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2" name="Object 8"/>
          <p:cNvGraphicFramePr>
            <a:graphicFrameLocks noChangeAspect="1"/>
          </p:cNvGraphicFramePr>
          <p:nvPr>
            <p:extLst>
              <p:ext uri="{D42A27DB-BD31-4B8C-83A1-F6EECF244321}">
                <p14:modId xmlns:p14="http://schemas.microsoft.com/office/powerpoint/2010/main" val="2555327092"/>
              </p:ext>
            </p:extLst>
          </p:nvPr>
        </p:nvGraphicFramePr>
        <p:xfrm>
          <a:off x="4343400" y="3955372"/>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3955372"/>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TextBox 16"/>
          <p:cNvSpPr txBox="1"/>
          <p:nvPr/>
        </p:nvSpPr>
        <p:spPr>
          <a:xfrm>
            <a:off x="685800" y="4552272"/>
            <a:ext cx="6781800" cy="480131"/>
          </a:xfrm>
          <a:prstGeom prst="rect">
            <a:avLst/>
          </a:prstGeom>
          <a:noFill/>
        </p:spPr>
        <p:txBody>
          <a:bodyPr wrap="square" rtlCol="0">
            <a:spAutoFit/>
          </a:bodyPr>
          <a:lstStyle/>
          <a:p>
            <a:pPr>
              <a:lnSpc>
                <a:spcPct val="90000"/>
              </a:lnSpc>
              <a:tabLst>
                <a:tab pos="457200" algn="l"/>
              </a:tabLst>
            </a:pPr>
            <a:r>
              <a:rPr lang="en-US" sz="2800" dirty="0"/>
              <a:t>Thus,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endParaRPr lang="en-US" dirty="0">
              <a:solidFill>
                <a:srgbClr val="000000"/>
              </a:solidFill>
              <a:latin typeface="Calibri" pitchFamily="34" charset="0"/>
            </a:endParaRPr>
          </a:p>
        </p:txBody>
      </p:sp>
      <p:sp>
        <p:nvSpPr>
          <p:cNvPr id="4" name="Title 3"/>
          <p:cNvSpPr>
            <a:spLocks noGrp="1"/>
          </p:cNvSpPr>
          <p:nvPr>
            <p:ph type="title"/>
          </p:nvPr>
        </p:nvSpPr>
        <p:spPr/>
        <p:txBody>
          <a:bodyPr/>
          <a:lstStyle/>
          <a:p>
            <a:r>
              <a:rPr lang="en-US" dirty="0">
                <a:latin typeface="Calibri" pitchFamily="34" charset="0"/>
              </a:rPr>
              <a:t>Procedure: Rounding Rule for Whole Numbers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dirty="0">
                <a:latin typeface="Calibri" pitchFamily="34" charset="0"/>
              </a:rPr>
              <a:t>Procedure: Rounding Rule for Whole Numbers (cont.)</a:t>
            </a:r>
            <a:endParaRPr lang="en-US" sz="3200" dirty="0">
              <a:solidFill>
                <a:schemeClr val="tx1"/>
              </a:solidFill>
            </a:endParaRPr>
          </a:p>
        </p:txBody>
      </p:sp>
      <p:sp>
        <p:nvSpPr>
          <p:cNvPr id="12291"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ten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768946"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(one one)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1331</TotalTime>
  <Words>1989</Words>
  <Application>Microsoft Office PowerPoint</Application>
  <PresentationFormat>On-screen Show (4:3)</PresentationFormat>
  <Paragraphs>288</Paragraphs>
  <Slides>42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8" baseType="lpstr">
      <vt:lpstr>Arial</vt:lpstr>
      <vt:lpstr>Calibri</vt:lpstr>
      <vt:lpstr>Courier New</vt:lpstr>
      <vt:lpstr>Symbol</vt:lpstr>
      <vt:lpstr>Office Theme</vt:lpstr>
      <vt:lpstr>Equation</vt:lpstr>
      <vt:lpstr>Section 1.5</vt:lpstr>
      <vt:lpstr>Definition: Rounding Numbers</vt:lpstr>
      <vt:lpstr>Example 1: Rounding Whole Numbers</vt:lpstr>
      <vt:lpstr>Example 1: Rounding Whole Numbers (cont.)</vt:lpstr>
      <vt:lpstr>Procedure: Rounding Rule for Whole Numbers</vt:lpstr>
      <vt:lpstr>Procedure: Rounding Rule for Whole Numbers (cont.)</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Procedure: Estimating a Sum or Difference</vt:lpstr>
      <vt:lpstr>Example 4: Estimating Sums of Whole Numbers</vt:lpstr>
      <vt:lpstr>Example 4: Estimating Sums of Whole Numbers (cont.)</vt:lpstr>
      <vt:lpstr>Example 4: Estimating Sums of Whole Numbers (cont.)</vt:lpstr>
      <vt:lpstr>Completion Example 5: Estimating  Sums of Whole Numbers</vt:lpstr>
      <vt:lpstr>Completion Example 5: Estimating  Sums of Whole Numbers (cont.)</vt:lpstr>
      <vt:lpstr>Completion Example 5: Estimating  Sums of Whole Numbers (cont.)</vt:lpstr>
      <vt:lpstr>Example 6: Estimating Differences of  Whole Numbers</vt:lpstr>
      <vt:lpstr>Example 6: Estimating Differences of  Whole Numbers (cont.)</vt:lpstr>
      <vt:lpstr>Example 7: Application: Estimating Difference of  Whole Numbers</vt:lpstr>
      <vt:lpstr>Example 7: Application: Estimating Difference of  Whole Numbers (cont.)</vt:lpstr>
      <vt:lpstr>Caution</vt:lpstr>
      <vt:lpstr>Procedure: Estimating a Product</vt:lpstr>
      <vt:lpstr>Example 8: Estimating Products of  Whole Numbers</vt:lpstr>
      <vt:lpstr>Example 8: Estimating Products of  Whole Numbers (cont.)</vt:lpstr>
      <vt:lpstr>Example 9: Application: Estimating Products of  Whole Numbers</vt:lpstr>
      <vt:lpstr>Example 9: Application: Estimating Products of  Whole Numbers (cont.)</vt:lpstr>
      <vt:lpstr>Example 9: Application: Estimating Products of  Whole Numbers (cont.)</vt:lpstr>
      <vt:lpstr>Procedure: Estimating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Estimating Quotients of  Whole Numbers</vt:lpstr>
      <vt:lpstr>Example 13: Application: Estimating Quotients of  Whole Numbers (cont.)</vt:lpstr>
      <vt:lpstr>Example 13: Application: Estimating Quotients of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156</cp:revision>
  <dcterms:created xsi:type="dcterms:W3CDTF">2013-04-26T14:43:13Z</dcterms:created>
  <dcterms:modified xsi:type="dcterms:W3CDTF">2023-06-27T17:03:30Z</dcterms:modified>
</cp:coreProperties>
</file>