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12" r:id="rId35"/>
    <p:sldId id="313" r:id="rId36"/>
    <p:sldId id="314" r:id="rId3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ynthia" initials="cce" lastIdx="1" clrIdx="0"/>
  <p:cmAuthor id="1" name="Anna Tavormina" initials="AT" lastIdx="24" clrIdx="1">
    <p:extLst>
      <p:ext uri="{19B8F6BF-5375-455C-9EA6-DF929625EA0E}">
        <p15:presenceInfo xmlns:p15="http://schemas.microsoft.com/office/powerpoint/2012/main" userId="S-1-5-21-1482476501-413027322-842925246-274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7E"/>
    <a:srgbClr val="007E7E"/>
    <a:srgbClr val="9900FF"/>
    <a:srgbClr val="008080"/>
    <a:srgbClr val="2D7D9F"/>
    <a:srgbClr val="000099"/>
    <a:srgbClr val="000000"/>
    <a:srgbClr val="FFFFCC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6/27/2023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11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E6AED-84FD-4FA7-B1BE-DB40A0438324}" type="datetimeFigureOut">
              <a:rPr lang="en-US" smtClean="0"/>
              <a:pPr/>
              <a:t>6/27/2023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5C409-BFE3-4923-A368-133710AD5B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5C409-BFE3-4923-A368-133710AD5BE9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18.wmf"/><Relationship Id="rId3" Type="http://schemas.openxmlformats.org/officeDocument/2006/relationships/image" Target="../media/image13.wmf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17.bin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5" Type="http://schemas.openxmlformats.org/officeDocument/2006/relationships/image" Target="../media/image19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6.wmf"/><Relationship Id="rId14" Type="http://schemas.openxmlformats.org/officeDocument/2006/relationships/oleObject" Target="../embeddings/oleObject18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24.bin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24.wmf"/><Relationship Id="rId5" Type="http://schemas.openxmlformats.org/officeDocument/2006/relationships/image" Target="../media/image21.wmf"/><Relationship Id="rId15" Type="http://schemas.openxmlformats.org/officeDocument/2006/relationships/image" Target="../media/image26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3.wmf"/><Relationship Id="rId14" Type="http://schemas.openxmlformats.org/officeDocument/2006/relationships/oleObject" Target="../embeddings/oleObject25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wmf"/><Relationship Id="rId18" Type="http://schemas.openxmlformats.org/officeDocument/2006/relationships/oleObject" Target="../embeddings/oleObject34.bin"/><Relationship Id="rId26" Type="http://schemas.openxmlformats.org/officeDocument/2006/relationships/oleObject" Target="../embeddings/oleObject38.bin"/><Relationship Id="rId39" Type="http://schemas.openxmlformats.org/officeDocument/2006/relationships/image" Target="../media/image45.wmf"/><Relationship Id="rId21" Type="http://schemas.openxmlformats.org/officeDocument/2006/relationships/image" Target="../media/image36.wmf"/><Relationship Id="rId34" Type="http://schemas.openxmlformats.org/officeDocument/2006/relationships/oleObject" Target="../embeddings/oleObject42.bin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31.bin"/><Relationship Id="rId17" Type="http://schemas.openxmlformats.org/officeDocument/2006/relationships/image" Target="../media/image34.wmf"/><Relationship Id="rId25" Type="http://schemas.openxmlformats.org/officeDocument/2006/relationships/image" Target="../media/image38.wmf"/><Relationship Id="rId33" Type="http://schemas.openxmlformats.org/officeDocument/2006/relationships/image" Target="../media/image42.wmf"/><Relationship Id="rId38" Type="http://schemas.openxmlformats.org/officeDocument/2006/relationships/oleObject" Target="../embeddings/oleObject44.bin"/><Relationship Id="rId2" Type="http://schemas.openxmlformats.org/officeDocument/2006/relationships/oleObject" Target="../embeddings/oleObject26.bin"/><Relationship Id="rId16" Type="http://schemas.openxmlformats.org/officeDocument/2006/relationships/oleObject" Target="../embeddings/oleObject33.bin"/><Relationship Id="rId20" Type="http://schemas.openxmlformats.org/officeDocument/2006/relationships/oleObject" Target="../embeddings/oleObject35.bin"/><Relationship Id="rId29" Type="http://schemas.openxmlformats.org/officeDocument/2006/relationships/image" Target="../media/image40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31.wmf"/><Relationship Id="rId24" Type="http://schemas.openxmlformats.org/officeDocument/2006/relationships/oleObject" Target="../embeddings/oleObject37.bin"/><Relationship Id="rId32" Type="http://schemas.openxmlformats.org/officeDocument/2006/relationships/oleObject" Target="../embeddings/oleObject41.bin"/><Relationship Id="rId37" Type="http://schemas.openxmlformats.org/officeDocument/2006/relationships/image" Target="../media/image44.wmf"/><Relationship Id="rId5" Type="http://schemas.openxmlformats.org/officeDocument/2006/relationships/image" Target="../media/image28.wmf"/><Relationship Id="rId15" Type="http://schemas.openxmlformats.org/officeDocument/2006/relationships/image" Target="../media/image33.wmf"/><Relationship Id="rId23" Type="http://schemas.openxmlformats.org/officeDocument/2006/relationships/image" Target="../media/image37.wmf"/><Relationship Id="rId28" Type="http://schemas.openxmlformats.org/officeDocument/2006/relationships/oleObject" Target="../embeddings/oleObject39.bin"/><Relationship Id="rId36" Type="http://schemas.openxmlformats.org/officeDocument/2006/relationships/oleObject" Target="../embeddings/oleObject43.bin"/><Relationship Id="rId10" Type="http://schemas.openxmlformats.org/officeDocument/2006/relationships/oleObject" Target="../embeddings/oleObject30.bin"/><Relationship Id="rId19" Type="http://schemas.openxmlformats.org/officeDocument/2006/relationships/image" Target="../media/image35.wmf"/><Relationship Id="rId31" Type="http://schemas.openxmlformats.org/officeDocument/2006/relationships/image" Target="../media/image41.wmf"/><Relationship Id="rId4" Type="http://schemas.openxmlformats.org/officeDocument/2006/relationships/oleObject" Target="../embeddings/oleObject27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32.bin"/><Relationship Id="rId22" Type="http://schemas.openxmlformats.org/officeDocument/2006/relationships/oleObject" Target="../embeddings/oleObject36.bin"/><Relationship Id="rId27" Type="http://schemas.openxmlformats.org/officeDocument/2006/relationships/image" Target="../media/image39.wmf"/><Relationship Id="rId30" Type="http://schemas.openxmlformats.org/officeDocument/2006/relationships/oleObject" Target="../embeddings/oleObject40.bin"/><Relationship Id="rId35" Type="http://schemas.openxmlformats.org/officeDocument/2006/relationships/image" Target="../media/image43.wmf"/><Relationship Id="rId8" Type="http://schemas.openxmlformats.org/officeDocument/2006/relationships/oleObject" Target="../embeddings/oleObject29.bin"/><Relationship Id="rId3" Type="http://schemas.openxmlformats.org/officeDocument/2006/relationships/image" Target="../media/image27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13" Type="http://schemas.openxmlformats.org/officeDocument/2006/relationships/image" Target="../media/image51.wmf"/><Relationship Id="rId18" Type="http://schemas.openxmlformats.org/officeDocument/2006/relationships/oleObject" Target="../embeddings/oleObject53.bin"/><Relationship Id="rId3" Type="http://schemas.openxmlformats.org/officeDocument/2006/relationships/image" Target="../media/image46.wmf"/><Relationship Id="rId21" Type="http://schemas.openxmlformats.org/officeDocument/2006/relationships/image" Target="../media/image55.wmf"/><Relationship Id="rId7" Type="http://schemas.openxmlformats.org/officeDocument/2006/relationships/image" Target="../media/image48.wmf"/><Relationship Id="rId12" Type="http://schemas.openxmlformats.org/officeDocument/2006/relationships/oleObject" Target="../embeddings/oleObject50.bin"/><Relationship Id="rId17" Type="http://schemas.openxmlformats.org/officeDocument/2006/relationships/image" Target="../media/image53.wmf"/><Relationship Id="rId2" Type="http://schemas.openxmlformats.org/officeDocument/2006/relationships/oleObject" Target="../embeddings/oleObject45.bin"/><Relationship Id="rId16" Type="http://schemas.openxmlformats.org/officeDocument/2006/relationships/oleObject" Target="../embeddings/oleObject52.bin"/><Relationship Id="rId20" Type="http://schemas.openxmlformats.org/officeDocument/2006/relationships/oleObject" Target="../embeddings/oleObject5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50.wmf"/><Relationship Id="rId5" Type="http://schemas.openxmlformats.org/officeDocument/2006/relationships/image" Target="../media/image47.wmf"/><Relationship Id="rId15" Type="http://schemas.openxmlformats.org/officeDocument/2006/relationships/image" Target="../media/image52.wmf"/><Relationship Id="rId23" Type="http://schemas.openxmlformats.org/officeDocument/2006/relationships/image" Target="../media/image56.wmf"/><Relationship Id="rId10" Type="http://schemas.openxmlformats.org/officeDocument/2006/relationships/oleObject" Target="../embeddings/oleObject49.bin"/><Relationship Id="rId19" Type="http://schemas.openxmlformats.org/officeDocument/2006/relationships/image" Target="../media/image54.wmf"/><Relationship Id="rId4" Type="http://schemas.openxmlformats.org/officeDocument/2006/relationships/oleObject" Target="../embeddings/oleObject46.bin"/><Relationship Id="rId9" Type="http://schemas.openxmlformats.org/officeDocument/2006/relationships/image" Target="../media/image49.wmf"/><Relationship Id="rId14" Type="http://schemas.openxmlformats.org/officeDocument/2006/relationships/oleObject" Target="../embeddings/oleObject51.bin"/><Relationship Id="rId22" Type="http://schemas.openxmlformats.org/officeDocument/2006/relationships/oleObject" Target="../embeddings/oleObject5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3.wmf"/><Relationship Id="rId18" Type="http://schemas.openxmlformats.org/officeDocument/2006/relationships/oleObject" Target="../embeddings/oleObject64.bin"/><Relationship Id="rId26" Type="http://schemas.openxmlformats.org/officeDocument/2006/relationships/oleObject" Target="../embeddings/oleObject68.bin"/><Relationship Id="rId3" Type="http://schemas.openxmlformats.org/officeDocument/2006/relationships/image" Target="../media/image58.wmf"/><Relationship Id="rId21" Type="http://schemas.openxmlformats.org/officeDocument/2006/relationships/image" Target="../media/image67.wmf"/><Relationship Id="rId34" Type="http://schemas.openxmlformats.org/officeDocument/2006/relationships/oleObject" Target="../embeddings/oleObject72.bin"/><Relationship Id="rId7" Type="http://schemas.openxmlformats.org/officeDocument/2006/relationships/image" Target="../media/image60.wmf"/><Relationship Id="rId12" Type="http://schemas.openxmlformats.org/officeDocument/2006/relationships/oleObject" Target="../embeddings/oleObject61.bin"/><Relationship Id="rId17" Type="http://schemas.openxmlformats.org/officeDocument/2006/relationships/image" Target="../media/image65.wmf"/><Relationship Id="rId25" Type="http://schemas.openxmlformats.org/officeDocument/2006/relationships/image" Target="../media/image69.wmf"/><Relationship Id="rId33" Type="http://schemas.openxmlformats.org/officeDocument/2006/relationships/image" Target="../media/image73.wmf"/><Relationship Id="rId2" Type="http://schemas.openxmlformats.org/officeDocument/2006/relationships/oleObject" Target="../embeddings/oleObject56.bin"/><Relationship Id="rId16" Type="http://schemas.openxmlformats.org/officeDocument/2006/relationships/oleObject" Target="../embeddings/oleObject63.bin"/><Relationship Id="rId20" Type="http://schemas.openxmlformats.org/officeDocument/2006/relationships/oleObject" Target="../embeddings/oleObject65.bin"/><Relationship Id="rId29" Type="http://schemas.openxmlformats.org/officeDocument/2006/relationships/image" Target="../media/image71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8.bin"/><Relationship Id="rId11" Type="http://schemas.openxmlformats.org/officeDocument/2006/relationships/image" Target="../media/image62.wmf"/><Relationship Id="rId24" Type="http://schemas.openxmlformats.org/officeDocument/2006/relationships/oleObject" Target="../embeddings/oleObject67.bin"/><Relationship Id="rId32" Type="http://schemas.openxmlformats.org/officeDocument/2006/relationships/oleObject" Target="../embeddings/oleObject71.bin"/><Relationship Id="rId5" Type="http://schemas.openxmlformats.org/officeDocument/2006/relationships/image" Target="../media/image59.wmf"/><Relationship Id="rId15" Type="http://schemas.openxmlformats.org/officeDocument/2006/relationships/image" Target="../media/image64.wmf"/><Relationship Id="rId23" Type="http://schemas.openxmlformats.org/officeDocument/2006/relationships/image" Target="../media/image68.wmf"/><Relationship Id="rId28" Type="http://schemas.openxmlformats.org/officeDocument/2006/relationships/oleObject" Target="../embeddings/oleObject69.bin"/><Relationship Id="rId10" Type="http://schemas.openxmlformats.org/officeDocument/2006/relationships/oleObject" Target="../embeddings/oleObject60.bin"/><Relationship Id="rId19" Type="http://schemas.openxmlformats.org/officeDocument/2006/relationships/image" Target="../media/image66.wmf"/><Relationship Id="rId31" Type="http://schemas.openxmlformats.org/officeDocument/2006/relationships/image" Target="../media/image72.wmf"/><Relationship Id="rId4" Type="http://schemas.openxmlformats.org/officeDocument/2006/relationships/oleObject" Target="../embeddings/oleObject57.bin"/><Relationship Id="rId9" Type="http://schemas.openxmlformats.org/officeDocument/2006/relationships/image" Target="../media/image61.wmf"/><Relationship Id="rId14" Type="http://schemas.openxmlformats.org/officeDocument/2006/relationships/oleObject" Target="../embeddings/oleObject62.bin"/><Relationship Id="rId22" Type="http://schemas.openxmlformats.org/officeDocument/2006/relationships/oleObject" Target="../embeddings/oleObject66.bin"/><Relationship Id="rId27" Type="http://schemas.openxmlformats.org/officeDocument/2006/relationships/image" Target="../media/image70.wmf"/><Relationship Id="rId30" Type="http://schemas.openxmlformats.org/officeDocument/2006/relationships/oleObject" Target="../embeddings/oleObject70.bin"/><Relationship Id="rId35" Type="http://schemas.openxmlformats.org/officeDocument/2006/relationships/image" Target="../media/image74.wmf"/><Relationship Id="rId8" Type="http://schemas.openxmlformats.org/officeDocument/2006/relationships/oleObject" Target="../embeddings/oleObject59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3" Type="http://schemas.openxmlformats.org/officeDocument/2006/relationships/image" Target="../media/image75.wmf"/><Relationship Id="rId7" Type="http://schemas.openxmlformats.org/officeDocument/2006/relationships/image" Target="../media/image77.wmf"/><Relationship Id="rId2" Type="http://schemas.openxmlformats.org/officeDocument/2006/relationships/oleObject" Target="../embeddings/oleObject7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5.bin"/><Relationship Id="rId5" Type="http://schemas.openxmlformats.org/officeDocument/2006/relationships/image" Target="../media/image76.wmf"/><Relationship Id="rId4" Type="http://schemas.openxmlformats.org/officeDocument/2006/relationships/oleObject" Target="../embeddings/oleObject74.bin"/><Relationship Id="rId9" Type="http://schemas.openxmlformats.org/officeDocument/2006/relationships/image" Target="../media/image78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13" Type="http://schemas.openxmlformats.org/officeDocument/2006/relationships/image" Target="../media/image84.wmf"/><Relationship Id="rId3" Type="http://schemas.openxmlformats.org/officeDocument/2006/relationships/image" Target="../media/image79.wmf"/><Relationship Id="rId7" Type="http://schemas.openxmlformats.org/officeDocument/2006/relationships/image" Target="../media/image81.wmf"/><Relationship Id="rId12" Type="http://schemas.openxmlformats.org/officeDocument/2006/relationships/oleObject" Target="../embeddings/oleObject82.bin"/><Relationship Id="rId2" Type="http://schemas.openxmlformats.org/officeDocument/2006/relationships/oleObject" Target="../embeddings/oleObject7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9.bin"/><Relationship Id="rId11" Type="http://schemas.openxmlformats.org/officeDocument/2006/relationships/image" Target="../media/image83.wmf"/><Relationship Id="rId5" Type="http://schemas.openxmlformats.org/officeDocument/2006/relationships/image" Target="../media/image80.wmf"/><Relationship Id="rId15" Type="http://schemas.openxmlformats.org/officeDocument/2006/relationships/image" Target="../media/image85.wmf"/><Relationship Id="rId10" Type="http://schemas.openxmlformats.org/officeDocument/2006/relationships/oleObject" Target="../embeddings/oleObject81.bin"/><Relationship Id="rId4" Type="http://schemas.openxmlformats.org/officeDocument/2006/relationships/oleObject" Target="../embeddings/oleObject78.bin"/><Relationship Id="rId9" Type="http://schemas.openxmlformats.org/officeDocument/2006/relationships/image" Target="../media/image82.wmf"/><Relationship Id="rId14" Type="http://schemas.openxmlformats.org/officeDocument/2006/relationships/oleObject" Target="../embeddings/oleObject83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13" Type="http://schemas.openxmlformats.org/officeDocument/2006/relationships/image" Target="../media/image92.wmf"/><Relationship Id="rId3" Type="http://schemas.openxmlformats.org/officeDocument/2006/relationships/image" Target="../media/image87.wmf"/><Relationship Id="rId7" Type="http://schemas.openxmlformats.org/officeDocument/2006/relationships/image" Target="../media/image89.wmf"/><Relationship Id="rId12" Type="http://schemas.openxmlformats.org/officeDocument/2006/relationships/oleObject" Target="../embeddings/oleObject89.bin"/><Relationship Id="rId2" Type="http://schemas.openxmlformats.org/officeDocument/2006/relationships/oleObject" Target="../embeddings/oleObject8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6.bin"/><Relationship Id="rId11" Type="http://schemas.openxmlformats.org/officeDocument/2006/relationships/image" Target="../media/image91.wmf"/><Relationship Id="rId5" Type="http://schemas.openxmlformats.org/officeDocument/2006/relationships/image" Target="../media/image88.wmf"/><Relationship Id="rId10" Type="http://schemas.openxmlformats.org/officeDocument/2006/relationships/oleObject" Target="../embeddings/oleObject88.bin"/><Relationship Id="rId4" Type="http://schemas.openxmlformats.org/officeDocument/2006/relationships/oleObject" Target="../embeddings/oleObject85.bin"/><Relationship Id="rId9" Type="http://schemas.openxmlformats.org/officeDocument/2006/relationships/image" Target="../media/image90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3.bin"/><Relationship Id="rId13" Type="http://schemas.openxmlformats.org/officeDocument/2006/relationships/image" Target="../media/image98.wmf"/><Relationship Id="rId18" Type="http://schemas.openxmlformats.org/officeDocument/2006/relationships/oleObject" Target="../embeddings/oleObject98.bin"/><Relationship Id="rId3" Type="http://schemas.openxmlformats.org/officeDocument/2006/relationships/image" Target="../media/image93.wmf"/><Relationship Id="rId7" Type="http://schemas.openxmlformats.org/officeDocument/2006/relationships/image" Target="../media/image95.wmf"/><Relationship Id="rId12" Type="http://schemas.openxmlformats.org/officeDocument/2006/relationships/oleObject" Target="../embeddings/oleObject95.bin"/><Relationship Id="rId17" Type="http://schemas.openxmlformats.org/officeDocument/2006/relationships/image" Target="../media/image100.wmf"/><Relationship Id="rId2" Type="http://schemas.openxmlformats.org/officeDocument/2006/relationships/oleObject" Target="../embeddings/oleObject90.bin"/><Relationship Id="rId16" Type="http://schemas.openxmlformats.org/officeDocument/2006/relationships/oleObject" Target="../embeddings/oleObject9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2.bin"/><Relationship Id="rId11" Type="http://schemas.openxmlformats.org/officeDocument/2006/relationships/image" Target="../media/image97.wmf"/><Relationship Id="rId5" Type="http://schemas.openxmlformats.org/officeDocument/2006/relationships/image" Target="../media/image94.wmf"/><Relationship Id="rId15" Type="http://schemas.openxmlformats.org/officeDocument/2006/relationships/image" Target="../media/image99.wmf"/><Relationship Id="rId10" Type="http://schemas.openxmlformats.org/officeDocument/2006/relationships/oleObject" Target="../embeddings/oleObject94.bin"/><Relationship Id="rId19" Type="http://schemas.openxmlformats.org/officeDocument/2006/relationships/image" Target="../media/image101.wmf"/><Relationship Id="rId4" Type="http://schemas.openxmlformats.org/officeDocument/2006/relationships/oleObject" Target="../embeddings/oleObject91.bin"/><Relationship Id="rId9" Type="http://schemas.openxmlformats.org/officeDocument/2006/relationships/image" Target="../media/image96.wmf"/><Relationship Id="rId14" Type="http://schemas.openxmlformats.org/officeDocument/2006/relationships/oleObject" Target="../embeddings/oleObject96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2.bin"/><Relationship Id="rId13" Type="http://schemas.openxmlformats.org/officeDocument/2006/relationships/image" Target="../media/image107.wmf"/><Relationship Id="rId18" Type="http://schemas.openxmlformats.org/officeDocument/2006/relationships/oleObject" Target="../embeddings/oleObject107.bin"/><Relationship Id="rId3" Type="http://schemas.openxmlformats.org/officeDocument/2006/relationships/image" Target="../media/image102.wmf"/><Relationship Id="rId21" Type="http://schemas.openxmlformats.org/officeDocument/2006/relationships/image" Target="../media/image111.wmf"/><Relationship Id="rId7" Type="http://schemas.openxmlformats.org/officeDocument/2006/relationships/image" Target="../media/image104.wmf"/><Relationship Id="rId12" Type="http://schemas.openxmlformats.org/officeDocument/2006/relationships/oleObject" Target="../embeddings/oleObject104.bin"/><Relationship Id="rId17" Type="http://schemas.openxmlformats.org/officeDocument/2006/relationships/image" Target="../media/image109.wmf"/><Relationship Id="rId25" Type="http://schemas.openxmlformats.org/officeDocument/2006/relationships/image" Target="../media/image113.wmf"/><Relationship Id="rId2" Type="http://schemas.openxmlformats.org/officeDocument/2006/relationships/oleObject" Target="../embeddings/oleObject99.bin"/><Relationship Id="rId16" Type="http://schemas.openxmlformats.org/officeDocument/2006/relationships/oleObject" Target="../embeddings/oleObject106.bin"/><Relationship Id="rId20" Type="http://schemas.openxmlformats.org/officeDocument/2006/relationships/oleObject" Target="../embeddings/oleObject10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1.bin"/><Relationship Id="rId11" Type="http://schemas.openxmlformats.org/officeDocument/2006/relationships/image" Target="../media/image106.wmf"/><Relationship Id="rId24" Type="http://schemas.openxmlformats.org/officeDocument/2006/relationships/oleObject" Target="../embeddings/oleObject110.bin"/><Relationship Id="rId5" Type="http://schemas.openxmlformats.org/officeDocument/2006/relationships/image" Target="../media/image103.wmf"/><Relationship Id="rId15" Type="http://schemas.openxmlformats.org/officeDocument/2006/relationships/image" Target="../media/image108.wmf"/><Relationship Id="rId23" Type="http://schemas.openxmlformats.org/officeDocument/2006/relationships/image" Target="../media/image112.wmf"/><Relationship Id="rId10" Type="http://schemas.openxmlformats.org/officeDocument/2006/relationships/oleObject" Target="../embeddings/oleObject103.bin"/><Relationship Id="rId19" Type="http://schemas.openxmlformats.org/officeDocument/2006/relationships/image" Target="../media/image110.wmf"/><Relationship Id="rId4" Type="http://schemas.openxmlformats.org/officeDocument/2006/relationships/oleObject" Target="../embeddings/oleObject100.bin"/><Relationship Id="rId9" Type="http://schemas.openxmlformats.org/officeDocument/2006/relationships/image" Target="../media/image105.wmf"/><Relationship Id="rId14" Type="http://schemas.openxmlformats.org/officeDocument/2006/relationships/oleObject" Target="../embeddings/oleObject105.bin"/><Relationship Id="rId22" Type="http://schemas.openxmlformats.org/officeDocument/2006/relationships/oleObject" Target="../embeddings/oleObject109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3.bin"/><Relationship Id="rId13" Type="http://schemas.openxmlformats.org/officeDocument/2006/relationships/image" Target="../media/image118.wmf"/><Relationship Id="rId3" Type="http://schemas.openxmlformats.org/officeDocument/2006/relationships/image" Target="../media/image114.wmf"/><Relationship Id="rId7" Type="http://schemas.openxmlformats.org/officeDocument/2006/relationships/image" Target="../media/image113.wmf"/><Relationship Id="rId12" Type="http://schemas.openxmlformats.org/officeDocument/2006/relationships/oleObject" Target="../embeddings/oleObject115.bin"/><Relationship Id="rId2" Type="http://schemas.openxmlformats.org/officeDocument/2006/relationships/oleObject" Target="../embeddings/oleObject11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0.bin"/><Relationship Id="rId11" Type="http://schemas.openxmlformats.org/officeDocument/2006/relationships/image" Target="../media/image117.wmf"/><Relationship Id="rId5" Type="http://schemas.openxmlformats.org/officeDocument/2006/relationships/image" Target="../media/image115.wmf"/><Relationship Id="rId10" Type="http://schemas.openxmlformats.org/officeDocument/2006/relationships/oleObject" Target="../embeddings/oleObject114.bin"/><Relationship Id="rId4" Type="http://schemas.openxmlformats.org/officeDocument/2006/relationships/oleObject" Target="../embeddings/oleObject112.bin"/><Relationship Id="rId9" Type="http://schemas.openxmlformats.org/officeDocument/2006/relationships/image" Target="../media/image116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wmf"/><Relationship Id="rId13" Type="http://schemas.openxmlformats.org/officeDocument/2006/relationships/oleObject" Target="../embeddings/oleObject121.bin"/><Relationship Id="rId3" Type="http://schemas.openxmlformats.org/officeDocument/2006/relationships/oleObject" Target="../embeddings/oleObject116.bin"/><Relationship Id="rId7" Type="http://schemas.openxmlformats.org/officeDocument/2006/relationships/oleObject" Target="../embeddings/oleObject118.bin"/><Relationship Id="rId12" Type="http://schemas.openxmlformats.org/officeDocument/2006/relationships/image" Target="../media/image123.w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wmf"/><Relationship Id="rId11" Type="http://schemas.openxmlformats.org/officeDocument/2006/relationships/oleObject" Target="../embeddings/oleObject120.bin"/><Relationship Id="rId5" Type="http://schemas.openxmlformats.org/officeDocument/2006/relationships/oleObject" Target="../embeddings/oleObject117.bin"/><Relationship Id="rId15" Type="http://schemas.openxmlformats.org/officeDocument/2006/relationships/oleObject" Target="../embeddings/oleObject122.bin"/><Relationship Id="rId10" Type="http://schemas.openxmlformats.org/officeDocument/2006/relationships/image" Target="../media/image122.wmf"/><Relationship Id="rId4" Type="http://schemas.openxmlformats.org/officeDocument/2006/relationships/image" Target="../media/image119.wmf"/><Relationship Id="rId9" Type="http://schemas.openxmlformats.org/officeDocument/2006/relationships/oleObject" Target="../embeddings/oleObject119.bin"/><Relationship Id="rId14" Type="http://schemas.openxmlformats.org/officeDocument/2006/relationships/image" Target="../media/image124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7.wmf"/><Relationship Id="rId3" Type="http://schemas.openxmlformats.org/officeDocument/2006/relationships/image" Target="../media/image2.wmf"/><Relationship Id="rId7" Type="http://schemas.openxmlformats.org/officeDocument/2006/relationships/image" Target="../media/image4.wmf"/><Relationship Id="rId12" Type="http://schemas.openxmlformats.org/officeDocument/2006/relationships/oleObject" Target="../embeddings/oleObject6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6.wmf"/><Relationship Id="rId5" Type="http://schemas.openxmlformats.org/officeDocument/2006/relationships/image" Target="../media/image3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8.wmf"/><Relationship Id="rId7" Type="http://schemas.openxmlformats.org/officeDocument/2006/relationships/image" Target="../media/image10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1.6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C"/>
                </a:solidFill>
              </a:rPr>
              <a:t>Problem Solving with Whole Numbers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Application: Dividing Whole Numbers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</p:spPr>
        <p:txBody>
          <a:bodyPr/>
          <a:lstStyle/>
          <a:p>
            <a:r>
              <a:rPr lang="en-US" b="1" dirty="0"/>
              <a:t>Step 2:</a:t>
            </a:r>
            <a:r>
              <a:rPr lang="en-US" dirty="0"/>
              <a:t> SET UP: The amount to be divided equally among the </a:t>
            </a:r>
            <a:r>
              <a:rPr lang="en-US" dirty="0">
                <a:solidFill>
                  <a:srgbClr val="0000FF"/>
                </a:solidFill>
              </a:rPr>
              <a:t>19</a:t>
            </a:r>
            <a:r>
              <a:rPr lang="en-US" dirty="0"/>
              <a:t> people is </a:t>
            </a:r>
            <a:r>
              <a:rPr lang="en-US" dirty="0">
                <a:solidFill>
                  <a:srgbClr val="0000FF"/>
                </a:solidFill>
              </a:rPr>
              <a:t>$1558</a:t>
            </a:r>
            <a:r>
              <a:rPr lang="en-US" dirty="0"/>
              <a:t>. So the group price is to be divided by 19.</a:t>
            </a:r>
          </a:p>
          <a:p>
            <a:pPr algn="ctr">
              <a:spcBef>
                <a:spcPts val="0"/>
              </a:spcBef>
            </a:pPr>
            <a:r>
              <a:rPr lang="en-US" dirty="0">
                <a:solidFill>
                  <a:srgbClr val="00007E"/>
                </a:solidFill>
              </a:rPr>
              <a:t>1558 ÷ 19 = price per ticket</a:t>
            </a:r>
          </a:p>
          <a:p>
            <a:r>
              <a:rPr lang="en-US" b="1" dirty="0"/>
              <a:t>Step 3:</a:t>
            </a:r>
            <a:r>
              <a:rPr lang="en-US" dirty="0"/>
              <a:t> SOLVE: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2867025" y="3200400"/>
          <a:ext cx="12446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44520" imgH="901440" progId="Equation.DSMT4">
                  <p:embed/>
                </p:oleObj>
              </mc:Choice>
              <mc:Fallback>
                <p:oleObj name="Equation" r:id="rId2" imgW="1244520" imgH="9014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7025" y="3200400"/>
                        <a:ext cx="12446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" y="5419725"/>
            <a:ext cx="5023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Each person paid </a:t>
            </a:r>
            <a:r>
              <a:rPr lang="en-US" sz="2800" dirty="0">
                <a:solidFill>
                  <a:srgbClr val="FF0000"/>
                </a:solidFill>
              </a:rPr>
              <a:t>$82 </a:t>
            </a:r>
            <a:r>
              <a:rPr lang="en-US" sz="2800" dirty="0"/>
              <a:t>for a ticket.</a:t>
            </a:r>
          </a:p>
        </p:txBody>
      </p:sp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3133725" y="3962400"/>
          <a:ext cx="762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61760" imgH="406080" progId="Equation.DSMT4">
                  <p:embed/>
                </p:oleObj>
              </mc:Choice>
              <mc:Fallback>
                <p:oleObj name="Equation" r:id="rId4" imgW="761760" imgH="406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3725" y="3962400"/>
                        <a:ext cx="7620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8" name="Object 4"/>
          <p:cNvGraphicFramePr>
            <a:graphicFrameLocks noChangeAspect="1"/>
          </p:cNvGraphicFramePr>
          <p:nvPr/>
        </p:nvGraphicFramePr>
        <p:xfrm>
          <a:off x="3743325" y="4448175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80880" imgH="291960" progId="Equation.DSMT4">
                  <p:embed/>
                </p:oleObj>
              </mc:Choice>
              <mc:Fallback>
                <p:oleObj name="Equation" r:id="rId6" imgW="380880" imgH="2919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3325" y="4448175"/>
                        <a:ext cx="381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9" name="Object 5"/>
          <p:cNvGraphicFramePr>
            <a:graphicFrameLocks noChangeAspect="1"/>
          </p:cNvGraphicFramePr>
          <p:nvPr/>
        </p:nvGraphicFramePr>
        <p:xfrm>
          <a:off x="3562350" y="4800600"/>
          <a:ext cx="596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96880" imgH="406080" progId="Equation.DSMT4">
                  <p:embed/>
                </p:oleObj>
              </mc:Choice>
              <mc:Fallback>
                <p:oleObj name="Equation" r:id="rId8" imgW="596880" imgH="406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2350" y="4800600"/>
                        <a:ext cx="5969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0" name="Object 6"/>
          <p:cNvGraphicFramePr>
            <a:graphicFrameLocks noChangeAspect="1"/>
          </p:cNvGraphicFramePr>
          <p:nvPr/>
        </p:nvGraphicFramePr>
        <p:xfrm>
          <a:off x="3975100" y="5191125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15640" imgH="291960" progId="Equation.DSMT4">
                  <p:embed/>
                </p:oleObj>
              </mc:Choice>
              <mc:Fallback>
                <p:oleObj name="Equation" r:id="rId10" imgW="215640" imgH="2919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5100" y="5191125"/>
                        <a:ext cx="21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1" name="Object 7"/>
          <p:cNvGraphicFramePr>
            <a:graphicFrameLocks noChangeAspect="1"/>
          </p:cNvGraphicFramePr>
          <p:nvPr/>
        </p:nvGraphicFramePr>
        <p:xfrm>
          <a:off x="3708400" y="3209925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03040" imgH="291960" progId="Equation.DSMT4">
                  <p:embed/>
                </p:oleObj>
              </mc:Choice>
              <mc:Fallback>
                <p:oleObj name="Equation" r:id="rId12" imgW="203040" imgH="291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3209925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2" name="Object 8"/>
          <p:cNvGraphicFramePr>
            <a:graphicFrameLocks noChangeAspect="1"/>
          </p:cNvGraphicFramePr>
          <p:nvPr/>
        </p:nvGraphicFramePr>
        <p:xfrm>
          <a:off x="3914775" y="3209925"/>
          <a:ext cx="19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90440" imgH="279360" progId="Equation.DSMT4">
                  <p:embed/>
                </p:oleObj>
              </mc:Choice>
              <mc:Fallback>
                <p:oleObj name="Equation" r:id="rId14" imgW="190440" imgH="2793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4775" y="3209925"/>
                        <a:ext cx="190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Application: Dividing Whole Numbers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4:</a:t>
            </a:r>
            <a:r>
              <a:rPr lang="en-US" dirty="0"/>
              <a:t> CHECK: Because there are almost 20 people in the group and </a:t>
            </a:r>
            <a:r>
              <a:rPr lang="en-US" dirty="0">
                <a:solidFill>
                  <a:srgbClr val="00007E"/>
                </a:solidFill>
              </a:rPr>
              <a:t>20 ⋅ 80 = 1600</a:t>
            </a:r>
            <a:r>
              <a:rPr lang="en-US" dirty="0"/>
              <a:t>, the individual price of $82 seems reasonable. This can be checked directly by multiplication.</a:t>
            </a:r>
          </a:p>
          <a:p>
            <a:pPr algn="ctr"/>
            <a:r>
              <a:rPr lang="en-US" dirty="0">
                <a:solidFill>
                  <a:srgbClr val="00007E"/>
                </a:solidFill>
              </a:rPr>
              <a:t>19 ⋅ $82 </a:t>
            </a:r>
            <a:r>
              <a:rPr lang="en-US" dirty="0"/>
              <a:t>= </a:t>
            </a:r>
            <a:r>
              <a:rPr lang="en-US" dirty="0">
                <a:solidFill>
                  <a:srgbClr val="FF0000"/>
                </a:solidFill>
              </a:rPr>
              <a:t>$1558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Application: Calculating Loan Amounts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Mr. </a:t>
            </a:r>
            <a:r>
              <a:rPr lang="en-US" dirty="0" err="1"/>
              <a:t>Lukin</a:t>
            </a:r>
            <a:r>
              <a:rPr lang="en-US" dirty="0"/>
              <a:t> bought a used car for </a:t>
            </a:r>
            <a:r>
              <a:rPr lang="en-US" dirty="0">
                <a:solidFill>
                  <a:srgbClr val="0000FF"/>
                </a:solidFill>
              </a:rPr>
              <a:t>$8000</a:t>
            </a:r>
            <a:r>
              <a:rPr lang="en-US" dirty="0"/>
              <a:t>. Taxes of </a:t>
            </a:r>
            <a:r>
              <a:rPr lang="en-US" dirty="0">
                <a:solidFill>
                  <a:srgbClr val="0000FF"/>
                </a:solidFill>
              </a:rPr>
              <a:t>$640 </a:t>
            </a:r>
            <a:r>
              <a:rPr lang="en-US" dirty="0"/>
              <a:t>and license fees of </a:t>
            </a:r>
            <a:r>
              <a:rPr lang="en-US" dirty="0">
                <a:solidFill>
                  <a:srgbClr val="0000FF"/>
                </a:solidFill>
              </a:rPr>
              <a:t>$320 </a:t>
            </a:r>
            <a:r>
              <a:rPr lang="en-US" dirty="0"/>
              <a:t>were then added to the purchase price. He made a down payment of </a:t>
            </a:r>
            <a:r>
              <a:rPr lang="en-US" dirty="0">
                <a:solidFill>
                  <a:srgbClr val="0000FF"/>
                </a:solidFill>
              </a:rPr>
              <a:t>$2000 </a:t>
            </a:r>
            <a:r>
              <a:rPr lang="en-US" dirty="0"/>
              <a:t>and financed the rest through his credit union. What was the amount of his loan from the credit union?</a:t>
            </a:r>
          </a:p>
          <a:p>
            <a:r>
              <a:rPr lang="en-US" b="1" dirty="0"/>
              <a:t>Solution</a:t>
            </a:r>
          </a:p>
          <a:p>
            <a:r>
              <a:rPr lang="en-US" b="1" dirty="0"/>
              <a:t>Step 1:</a:t>
            </a:r>
            <a:r>
              <a:rPr lang="en-US" dirty="0"/>
              <a:t> READ: Read the problem carefully. Mr. </a:t>
            </a:r>
            <a:r>
              <a:rPr lang="en-US" dirty="0" err="1"/>
              <a:t>Lukin’s</a:t>
            </a:r>
            <a:r>
              <a:rPr lang="en-US" dirty="0"/>
              <a:t> expenses are given and he made a down payment. One keyword is </a:t>
            </a:r>
            <a:r>
              <a:rPr lang="en-US" b="1" dirty="0"/>
              <a:t>added </a:t>
            </a:r>
            <a:r>
              <a:rPr lang="en-US" dirty="0"/>
              <a:t>(indicated the sum of the price, taxes, and license fees). </a:t>
            </a:r>
          </a:p>
          <a:p>
            <a:endParaRPr lang="en-US" b="1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Application: Calculating Loan Amounts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Then we need to realize a down payment is subtracted from the expenses. This difference will be the loan amount. </a:t>
            </a:r>
          </a:p>
          <a:p>
            <a:r>
              <a:rPr lang="en-US" b="1" dirty="0"/>
              <a:t>Step 2:</a:t>
            </a:r>
            <a:r>
              <a:rPr lang="en-US" dirty="0"/>
              <a:t> SET UP: In this problem, find the total of the expenses by adding the price, the taxes, and the license fees.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$8000 + $640 + $320 </a:t>
            </a:r>
            <a:r>
              <a:rPr lang="en-US" dirty="0"/>
              <a:t>= total expenses </a:t>
            </a:r>
          </a:p>
          <a:p>
            <a:r>
              <a:rPr lang="en-US" dirty="0"/>
              <a:t>Then subtract the down payment ($2000).</a:t>
            </a:r>
          </a:p>
          <a:p>
            <a:r>
              <a:rPr lang="en-US" dirty="0"/>
              <a:t>The result will be the amount of the loan. 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Application: Calculating Loan Amounts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55093"/>
          </a:xfrm>
        </p:spPr>
        <p:txBody>
          <a:bodyPr>
            <a:spAutoFit/>
          </a:bodyPr>
          <a:lstStyle/>
          <a:p>
            <a:r>
              <a:rPr lang="en-US" b="1" dirty="0"/>
              <a:t>Step 3: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dirty="0"/>
              <a:t>SOLVE: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After a down payment of $2000, Mr. </a:t>
            </a:r>
            <a:r>
              <a:rPr lang="en-US" dirty="0" err="1"/>
              <a:t>Lukin's</a:t>
            </a:r>
            <a:r>
              <a:rPr lang="en-US" dirty="0"/>
              <a:t> loan will be </a:t>
            </a:r>
            <a:r>
              <a:rPr lang="en-US" dirty="0">
                <a:solidFill>
                  <a:srgbClr val="FF0000"/>
                </a:solidFill>
              </a:rPr>
              <a:t>$6960</a:t>
            </a:r>
            <a:r>
              <a:rPr lang="en-US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74956" y="2162175"/>
            <a:ext cx="29546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Add Expenses	</a:t>
            </a:r>
          </a:p>
        </p:txBody>
      </p:sp>
      <p:sp>
        <p:nvSpPr>
          <p:cNvPr id="6" name="Rectangle 5"/>
          <p:cNvSpPr/>
          <p:nvPr/>
        </p:nvSpPr>
        <p:spPr>
          <a:xfrm>
            <a:off x="4808815" y="2171053"/>
            <a:ext cx="3877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Subtract Down Payment	</a:t>
            </a:r>
          </a:p>
        </p:txBody>
      </p:sp>
      <p:sp>
        <p:nvSpPr>
          <p:cNvPr id="7" name="Rectangle 6"/>
          <p:cNvSpPr/>
          <p:nvPr/>
        </p:nvSpPr>
        <p:spPr>
          <a:xfrm>
            <a:off x="2209800" y="2771775"/>
            <a:ext cx="1107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E7E"/>
                </a:solidFill>
              </a:rPr>
              <a:t>Price</a:t>
            </a:r>
            <a:r>
              <a:rPr lang="en-US" sz="2000" dirty="0">
                <a:solidFill>
                  <a:srgbClr val="008080"/>
                </a:solidFill>
              </a:rPr>
              <a:t>	</a:t>
            </a:r>
          </a:p>
        </p:txBody>
      </p:sp>
      <p:sp>
        <p:nvSpPr>
          <p:cNvPr id="8" name="Rectangle 7"/>
          <p:cNvSpPr/>
          <p:nvPr/>
        </p:nvSpPr>
        <p:spPr>
          <a:xfrm>
            <a:off x="2192044" y="3283717"/>
            <a:ext cx="1107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E7E"/>
                </a:solidFill>
              </a:rPr>
              <a:t>Taxes</a:t>
            </a:r>
            <a:r>
              <a:rPr lang="en-US" sz="2000" dirty="0">
                <a:solidFill>
                  <a:srgbClr val="008080"/>
                </a:solidFill>
              </a:rPr>
              <a:t>	</a:t>
            </a:r>
          </a:p>
        </p:txBody>
      </p:sp>
      <p:sp>
        <p:nvSpPr>
          <p:cNvPr id="9" name="Rectangle 8"/>
          <p:cNvSpPr/>
          <p:nvPr/>
        </p:nvSpPr>
        <p:spPr>
          <a:xfrm>
            <a:off x="2209800" y="3838575"/>
            <a:ext cx="20313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E7E"/>
                </a:solidFill>
              </a:rPr>
              <a:t>License fees</a:t>
            </a:r>
            <a:r>
              <a:rPr lang="en-US" sz="2000" dirty="0">
                <a:solidFill>
                  <a:srgbClr val="008080"/>
                </a:solidFill>
              </a:rPr>
              <a:t>	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97220" y="4425243"/>
            <a:ext cx="20313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E7E"/>
                </a:solidFill>
              </a:rPr>
              <a:t>Total expenses</a:t>
            </a:r>
            <a:r>
              <a:rPr lang="en-US" sz="2000" dirty="0">
                <a:solidFill>
                  <a:srgbClr val="008080"/>
                </a:solidFill>
              </a:rPr>
              <a:t>	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08810" y="2745141"/>
            <a:ext cx="20313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E7E"/>
                </a:solidFill>
              </a:rPr>
              <a:t>Total expenses</a:t>
            </a:r>
            <a:r>
              <a:rPr lang="en-US" sz="2000" dirty="0">
                <a:solidFill>
                  <a:srgbClr val="008080"/>
                </a:solidFill>
              </a:rPr>
              <a:t>	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94756" y="3287419"/>
            <a:ext cx="20313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E7E"/>
                </a:solidFill>
              </a:rPr>
              <a:t>Down payment</a:t>
            </a:r>
            <a:r>
              <a:rPr lang="en-US" sz="2000" dirty="0">
                <a:solidFill>
                  <a:srgbClr val="008080"/>
                </a:solidFill>
              </a:rPr>
              <a:t>	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499932" y="3900721"/>
            <a:ext cx="20313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E7E"/>
                </a:solidFill>
              </a:rPr>
              <a:t>Amount of loan</a:t>
            </a:r>
            <a:r>
              <a:rPr lang="en-US" sz="2000" dirty="0">
                <a:solidFill>
                  <a:srgbClr val="008080"/>
                </a:solidFill>
              </a:rPr>
              <a:t>	</a:t>
            </a:r>
          </a:p>
        </p:txBody>
      </p:sp>
      <p:graphicFrame>
        <p:nvGraphicFramePr>
          <p:cNvPr id="43012" name="Object 4"/>
          <p:cNvGraphicFramePr>
            <a:graphicFrameLocks noChangeAspect="1"/>
          </p:cNvGraphicFramePr>
          <p:nvPr/>
        </p:nvGraphicFramePr>
        <p:xfrm>
          <a:off x="762000" y="2771775"/>
          <a:ext cx="1270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69720" imgH="419040" progId="Equation.DSMT4">
                  <p:embed/>
                </p:oleObj>
              </mc:Choice>
              <mc:Fallback>
                <p:oleObj name="Equation" r:id="rId2" imgW="1269720" imgH="419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771775"/>
                        <a:ext cx="1270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3" name="Object 5"/>
          <p:cNvGraphicFramePr>
            <a:graphicFrameLocks noChangeAspect="1"/>
          </p:cNvGraphicFramePr>
          <p:nvPr/>
        </p:nvGraphicFramePr>
        <p:xfrm>
          <a:off x="1219200" y="3358443"/>
          <a:ext cx="812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12520" imgH="380880" progId="Equation.DSMT4">
                  <p:embed/>
                </p:oleObj>
              </mc:Choice>
              <mc:Fallback>
                <p:oleObj name="Equation" r:id="rId4" imgW="812520" imgH="3808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358443"/>
                        <a:ext cx="8128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4" name="Object 6"/>
          <p:cNvGraphicFramePr>
            <a:graphicFrameLocks noChangeAspect="1"/>
          </p:cNvGraphicFramePr>
          <p:nvPr/>
        </p:nvGraphicFramePr>
        <p:xfrm>
          <a:off x="763234" y="3847453"/>
          <a:ext cx="12446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44520" imgH="495000" progId="Equation.DSMT4">
                  <p:embed/>
                </p:oleObj>
              </mc:Choice>
              <mc:Fallback>
                <p:oleObj name="Equation" r:id="rId6" imgW="1244520" imgH="4950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234" y="3847453"/>
                        <a:ext cx="12446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5" name="Object 7"/>
          <p:cNvGraphicFramePr>
            <a:graphicFrameLocks noChangeAspect="1"/>
          </p:cNvGraphicFramePr>
          <p:nvPr/>
        </p:nvGraphicFramePr>
        <p:xfrm>
          <a:off x="762000" y="4448175"/>
          <a:ext cx="1270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69720" imgH="419040" progId="Equation.DSMT4">
                  <p:embed/>
                </p:oleObj>
              </mc:Choice>
              <mc:Fallback>
                <p:oleObj name="Equation" r:id="rId8" imgW="1269720" imgH="4190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448175"/>
                        <a:ext cx="1270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6" name="Object 8"/>
          <p:cNvGraphicFramePr>
            <a:graphicFrameLocks noChangeAspect="1"/>
          </p:cNvGraphicFramePr>
          <p:nvPr/>
        </p:nvGraphicFramePr>
        <p:xfrm>
          <a:off x="4876800" y="2766599"/>
          <a:ext cx="1320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20480" imgH="419040" progId="Equation.DSMT4">
                  <p:embed/>
                </p:oleObj>
              </mc:Choice>
              <mc:Fallback>
                <p:oleObj name="Equation" r:id="rId10" imgW="1320480" imgH="4190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766599"/>
                        <a:ext cx="13208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7" name="Object 9"/>
          <p:cNvGraphicFramePr>
            <a:graphicFrameLocks noChangeAspect="1"/>
          </p:cNvGraphicFramePr>
          <p:nvPr/>
        </p:nvGraphicFramePr>
        <p:xfrm>
          <a:off x="4876800" y="3314053"/>
          <a:ext cx="13081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07880" imgH="495000" progId="Equation.DSMT4">
                  <p:embed/>
                </p:oleObj>
              </mc:Choice>
              <mc:Fallback>
                <p:oleObj name="Equation" r:id="rId12" imgW="1307880" imgH="4950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314053"/>
                        <a:ext cx="13081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8" name="Object 10"/>
          <p:cNvGraphicFramePr>
            <a:graphicFrameLocks noChangeAspect="1"/>
          </p:cNvGraphicFramePr>
          <p:nvPr/>
        </p:nvGraphicFramePr>
        <p:xfrm>
          <a:off x="4876800" y="3914775"/>
          <a:ext cx="1320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20480" imgH="419040" progId="Equation.DSMT4">
                  <p:embed/>
                </p:oleObj>
              </mc:Choice>
              <mc:Fallback>
                <p:oleObj name="Equation" r:id="rId14" imgW="1320480" imgH="41904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914775"/>
                        <a:ext cx="13208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Application: Calculating Loan Amounts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4:</a:t>
            </a:r>
            <a:r>
              <a:rPr lang="en-US" dirty="0"/>
              <a:t> CHECK: With a price of $8000 and a down payment of $2000, the loan amount should be close to $6000. Because of the extra fees, the actual loan amount of </a:t>
            </a:r>
            <a:r>
              <a:rPr lang="en-US" dirty="0">
                <a:solidFill>
                  <a:srgbClr val="FF0000"/>
                </a:solidFill>
              </a:rPr>
              <a:t>$6960 </a:t>
            </a:r>
            <a:r>
              <a:rPr lang="en-US" dirty="0"/>
              <a:t>seems reasonable.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5: Application: Balancing a Checking Account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January, Kathleen opened a checking account and deposited </a:t>
            </a:r>
            <a:r>
              <a:rPr lang="en-US" dirty="0">
                <a:solidFill>
                  <a:srgbClr val="0000FF"/>
                </a:solidFill>
              </a:rPr>
              <a:t>$2500</a:t>
            </a:r>
            <a:r>
              <a:rPr lang="en-US" dirty="0"/>
              <a:t>. During the month, she made another deposit of </a:t>
            </a:r>
            <a:r>
              <a:rPr lang="en-US" dirty="0">
                <a:solidFill>
                  <a:srgbClr val="0000FF"/>
                </a:solidFill>
              </a:rPr>
              <a:t>$800 </a:t>
            </a:r>
            <a:r>
              <a:rPr lang="en-US" dirty="0"/>
              <a:t>and made debit card purchases of </a:t>
            </a:r>
            <a:r>
              <a:rPr lang="en-US" dirty="0">
                <a:solidFill>
                  <a:srgbClr val="0000FF"/>
                </a:solidFill>
              </a:rPr>
              <a:t>$132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$425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$196</a:t>
            </a:r>
            <a:r>
              <a:rPr lang="en-US" dirty="0"/>
              <a:t>, and </a:t>
            </a:r>
            <a:r>
              <a:rPr lang="en-US" dirty="0">
                <a:solidFill>
                  <a:srgbClr val="0000FF"/>
                </a:solidFill>
              </a:rPr>
              <a:t>$350</a:t>
            </a:r>
            <a:r>
              <a:rPr lang="en-US" dirty="0"/>
              <a:t>. What was the balance in her account at the end of the month?</a:t>
            </a:r>
          </a:p>
          <a:p>
            <a:r>
              <a:rPr lang="en-US" b="1" dirty="0"/>
              <a:t>Solution</a:t>
            </a:r>
          </a:p>
          <a:p>
            <a:r>
              <a:rPr lang="en-US" b="1" dirty="0"/>
              <a:t>Step 1:</a:t>
            </a:r>
            <a:r>
              <a:rPr lang="en-US" dirty="0"/>
              <a:t> READ: Read the problem carefully. To balance a checking account, the total of the debit card purchases is subtracted from the total of the deposits.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5: Application: Balancing a Checking Account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2:</a:t>
            </a:r>
            <a:r>
              <a:rPr lang="en-US" dirty="0"/>
              <a:t> SET UP: There are two deposits to be added </a:t>
            </a:r>
            <a:r>
              <a:rPr lang="en-US" dirty="0">
                <a:solidFill>
                  <a:schemeClr val="accent1"/>
                </a:solidFill>
              </a:rPr>
              <a:t>(</a:t>
            </a:r>
            <a:r>
              <a:rPr lang="en-US" dirty="0">
                <a:solidFill>
                  <a:srgbClr val="0000FF"/>
                </a:solidFill>
              </a:rPr>
              <a:t>$2500 </a:t>
            </a:r>
            <a:r>
              <a:rPr lang="en-US" dirty="0"/>
              <a:t>and </a:t>
            </a:r>
            <a:r>
              <a:rPr lang="en-US" dirty="0">
                <a:solidFill>
                  <a:srgbClr val="0000FF"/>
                </a:solidFill>
              </a:rPr>
              <a:t>$800</a:t>
            </a:r>
            <a:r>
              <a:rPr lang="en-US" dirty="0"/>
              <a:t>). The total of the debit card purchases </a:t>
            </a:r>
            <a:r>
              <a:rPr lang="en-US" dirty="0">
                <a:solidFill>
                  <a:schemeClr val="accent1"/>
                </a:solidFill>
              </a:rPr>
              <a:t>(</a:t>
            </a:r>
            <a:r>
              <a:rPr lang="en-US" dirty="0">
                <a:solidFill>
                  <a:srgbClr val="0000FF"/>
                </a:solidFill>
              </a:rPr>
              <a:t>$132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$425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$196</a:t>
            </a:r>
            <a:r>
              <a:rPr lang="en-US" dirty="0"/>
              <a:t>, and </a:t>
            </a:r>
            <a:r>
              <a:rPr lang="en-US" dirty="0">
                <a:solidFill>
                  <a:srgbClr val="0000FF"/>
                </a:solidFill>
              </a:rPr>
              <a:t>$350</a:t>
            </a:r>
            <a:r>
              <a:rPr lang="en-US" dirty="0"/>
              <a:t>) is subtracted from the deposits. The result will be the balance at the end of the month.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5: Application: Balancing a Checking Account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3560"/>
          </a:xfrm>
        </p:spPr>
        <p:txBody>
          <a:bodyPr>
            <a:spAutoFit/>
          </a:bodyPr>
          <a:lstStyle/>
          <a:p>
            <a:r>
              <a:rPr lang="en-US" b="1" dirty="0"/>
              <a:t>Step 3: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dirty="0"/>
              <a:t>SOLVE: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Now subtract to find the balance.</a:t>
            </a:r>
          </a:p>
        </p:txBody>
      </p:sp>
      <p:sp>
        <p:nvSpPr>
          <p:cNvPr id="5" name="Rectangle 4"/>
          <p:cNvSpPr/>
          <p:nvPr/>
        </p:nvSpPr>
        <p:spPr>
          <a:xfrm>
            <a:off x="471254" y="2164755"/>
            <a:ext cx="29546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Total Deposits	</a:t>
            </a:r>
          </a:p>
        </p:txBody>
      </p:sp>
      <p:sp>
        <p:nvSpPr>
          <p:cNvPr id="6" name="Rectangle 5"/>
          <p:cNvSpPr/>
          <p:nvPr/>
        </p:nvSpPr>
        <p:spPr>
          <a:xfrm>
            <a:off x="4598670" y="2130847"/>
            <a:ext cx="42455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Total Debit Card Purchases	</a:t>
            </a:r>
          </a:p>
        </p:txBody>
      </p:sp>
      <p:sp>
        <p:nvSpPr>
          <p:cNvPr id="8" name="Rectangle 7"/>
          <p:cNvSpPr/>
          <p:nvPr/>
        </p:nvSpPr>
        <p:spPr>
          <a:xfrm>
            <a:off x="6988822" y="4893138"/>
            <a:ext cx="20313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E7E"/>
                </a:solidFill>
              </a:rPr>
              <a:t>Total of debits</a:t>
            </a:r>
            <a:r>
              <a:rPr lang="en-US" sz="2000" dirty="0">
                <a:solidFill>
                  <a:srgbClr val="008080"/>
                </a:solidFill>
              </a:rPr>
              <a:t>	</a:t>
            </a:r>
          </a:p>
        </p:txBody>
      </p:sp>
      <p:sp>
        <p:nvSpPr>
          <p:cNvPr id="9" name="Rectangle 8"/>
          <p:cNvSpPr/>
          <p:nvPr/>
        </p:nvSpPr>
        <p:spPr>
          <a:xfrm>
            <a:off x="2209800" y="4073457"/>
            <a:ext cx="20313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E7E"/>
                </a:solidFill>
              </a:rPr>
              <a:t>Total deposits</a:t>
            </a:r>
            <a:r>
              <a:rPr lang="en-US" sz="2000" dirty="0">
                <a:solidFill>
                  <a:srgbClr val="008080"/>
                </a:solidFill>
              </a:rPr>
              <a:t>	</a:t>
            </a:r>
          </a:p>
        </p:txBody>
      </p:sp>
      <p:graphicFrame>
        <p:nvGraphicFramePr>
          <p:cNvPr id="44036" name="Object 4"/>
          <p:cNvGraphicFramePr>
            <a:graphicFrameLocks noChangeAspect="1"/>
          </p:cNvGraphicFramePr>
          <p:nvPr/>
        </p:nvGraphicFramePr>
        <p:xfrm>
          <a:off x="614656" y="2751423"/>
          <a:ext cx="13081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07880" imgH="634680" progId="Equation.DSMT4">
                  <p:embed/>
                </p:oleObj>
              </mc:Choice>
              <mc:Fallback>
                <p:oleObj name="Equation" r:id="rId2" imgW="1307880" imgH="6346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656" y="2751423"/>
                        <a:ext cx="13081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7" name="Object 5"/>
          <p:cNvGraphicFramePr>
            <a:graphicFrameLocks noChangeAspect="1"/>
          </p:cNvGraphicFramePr>
          <p:nvPr/>
        </p:nvGraphicFramePr>
        <p:xfrm>
          <a:off x="609600" y="3495667"/>
          <a:ext cx="13335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33440" imgH="495000" progId="Equation.DSMT4">
                  <p:embed/>
                </p:oleObj>
              </mc:Choice>
              <mc:Fallback>
                <p:oleObj name="Equation" r:id="rId4" imgW="1333440" imgH="4950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495667"/>
                        <a:ext cx="13335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9" name="Object 7"/>
          <p:cNvGraphicFramePr>
            <a:graphicFrameLocks noChangeAspect="1"/>
          </p:cNvGraphicFramePr>
          <p:nvPr/>
        </p:nvGraphicFramePr>
        <p:xfrm>
          <a:off x="5638800" y="2666345"/>
          <a:ext cx="12319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31560" imgH="634680" progId="Equation.DSMT4">
                  <p:embed/>
                </p:oleObj>
              </mc:Choice>
              <mc:Fallback>
                <p:oleObj name="Equation" r:id="rId6" imgW="1231560" imgH="6346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666345"/>
                        <a:ext cx="12319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0" name="Object 8"/>
          <p:cNvGraphicFramePr>
            <a:graphicFrameLocks noChangeAspect="1"/>
          </p:cNvGraphicFramePr>
          <p:nvPr/>
        </p:nvGraphicFramePr>
        <p:xfrm>
          <a:off x="6157032" y="3454979"/>
          <a:ext cx="723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23600" imgH="380880" progId="Equation.DSMT4">
                  <p:embed/>
                </p:oleObj>
              </mc:Choice>
              <mc:Fallback>
                <p:oleObj name="Equation" r:id="rId8" imgW="723600" imgH="3808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7032" y="3454979"/>
                        <a:ext cx="723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1" name="Object 9"/>
          <p:cNvGraphicFramePr>
            <a:graphicFrameLocks noChangeAspect="1"/>
          </p:cNvGraphicFramePr>
          <p:nvPr/>
        </p:nvGraphicFramePr>
        <p:xfrm>
          <a:off x="6154444" y="3979501"/>
          <a:ext cx="711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11000" imgH="380880" progId="Equation.DSMT4">
                  <p:embed/>
                </p:oleObj>
              </mc:Choice>
              <mc:Fallback>
                <p:oleObj name="Equation" r:id="rId10" imgW="711000" imgH="3808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4444" y="3979501"/>
                        <a:ext cx="711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2" name="Object 10"/>
          <p:cNvGraphicFramePr>
            <a:graphicFrameLocks noChangeAspect="1"/>
          </p:cNvGraphicFramePr>
          <p:nvPr/>
        </p:nvGraphicFramePr>
        <p:xfrm>
          <a:off x="5647678" y="4418945"/>
          <a:ext cx="12573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57120" imgH="495000" progId="Equation.DSMT4">
                  <p:embed/>
                </p:oleObj>
              </mc:Choice>
              <mc:Fallback>
                <p:oleObj name="Equation" r:id="rId12" imgW="1257120" imgH="4950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7678" y="4418945"/>
                        <a:ext cx="12573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3" name="Object 11"/>
          <p:cNvGraphicFramePr>
            <a:graphicFrameLocks noChangeAspect="1"/>
          </p:cNvGraphicFramePr>
          <p:nvPr/>
        </p:nvGraphicFramePr>
        <p:xfrm>
          <a:off x="6705600" y="4952345"/>
          <a:ext cx="19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90440" imgH="291960" progId="Equation.DSMT4">
                  <p:embed/>
                </p:oleObj>
              </mc:Choice>
              <mc:Fallback>
                <p:oleObj name="Equation" r:id="rId14" imgW="190440" imgH="29196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4952345"/>
                        <a:ext cx="190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4" name="Object 12"/>
          <p:cNvGraphicFramePr>
            <a:graphicFrameLocks noChangeAspect="1"/>
          </p:cNvGraphicFramePr>
          <p:nvPr/>
        </p:nvGraphicFramePr>
        <p:xfrm>
          <a:off x="6440134" y="4952345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15640" imgH="291960" progId="Equation.DSMT4">
                  <p:embed/>
                </p:oleObj>
              </mc:Choice>
              <mc:Fallback>
                <p:oleObj name="Equation" r:id="rId16" imgW="215640" imgH="29196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0134" y="4952345"/>
                        <a:ext cx="21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2711697"/>
              </p:ext>
            </p:extLst>
          </p:nvPr>
        </p:nvGraphicFramePr>
        <p:xfrm>
          <a:off x="6134100" y="4952345"/>
          <a:ext cx="241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41200" imgH="380880" progId="Equation.DSMT4">
                  <p:embed/>
                </p:oleObj>
              </mc:Choice>
              <mc:Fallback>
                <p:oleObj name="Equation" r:id="rId18" imgW="241200" imgH="38088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4100" y="4952345"/>
                        <a:ext cx="2413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6" name="Object 14"/>
          <p:cNvGraphicFramePr>
            <a:graphicFrameLocks noChangeAspect="1"/>
          </p:cNvGraphicFramePr>
          <p:nvPr/>
        </p:nvGraphicFramePr>
        <p:xfrm>
          <a:off x="5934722" y="4952345"/>
          <a:ext cx="19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90440" imgH="279360" progId="Equation.DSMT4">
                  <p:embed/>
                </p:oleObj>
              </mc:Choice>
              <mc:Fallback>
                <p:oleObj name="Equation" r:id="rId20" imgW="190440" imgH="27936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4722" y="4952345"/>
                        <a:ext cx="190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7" name="Object 15"/>
          <p:cNvGraphicFramePr>
            <a:graphicFrameLocks noChangeAspect="1"/>
          </p:cNvGraphicFramePr>
          <p:nvPr/>
        </p:nvGraphicFramePr>
        <p:xfrm>
          <a:off x="5647678" y="4911657"/>
          <a:ext cx="203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03040" imgH="368280" progId="Equation.DSMT4">
                  <p:embed/>
                </p:oleObj>
              </mc:Choice>
              <mc:Fallback>
                <p:oleObj name="Equation" r:id="rId22" imgW="203040" imgH="36828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7678" y="4911657"/>
                        <a:ext cx="203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8" name="Object 16"/>
          <p:cNvGraphicFramePr>
            <a:graphicFrameLocks noChangeAspect="1"/>
          </p:cNvGraphicFramePr>
          <p:nvPr/>
        </p:nvGraphicFramePr>
        <p:xfrm>
          <a:off x="6458010" y="2698155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26720" imgH="190440" progId="Equation.DSMT4">
                  <p:embed/>
                </p:oleObj>
              </mc:Choice>
              <mc:Fallback>
                <p:oleObj name="Equation" r:id="rId24" imgW="126720" imgH="19044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8010" y="2698155"/>
                        <a:ext cx="1270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9" name="Object 17"/>
          <p:cNvGraphicFramePr>
            <a:graphicFrameLocks noChangeAspect="1"/>
          </p:cNvGraphicFramePr>
          <p:nvPr/>
        </p:nvGraphicFramePr>
        <p:xfrm>
          <a:off x="6216590" y="2692979"/>
          <a:ext cx="1397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39680" imgH="190440" progId="Equation.DSMT4">
                  <p:embed/>
                </p:oleObj>
              </mc:Choice>
              <mc:Fallback>
                <p:oleObj name="Equation" r:id="rId26" imgW="139680" imgH="19044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6590" y="2692979"/>
                        <a:ext cx="1397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50" name="Object 18"/>
          <p:cNvGraphicFramePr>
            <a:graphicFrameLocks noChangeAspect="1"/>
          </p:cNvGraphicFramePr>
          <p:nvPr/>
        </p:nvGraphicFramePr>
        <p:xfrm>
          <a:off x="914400" y="2783233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26720" imgH="190440" progId="Equation.DSMT4">
                  <p:embed/>
                </p:oleObj>
              </mc:Choice>
              <mc:Fallback>
                <p:oleObj name="Equation" r:id="rId28" imgW="126720" imgH="19044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783233"/>
                        <a:ext cx="1270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51" name="Object 19"/>
          <p:cNvGraphicFramePr>
            <a:graphicFrameLocks noChangeAspect="1"/>
          </p:cNvGraphicFramePr>
          <p:nvPr/>
        </p:nvGraphicFramePr>
        <p:xfrm>
          <a:off x="1694156" y="4143367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215640" imgH="291960" progId="Equation.DSMT4">
                  <p:embed/>
                </p:oleObj>
              </mc:Choice>
              <mc:Fallback>
                <p:oleObj name="Equation" r:id="rId30" imgW="215640" imgH="29196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4156" y="4143367"/>
                        <a:ext cx="21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52" name="Object 20"/>
          <p:cNvGraphicFramePr>
            <a:graphicFrameLocks noChangeAspect="1"/>
          </p:cNvGraphicFramePr>
          <p:nvPr/>
        </p:nvGraphicFramePr>
        <p:xfrm>
          <a:off x="1428690" y="4143367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215640" imgH="291960" progId="Equation.DSMT4">
                  <p:embed/>
                </p:oleObj>
              </mc:Choice>
              <mc:Fallback>
                <p:oleObj name="Equation" r:id="rId32" imgW="215640" imgH="29196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690" y="4143367"/>
                        <a:ext cx="21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53" name="Object 21"/>
          <p:cNvGraphicFramePr>
            <a:graphicFrameLocks noChangeAspect="1"/>
          </p:cNvGraphicFramePr>
          <p:nvPr/>
        </p:nvGraphicFramePr>
        <p:xfrm>
          <a:off x="1183688" y="4143367"/>
          <a:ext cx="19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190440" imgH="291960" progId="Equation.DSMT4">
                  <p:embed/>
                </p:oleObj>
              </mc:Choice>
              <mc:Fallback>
                <p:oleObj name="Equation" r:id="rId34" imgW="190440" imgH="29196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3688" y="4143367"/>
                        <a:ext cx="190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54" name="Object 22"/>
          <p:cNvGraphicFramePr>
            <a:graphicFrameLocks noChangeAspect="1"/>
          </p:cNvGraphicFramePr>
          <p:nvPr/>
        </p:nvGraphicFramePr>
        <p:xfrm>
          <a:off x="932156" y="4143367"/>
          <a:ext cx="19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190440" imgH="291960" progId="Equation.DSMT4">
                  <p:embed/>
                </p:oleObj>
              </mc:Choice>
              <mc:Fallback>
                <p:oleObj name="Equation" r:id="rId36" imgW="190440" imgH="29196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2156" y="4143367"/>
                        <a:ext cx="190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55" name="Object 23"/>
          <p:cNvGraphicFramePr>
            <a:graphicFrameLocks noChangeAspect="1"/>
          </p:cNvGraphicFramePr>
          <p:nvPr/>
        </p:nvGraphicFramePr>
        <p:xfrm>
          <a:off x="609600" y="4105267"/>
          <a:ext cx="203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203040" imgH="368280" progId="Equation.DSMT4">
                  <p:embed/>
                </p:oleObj>
              </mc:Choice>
              <mc:Fallback>
                <p:oleObj name="Equation" r:id="rId38" imgW="203040" imgH="368280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105267"/>
                        <a:ext cx="203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5: Application: Balancing a Checking Account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Kathleen's balance is </a:t>
            </a:r>
            <a:r>
              <a:rPr lang="en-US" dirty="0">
                <a:solidFill>
                  <a:srgbClr val="FF0000"/>
                </a:solidFill>
              </a:rPr>
              <a:t>$2197</a:t>
            </a:r>
            <a:r>
              <a:rPr lang="en-US" dirty="0"/>
              <a:t>.</a:t>
            </a:r>
          </a:p>
          <a:p>
            <a:r>
              <a:rPr lang="en-US" b="1" dirty="0"/>
              <a:t>Step 4:</a:t>
            </a:r>
            <a:r>
              <a:rPr lang="en-US" dirty="0"/>
              <a:t> CHECK: The deposits are about $3000 and the checks are about $1000. So, a balance of </a:t>
            </a:r>
            <a:r>
              <a:rPr lang="en-US" dirty="0">
                <a:solidFill>
                  <a:srgbClr val="FF0000"/>
                </a:solidFill>
              </a:rPr>
              <a:t>$2197</a:t>
            </a:r>
            <a:r>
              <a:rPr lang="en-US" dirty="0"/>
              <a:t> is reasonable.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590800" y="2724090"/>
            <a:ext cx="1107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E7E"/>
                </a:solidFill>
              </a:rPr>
              <a:t>Balance</a:t>
            </a:r>
            <a:r>
              <a:rPr lang="en-US" sz="2000" dirty="0">
                <a:solidFill>
                  <a:srgbClr val="008080"/>
                </a:solidFill>
              </a:rPr>
              <a:t>	</a:t>
            </a:r>
          </a:p>
        </p:txBody>
      </p:sp>
      <p:graphicFrame>
        <p:nvGraphicFramePr>
          <p:cNvPr id="45061" name="Object 5"/>
          <p:cNvGraphicFramePr>
            <a:graphicFrameLocks noChangeAspect="1"/>
          </p:cNvGraphicFramePr>
          <p:nvPr/>
        </p:nvGraphicFramePr>
        <p:xfrm>
          <a:off x="895350" y="1790700"/>
          <a:ext cx="1244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44520" imgH="419040" progId="Equation.DSMT4">
                  <p:embed/>
                </p:oleObj>
              </mc:Choice>
              <mc:Fallback>
                <p:oleObj name="Equation" r:id="rId2" imgW="1244520" imgH="4190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350" y="1790700"/>
                        <a:ext cx="12446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2" name="Object 6"/>
          <p:cNvGraphicFramePr>
            <a:graphicFrameLocks noChangeAspect="1"/>
          </p:cNvGraphicFramePr>
          <p:nvPr/>
        </p:nvGraphicFramePr>
        <p:xfrm>
          <a:off x="911225" y="2184400"/>
          <a:ext cx="12192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18960" imgH="495000" progId="Equation.DSMT4">
                  <p:embed/>
                </p:oleObj>
              </mc:Choice>
              <mc:Fallback>
                <p:oleObj name="Equation" r:id="rId4" imgW="1218960" imgH="4950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225" y="2184400"/>
                        <a:ext cx="12192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3" name="Object 7"/>
          <p:cNvGraphicFramePr>
            <a:graphicFrameLocks noChangeAspect="1"/>
          </p:cNvGraphicFramePr>
          <p:nvPr/>
        </p:nvGraphicFramePr>
        <p:xfrm>
          <a:off x="1905000" y="2781240"/>
          <a:ext cx="203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3040" imgH="279360" progId="Equation.DSMT4">
                  <p:embed/>
                </p:oleObj>
              </mc:Choice>
              <mc:Fallback>
                <p:oleObj name="Equation" r:id="rId6" imgW="203040" imgH="2793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781240"/>
                        <a:ext cx="203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4" name="Object 8"/>
          <p:cNvGraphicFramePr>
            <a:graphicFrameLocks noChangeAspect="1"/>
          </p:cNvGraphicFramePr>
          <p:nvPr/>
        </p:nvGraphicFramePr>
        <p:xfrm>
          <a:off x="1649766" y="2768660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3040" imgH="291960" progId="Equation.DSMT4">
                  <p:embed/>
                </p:oleObj>
              </mc:Choice>
              <mc:Fallback>
                <p:oleObj name="Equation" r:id="rId8" imgW="203040" imgH="2919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9766" y="2768660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5" name="Object 9"/>
          <p:cNvGraphicFramePr>
            <a:graphicFrameLocks noChangeAspect="1"/>
          </p:cNvGraphicFramePr>
          <p:nvPr/>
        </p:nvGraphicFramePr>
        <p:xfrm>
          <a:off x="1389356" y="2772362"/>
          <a:ext cx="19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0440" imgH="279360" progId="Equation.DSMT4">
                  <p:embed/>
                </p:oleObj>
              </mc:Choice>
              <mc:Fallback>
                <p:oleObj name="Equation" r:id="rId10" imgW="190440" imgH="2793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9356" y="2772362"/>
                        <a:ext cx="190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6" name="Object 10"/>
          <p:cNvGraphicFramePr>
            <a:graphicFrameLocks noChangeAspect="1"/>
          </p:cNvGraphicFramePr>
          <p:nvPr/>
        </p:nvGraphicFramePr>
        <p:xfrm>
          <a:off x="1143000" y="2772362"/>
          <a:ext cx="19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90440" imgH="279360" progId="Equation.DSMT4">
                  <p:embed/>
                </p:oleObj>
              </mc:Choice>
              <mc:Fallback>
                <p:oleObj name="Equation" r:id="rId12" imgW="190440" imgH="2793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772362"/>
                        <a:ext cx="190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7" name="Object 11"/>
          <p:cNvGraphicFramePr>
            <a:graphicFrameLocks noChangeAspect="1"/>
          </p:cNvGraphicFramePr>
          <p:nvPr/>
        </p:nvGraphicFramePr>
        <p:xfrm>
          <a:off x="838200" y="2736850"/>
          <a:ext cx="203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03040" imgH="368280" progId="Equation.DSMT4">
                  <p:embed/>
                </p:oleObj>
              </mc:Choice>
              <mc:Fallback>
                <p:oleObj name="Equation" r:id="rId14" imgW="203040" imgH="36828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736850"/>
                        <a:ext cx="203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/>
          <p:cNvCxnSpPr/>
          <p:nvPr/>
        </p:nvCxnSpPr>
        <p:spPr>
          <a:xfrm rot="5400000">
            <a:off x="1600200" y="1790700"/>
            <a:ext cx="3048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1905000" y="1790700"/>
            <a:ext cx="3048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068" name="Object 12"/>
          <p:cNvGraphicFramePr>
            <a:graphicFrameLocks noChangeAspect="1"/>
          </p:cNvGraphicFramePr>
          <p:nvPr/>
        </p:nvGraphicFramePr>
        <p:xfrm>
          <a:off x="1430044" y="1611666"/>
          <a:ext cx="1397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9680" imgH="190440" progId="Equation.DSMT4">
                  <p:embed/>
                </p:oleObj>
              </mc:Choice>
              <mc:Fallback>
                <p:oleObj name="Equation" r:id="rId16" imgW="139680" imgH="19044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0044" y="1611666"/>
                        <a:ext cx="1397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9" name="Object 13"/>
          <p:cNvGraphicFramePr>
            <a:graphicFrameLocks noChangeAspect="1"/>
          </p:cNvGraphicFramePr>
          <p:nvPr/>
        </p:nvGraphicFramePr>
        <p:xfrm>
          <a:off x="1685278" y="1562100"/>
          <a:ext cx="2413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41200" imgH="203040" progId="Equation.DSMT4">
                  <p:embed/>
                </p:oleObj>
              </mc:Choice>
              <mc:Fallback>
                <p:oleObj name="Equation" r:id="rId18" imgW="241200" imgH="20304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5278" y="1562100"/>
                        <a:ext cx="2413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70" name="Object 14"/>
          <p:cNvGraphicFramePr>
            <a:graphicFrameLocks noChangeAspect="1"/>
          </p:cNvGraphicFramePr>
          <p:nvPr/>
        </p:nvGraphicFramePr>
        <p:xfrm>
          <a:off x="1981200" y="1562100"/>
          <a:ext cx="2413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41200" imgH="203040" progId="Equation.DSMT4">
                  <p:embed/>
                </p:oleObj>
              </mc:Choice>
              <mc:Fallback>
                <p:oleObj name="Equation" r:id="rId20" imgW="241200" imgH="20304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562100"/>
                        <a:ext cx="2413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Connector 19"/>
          <p:cNvCxnSpPr/>
          <p:nvPr/>
        </p:nvCxnSpPr>
        <p:spPr>
          <a:xfrm flipH="1">
            <a:off x="1663578" y="1583976"/>
            <a:ext cx="304800" cy="152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071" name="Object 15"/>
          <p:cNvGraphicFramePr>
            <a:graphicFrameLocks noChangeAspect="1"/>
          </p:cNvGraphicFramePr>
          <p:nvPr/>
        </p:nvGraphicFramePr>
        <p:xfrm>
          <a:off x="1762125" y="1371600"/>
          <a:ext cx="1397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39680" imgH="203040" progId="Equation.DSMT4">
                  <p:embed/>
                </p:oleObj>
              </mc:Choice>
              <mc:Fallback>
                <p:oleObj name="Equation" r:id="rId22" imgW="139680" imgH="20304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125" y="1371600"/>
                        <a:ext cx="1397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Procedure: Basic Strategy for Solving Word Problems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457200" y="1280160"/>
            <a:ext cx="8229600" cy="3539430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</a:rPr>
              <a:t>READ: Read the problem carefully.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</a:rPr>
              <a:t>SET UP: Draw any type of figure or diagram that might be helpful, and decide what operations are needed.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</a:rPr>
              <a:t>SOLVE: Perform the operations to solve the problem.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</a:rPr>
              <a:t>CHECK: Check your work and check that your answer seems reasonable.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6: Application: Finding the Area of Rectangles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rectangular picture is mounted in a rectangular frame. If the size of picture (inside the frame) is </a:t>
            </a:r>
            <a:r>
              <a:rPr lang="en-US" dirty="0">
                <a:solidFill>
                  <a:srgbClr val="0000FF"/>
                </a:solidFill>
              </a:rPr>
              <a:t>14</a:t>
            </a:r>
            <a:r>
              <a:rPr lang="en-US" dirty="0"/>
              <a:t> inches by </a:t>
            </a:r>
            <a:r>
              <a:rPr lang="en-US" dirty="0">
                <a:solidFill>
                  <a:srgbClr val="0000FF"/>
                </a:solidFill>
              </a:rPr>
              <a:t>20</a:t>
            </a:r>
            <a:r>
              <a:rPr lang="en-US" dirty="0"/>
              <a:t> inches and the frame is </a:t>
            </a:r>
            <a:r>
              <a:rPr lang="en-US" dirty="0">
                <a:solidFill>
                  <a:srgbClr val="0000FF"/>
                </a:solidFill>
              </a:rPr>
              <a:t>16</a:t>
            </a:r>
            <a:r>
              <a:rPr lang="en-US" dirty="0"/>
              <a:t> inches by </a:t>
            </a:r>
            <a:r>
              <a:rPr lang="en-US" dirty="0">
                <a:solidFill>
                  <a:srgbClr val="0000FF"/>
                </a:solidFill>
              </a:rPr>
              <a:t>22</a:t>
            </a:r>
            <a:r>
              <a:rPr lang="en-US" dirty="0"/>
              <a:t> inches, what is the area of the frame?</a:t>
            </a:r>
          </a:p>
          <a:p>
            <a:r>
              <a:rPr lang="en-US" b="1" dirty="0"/>
              <a:t>Solution</a:t>
            </a:r>
          </a:p>
          <a:p>
            <a:r>
              <a:rPr lang="en-US" b="1" dirty="0"/>
              <a:t>Step 1:</a:t>
            </a:r>
            <a:r>
              <a:rPr lang="en-US" dirty="0"/>
              <a:t> READ: Read the problem carefully. Remember that the area of a rectangle is found by multiplying length times width.</a:t>
            </a:r>
          </a:p>
          <a:p>
            <a:r>
              <a:rPr lang="en-US" b="1" dirty="0"/>
              <a:t>Step 2:</a:t>
            </a:r>
            <a:r>
              <a:rPr lang="en-US" dirty="0"/>
              <a:t> SET UP: In this case, a figure is very helpful. Include the dimensions of the rectangles.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6: Application: Finding the Area of Rectangles (cont.)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the area of the larger rectangle (the picture and frame) by multiplying </a:t>
            </a:r>
            <a:r>
              <a:rPr lang="en-US" dirty="0">
                <a:solidFill>
                  <a:srgbClr val="0000FF"/>
                </a:solidFill>
              </a:rPr>
              <a:t>16</a:t>
            </a:r>
            <a:r>
              <a:rPr lang="en-US" dirty="0"/>
              <a:t> ⋅ </a:t>
            </a:r>
            <a:r>
              <a:rPr lang="en-US" dirty="0">
                <a:solidFill>
                  <a:srgbClr val="0000FF"/>
                </a:solidFill>
              </a:rPr>
              <a:t>22</a:t>
            </a:r>
            <a:r>
              <a:rPr lang="en-US" dirty="0"/>
              <a:t>. Then find the area of the smaller rectangle (just the picture) by multiplying </a:t>
            </a:r>
            <a:br>
              <a:rPr lang="en-US" dirty="0"/>
            </a:br>
            <a:r>
              <a:rPr lang="en-US" dirty="0">
                <a:solidFill>
                  <a:srgbClr val="0000FF"/>
                </a:solidFill>
              </a:rPr>
              <a:t>14</a:t>
            </a:r>
            <a:r>
              <a:rPr lang="en-US" dirty="0"/>
              <a:t> ⋅ </a:t>
            </a:r>
            <a:r>
              <a:rPr lang="en-US" dirty="0">
                <a:solidFill>
                  <a:srgbClr val="0000FF"/>
                </a:solidFill>
              </a:rPr>
              <a:t>20</a:t>
            </a:r>
            <a:r>
              <a:rPr lang="en-US" dirty="0"/>
              <a:t>. The area of the frame will be the difference between the two areas.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124200"/>
            <a:ext cx="342884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6: Application: Finding the Area of Rectangles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00600"/>
          </a:xfrm>
        </p:spPr>
        <p:txBody>
          <a:bodyPr>
            <a:normAutofit/>
          </a:bodyPr>
          <a:lstStyle/>
          <a:p>
            <a:r>
              <a:rPr lang="en-US" b="1" dirty="0"/>
              <a:t>Step 3:</a:t>
            </a:r>
            <a:r>
              <a:rPr lang="en-US" dirty="0"/>
              <a:t> SOLVE: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The area of the frame is </a:t>
            </a:r>
            <a:r>
              <a:rPr lang="en-US" dirty="0">
                <a:solidFill>
                  <a:srgbClr val="FF0000"/>
                </a:solidFill>
              </a:rPr>
              <a:t>72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sq in.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2024" y="1752600"/>
            <a:ext cx="20313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Larger Area	</a:t>
            </a:r>
          </a:p>
        </p:txBody>
      </p:sp>
      <p:sp>
        <p:nvSpPr>
          <p:cNvPr id="6" name="Rectangle 5"/>
          <p:cNvSpPr/>
          <p:nvPr/>
        </p:nvSpPr>
        <p:spPr>
          <a:xfrm>
            <a:off x="3369945" y="1743722"/>
            <a:ext cx="29546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Smaller Area	</a:t>
            </a:r>
          </a:p>
        </p:txBody>
      </p:sp>
      <p:sp>
        <p:nvSpPr>
          <p:cNvPr id="7" name="Rectangle 6"/>
          <p:cNvSpPr/>
          <p:nvPr/>
        </p:nvSpPr>
        <p:spPr>
          <a:xfrm>
            <a:off x="6248400" y="1743722"/>
            <a:ext cx="29546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Area of Frame	</a:t>
            </a:r>
          </a:p>
        </p:txBody>
      </p:sp>
      <p:graphicFrame>
        <p:nvGraphicFramePr>
          <p:cNvPr id="47109" name="Object 5"/>
          <p:cNvGraphicFramePr>
            <a:graphicFrameLocks noChangeAspect="1"/>
          </p:cNvGraphicFramePr>
          <p:nvPr/>
        </p:nvGraphicFramePr>
        <p:xfrm>
          <a:off x="1000125" y="2333625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6720" imgH="190440" progId="Equation.DSMT4">
                  <p:embed/>
                </p:oleObj>
              </mc:Choice>
              <mc:Fallback>
                <p:oleObj name="Equation" r:id="rId2" imgW="126720" imgH="1904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2333625"/>
                        <a:ext cx="1270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0" name="Object 6"/>
          <p:cNvGraphicFramePr>
            <a:graphicFrameLocks noChangeAspect="1"/>
          </p:cNvGraphicFramePr>
          <p:nvPr/>
        </p:nvGraphicFramePr>
        <p:xfrm>
          <a:off x="977900" y="2571750"/>
          <a:ext cx="508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07960" imgH="380880" progId="Equation.DSMT4">
                  <p:embed/>
                </p:oleObj>
              </mc:Choice>
              <mc:Fallback>
                <p:oleObj name="Equation" r:id="rId4" imgW="507960" imgH="3808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900" y="2571750"/>
                        <a:ext cx="508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1" name="Object 7"/>
          <p:cNvGraphicFramePr>
            <a:graphicFrameLocks noChangeAspect="1"/>
          </p:cNvGraphicFramePr>
          <p:nvPr/>
        </p:nvGraphicFramePr>
        <p:xfrm>
          <a:off x="457200" y="3048000"/>
          <a:ext cx="10287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28520" imgH="495000" progId="Equation.DSMT4">
                  <p:embed/>
                </p:oleObj>
              </mc:Choice>
              <mc:Fallback>
                <p:oleObj name="Equation" r:id="rId6" imgW="1028520" imgH="4950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048000"/>
                        <a:ext cx="10287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3" name="Object 9"/>
          <p:cNvGraphicFramePr>
            <a:graphicFrameLocks noChangeAspect="1"/>
          </p:cNvGraphicFramePr>
          <p:nvPr/>
        </p:nvGraphicFramePr>
        <p:xfrm>
          <a:off x="485775" y="3962400"/>
          <a:ext cx="9652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65160" imgH="495000" progId="Equation.DSMT4">
                  <p:embed/>
                </p:oleObj>
              </mc:Choice>
              <mc:Fallback>
                <p:oleObj name="Equation" r:id="rId8" imgW="965160" imgH="4950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" y="3962400"/>
                        <a:ext cx="9652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1765834"/>
              </p:ext>
            </p:extLst>
          </p:nvPr>
        </p:nvGraphicFramePr>
        <p:xfrm>
          <a:off x="771525" y="4572000"/>
          <a:ext cx="1524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23880" imgH="380880" progId="Equation.DSMT4">
                  <p:embed/>
                </p:oleObj>
              </mc:Choice>
              <mc:Fallback>
                <p:oleObj name="Equation" r:id="rId10" imgW="1523880" imgH="3808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25" y="4572000"/>
                        <a:ext cx="1524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5" name="Object 11"/>
          <p:cNvGraphicFramePr>
            <a:graphicFrameLocks noChangeAspect="1"/>
          </p:cNvGraphicFramePr>
          <p:nvPr/>
        </p:nvGraphicFramePr>
        <p:xfrm>
          <a:off x="3930650" y="2552700"/>
          <a:ext cx="520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20560" imgH="380880" progId="Equation.DSMT4">
                  <p:embed/>
                </p:oleObj>
              </mc:Choice>
              <mc:Fallback>
                <p:oleObj name="Equation" r:id="rId12" imgW="520560" imgH="38088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0650" y="2552700"/>
                        <a:ext cx="5207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6" name="Object 12"/>
          <p:cNvGraphicFramePr>
            <a:graphicFrameLocks noChangeAspect="1"/>
          </p:cNvGraphicFramePr>
          <p:nvPr/>
        </p:nvGraphicFramePr>
        <p:xfrm>
          <a:off x="3409950" y="3048000"/>
          <a:ext cx="10541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054080" imgH="495000" progId="Equation.DSMT4">
                  <p:embed/>
                </p:oleObj>
              </mc:Choice>
              <mc:Fallback>
                <p:oleObj name="Equation" r:id="rId14" imgW="1054080" imgH="4950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9950" y="3048000"/>
                        <a:ext cx="10541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4739414"/>
              </p:ext>
            </p:extLst>
          </p:nvPr>
        </p:nvGraphicFramePr>
        <p:xfrm>
          <a:off x="3724275" y="3695700"/>
          <a:ext cx="1549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549080" imgH="380880" progId="Equation.DSMT4">
                  <p:embed/>
                </p:oleObj>
              </mc:Choice>
              <mc:Fallback>
                <p:oleObj name="Equation" r:id="rId16" imgW="1549080" imgH="38088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4275" y="3695700"/>
                        <a:ext cx="15494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9" name="Object 15"/>
          <p:cNvGraphicFramePr>
            <a:graphicFrameLocks noChangeAspect="1"/>
          </p:cNvGraphicFramePr>
          <p:nvPr/>
        </p:nvGraphicFramePr>
        <p:xfrm>
          <a:off x="6813550" y="2686050"/>
          <a:ext cx="990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990360" imgH="380880" progId="Equation.DSMT4">
                  <p:embed/>
                </p:oleObj>
              </mc:Choice>
              <mc:Fallback>
                <p:oleObj name="Equation" r:id="rId18" imgW="990360" imgH="38088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3550" y="2686050"/>
                        <a:ext cx="990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20" name="Object 16"/>
          <p:cNvGraphicFramePr>
            <a:graphicFrameLocks noChangeAspect="1"/>
          </p:cNvGraphicFramePr>
          <p:nvPr/>
        </p:nvGraphicFramePr>
        <p:xfrm>
          <a:off x="6238875" y="3171825"/>
          <a:ext cx="15494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549080" imgH="495000" progId="Equation.DSMT4">
                  <p:embed/>
                </p:oleObj>
              </mc:Choice>
              <mc:Fallback>
                <p:oleObj name="Equation" r:id="rId20" imgW="1549080" imgH="4950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75" y="3171825"/>
                        <a:ext cx="15494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2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9857483"/>
              </p:ext>
            </p:extLst>
          </p:nvPr>
        </p:nvGraphicFramePr>
        <p:xfrm>
          <a:off x="7924800" y="3810000"/>
          <a:ext cx="736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736560" imgH="380880" progId="Equation.DSMT4">
                  <p:embed/>
                </p:oleObj>
              </mc:Choice>
              <mc:Fallback>
                <p:oleObj name="Equation" r:id="rId22" imgW="736560" imgH="38088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3810000"/>
                        <a:ext cx="736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22" name="Object 18"/>
          <p:cNvGraphicFramePr>
            <a:graphicFrameLocks noChangeAspect="1"/>
          </p:cNvGraphicFramePr>
          <p:nvPr/>
        </p:nvGraphicFramePr>
        <p:xfrm>
          <a:off x="6791325" y="2457450"/>
          <a:ext cx="1397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39680" imgH="190440" progId="Equation.DSMT4">
                  <p:embed/>
                </p:oleObj>
              </mc:Choice>
              <mc:Fallback>
                <p:oleObj name="Equation" r:id="rId24" imgW="139680" imgH="19044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1325" y="2457450"/>
                        <a:ext cx="1397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23" name="Object 19"/>
          <p:cNvGraphicFramePr>
            <a:graphicFrameLocks noChangeAspect="1"/>
          </p:cNvGraphicFramePr>
          <p:nvPr/>
        </p:nvGraphicFramePr>
        <p:xfrm>
          <a:off x="7162800" y="2447925"/>
          <a:ext cx="2286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228600" imgH="203040" progId="Equation.DSMT4">
                  <p:embed/>
                </p:oleObj>
              </mc:Choice>
              <mc:Fallback>
                <p:oleObj name="Equation" r:id="rId26" imgW="228600" imgH="20304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2447925"/>
                        <a:ext cx="2286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Connector 26"/>
          <p:cNvCxnSpPr/>
          <p:nvPr/>
        </p:nvCxnSpPr>
        <p:spPr>
          <a:xfrm rot="5400000">
            <a:off x="7170751" y="2667000"/>
            <a:ext cx="3048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6773930" y="2667000"/>
            <a:ext cx="3048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7124" name="Object 20"/>
          <p:cNvGraphicFramePr>
            <a:graphicFrameLocks noChangeAspect="1"/>
          </p:cNvGraphicFramePr>
          <p:nvPr/>
        </p:nvGraphicFramePr>
        <p:xfrm>
          <a:off x="7600950" y="3819525"/>
          <a:ext cx="19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90440" imgH="279360" progId="Equation.DSMT4">
                  <p:embed/>
                </p:oleObj>
              </mc:Choice>
              <mc:Fallback>
                <p:oleObj name="Equation" r:id="rId28" imgW="190440" imgH="27936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0950" y="3819525"/>
                        <a:ext cx="190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25" name="Object 21"/>
          <p:cNvGraphicFramePr>
            <a:graphicFrameLocks noChangeAspect="1"/>
          </p:cNvGraphicFramePr>
          <p:nvPr/>
        </p:nvGraphicFramePr>
        <p:xfrm>
          <a:off x="7162800" y="3810000"/>
          <a:ext cx="203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203040" imgH="279360" progId="Equation.DSMT4">
                  <p:embed/>
                </p:oleObj>
              </mc:Choice>
              <mc:Fallback>
                <p:oleObj name="Equation" r:id="rId30" imgW="203040" imgH="27936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810000"/>
                        <a:ext cx="203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26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0803578"/>
              </p:ext>
            </p:extLst>
          </p:nvPr>
        </p:nvGraphicFramePr>
        <p:xfrm>
          <a:off x="1295400" y="3581400"/>
          <a:ext cx="19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190440" imgH="279360" progId="Equation.DSMT4">
                  <p:embed/>
                </p:oleObj>
              </mc:Choice>
              <mc:Fallback>
                <p:oleObj name="Equation" r:id="rId32" imgW="190440" imgH="27936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581400"/>
                        <a:ext cx="190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27" name="Object 23"/>
          <p:cNvGraphicFramePr>
            <a:graphicFrameLocks noChangeAspect="1"/>
          </p:cNvGraphicFramePr>
          <p:nvPr/>
        </p:nvGraphicFramePr>
        <p:xfrm>
          <a:off x="990600" y="3581400"/>
          <a:ext cx="19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190440" imgH="291960" progId="Equation.DSMT4">
                  <p:embed/>
                </p:oleObj>
              </mc:Choice>
              <mc:Fallback>
                <p:oleObj name="Equation" r:id="rId34" imgW="190440" imgH="291960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581400"/>
                        <a:ext cx="190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6: Application: Finding the Area of Rectangles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4:</a:t>
            </a:r>
            <a:r>
              <a:rPr lang="en-US" dirty="0"/>
              <a:t> CHECK: An area of </a:t>
            </a:r>
            <a:r>
              <a:rPr lang="en-US" dirty="0">
                <a:solidFill>
                  <a:srgbClr val="FF0000"/>
                </a:solidFill>
              </a:rPr>
              <a:t>72 sq in. </a:t>
            </a:r>
            <a:r>
              <a:rPr lang="en-US" dirty="0"/>
              <a:t>for the frame seems reasonable. The area of the picture itself is not much different from the area of the outer rectangle.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Procedure: Find the Average of a Set of Numbers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 txBox="1">
            <a:spLocks/>
          </p:cNvSpPr>
          <p:nvPr/>
        </p:nvSpPr>
        <p:spPr>
          <a:xfrm>
            <a:off x="457200" y="1280160"/>
            <a:ext cx="8229600" cy="1902059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Find the sum of the given set of numbers.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Divide this sum by the number of numbers in the set. This quotient is called the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average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the given set of numbers.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7: Calculating an Average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8730"/>
            <a:ext cx="8229600" cy="4831721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Find the average of the following set of numbers: </a:t>
            </a:r>
            <a:r>
              <a:rPr lang="en-US" dirty="0">
                <a:solidFill>
                  <a:srgbClr val="0000FF"/>
                </a:solidFill>
              </a:rPr>
              <a:t>15, 8, 90, 35, 27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r>
              <a:rPr lang="en-US" b="1" dirty="0">
                <a:solidFill>
                  <a:schemeClr val="tx1"/>
                </a:solidFill>
              </a:rPr>
              <a:t>Solution</a:t>
            </a:r>
          </a:p>
          <a:p>
            <a:r>
              <a:rPr lang="en-US" b="1" dirty="0">
                <a:solidFill>
                  <a:schemeClr val="tx1"/>
                </a:solidFill>
              </a:rPr>
              <a:t>Step 1:</a:t>
            </a:r>
            <a:r>
              <a:rPr lang="en-US" dirty="0">
                <a:solidFill>
                  <a:schemeClr val="tx1"/>
                </a:solidFill>
              </a:rPr>
              <a:t> First, find the sum of the numbers.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451626"/>
              </p:ext>
            </p:extLst>
          </p:nvPr>
        </p:nvGraphicFramePr>
        <p:xfrm>
          <a:off x="3505200" y="3036618"/>
          <a:ext cx="749300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49160" imgH="2463480" progId="Equation.DSMT4">
                  <p:embed/>
                </p:oleObj>
              </mc:Choice>
              <mc:Fallback>
                <p:oleObj name="Equation" r:id="rId2" imgW="749160" imgH="2463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036618"/>
                        <a:ext cx="749300" cy="246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648200" y="5469902"/>
            <a:ext cx="1107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2D7D9F"/>
                </a:solidFill>
              </a:rPr>
              <a:t>Sum	</a:t>
            </a:r>
          </a:p>
        </p:txBody>
      </p:sp>
      <p:graphicFrame>
        <p:nvGraphicFramePr>
          <p:cNvPr id="481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486800"/>
              </p:ext>
            </p:extLst>
          </p:nvPr>
        </p:nvGraphicFramePr>
        <p:xfrm>
          <a:off x="3886200" y="3108629"/>
          <a:ext cx="1397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680" imgH="190440" progId="Equation.DSMT4">
                  <p:embed/>
                </p:oleObj>
              </mc:Choice>
              <mc:Fallback>
                <p:oleObj name="Equation" r:id="rId4" imgW="139680" imgH="1904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108629"/>
                        <a:ext cx="1397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5492475"/>
              </p:ext>
            </p:extLst>
          </p:nvPr>
        </p:nvGraphicFramePr>
        <p:xfrm>
          <a:off x="4038600" y="5494682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3040" imgH="291960" progId="Equation.DSMT4">
                  <p:embed/>
                </p:oleObj>
              </mc:Choice>
              <mc:Fallback>
                <p:oleObj name="Equation" r:id="rId6" imgW="203040" imgH="2919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494682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6280339"/>
              </p:ext>
            </p:extLst>
          </p:nvPr>
        </p:nvGraphicFramePr>
        <p:xfrm>
          <a:off x="3657600" y="5501032"/>
          <a:ext cx="368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68280" imgH="279360" progId="Equation.DSMT4">
                  <p:embed/>
                </p:oleObj>
              </mc:Choice>
              <mc:Fallback>
                <p:oleObj name="Equation" r:id="rId8" imgW="368280" imgH="2793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501032"/>
                        <a:ext cx="368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7: Calculating an Average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2: </a:t>
            </a:r>
            <a:r>
              <a:rPr lang="en-US" dirty="0"/>
              <a:t>Now, divide the sum by 5, since we have a list 	of five numbers.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average of the set of numbers is </a:t>
            </a:r>
            <a:r>
              <a:rPr lang="en-US" dirty="0">
                <a:solidFill>
                  <a:srgbClr val="FF0000"/>
                </a:solidFill>
              </a:rPr>
              <a:t>35</a:t>
            </a:r>
            <a:r>
              <a:rPr lang="en-US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4953000" y="2292016"/>
            <a:ext cx="10244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E7E"/>
                </a:solidFill>
              </a:rPr>
              <a:t>Average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751263" y="2306638"/>
          <a:ext cx="1036637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02960" imgH="901440" progId="Equation.DSMT4">
                  <p:embed/>
                </p:oleObj>
              </mc:Choice>
              <mc:Fallback>
                <p:oleObj name="Equation" r:id="rId2" imgW="1002960" imgH="9014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1263" y="2306638"/>
                        <a:ext cx="1036637" cy="931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4021138" y="3205163"/>
          <a:ext cx="584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83920" imgH="406080" progId="Equation.DSMT4">
                  <p:embed/>
                </p:oleObj>
              </mc:Choice>
              <mc:Fallback>
                <p:oleObj name="Equation" r:id="rId4" imgW="583920" imgH="406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1138" y="3205163"/>
                        <a:ext cx="5842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4358842" y="2336260"/>
          <a:ext cx="19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0440" imgH="291960" progId="Equation.DSMT4">
                  <p:embed/>
                </p:oleObj>
              </mc:Choice>
              <mc:Fallback>
                <p:oleObj name="Equation" r:id="rId6" imgW="190440" imgH="2919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8842" y="2336260"/>
                        <a:ext cx="190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4429524" y="3688604"/>
          <a:ext cx="368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68280" imgH="291960" progId="Equation.DSMT4">
                  <p:embed/>
                </p:oleObj>
              </mc:Choice>
              <mc:Fallback>
                <p:oleObj name="Equation" r:id="rId8" imgW="368280" imgH="291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524" y="3688604"/>
                        <a:ext cx="368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4217988" y="4064000"/>
          <a:ext cx="584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83920" imgH="406080" progId="Equation.DSMT4">
                  <p:embed/>
                </p:oleObj>
              </mc:Choice>
              <mc:Fallback>
                <p:oleObj name="Equation" r:id="rId10" imgW="583920" imgH="406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7988" y="4064000"/>
                        <a:ext cx="5842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4594212" y="4558760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15640" imgH="291960" progId="Equation.DSMT4">
                  <p:embed/>
                </p:oleObj>
              </mc:Choice>
              <mc:Fallback>
                <p:oleObj name="Equation" r:id="rId12" imgW="215640" imgH="291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4212" y="4558760"/>
                        <a:ext cx="21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9"/>
          <p:cNvGraphicFramePr>
            <a:graphicFrameLocks noChangeAspect="1"/>
          </p:cNvGraphicFramePr>
          <p:nvPr/>
        </p:nvGraphicFramePr>
        <p:xfrm>
          <a:off x="4557946" y="2336260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03040" imgH="291960" progId="Equation.DSMT4">
                  <p:embed/>
                </p:oleObj>
              </mc:Choice>
              <mc:Fallback>
                <p:oleObj name="Equation" r:id="rId14" imgW="203040" imgH="2919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7946" y="2336260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8: Application: Calculating an Average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Top-Notch Sporting Goods recorded its profits for tennis rackets for six months. The following bar graph indicates the profits for each of the months from January to June. 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0F0040-EDCB-9581-08D8-7EB5071D4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038080"/>
            <a:ext cx="5106113" cy="282932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8: Application: Calculating an Average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LcPeriod"/>
            </a:pPr>
            <a:r>
              <a:rPr lang="en-US" dirty="0"/>
              <a:t>What month had the highest profits?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What month had the lowest profits?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What is the average monthly profit over the six months?</a:t>
            </a:r>
          </a:p>
          <a:p>
            <a:r>
              <a:rPr lang="en-US" b="1" dirty="0"/>
              <a:t>Solution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From the bar graph, we can see that the month with the highest profits was </a:t>
            </a:r>
            <a:r>
              <a:rPr lang="en-US" dirty="0">
                <a:solidFill>
                  <a:srgbClr val="FF0000"/>
                </a:solidFill>
              </a:rPr>
              <a:t>February with $7590</a:t>
            </a:r>
            <a:r>
              <a:rPr lang="en-US" dirty="0"/>
              <a:t>. </a:t>
            </a:r>
          </a:p>
          <a:p>
            <a:pPr marL="461963" indent="-461963">
              <a:buFont typeface="+mj-lt"/>
              <a:buAutoNum type="alphaLcPeriod" startAt="2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April</a:t>
            </a:r>
            <a:r>
              <a:rPr lang="en-US" dirty="0"/>
              <a:t> was the month with the lowest profits with </a:t>
            </a:r>
            <a:r>
              <a:rPr lang="en-US" dirty="0">
                <a:solidFill>
                  <a:srgbClr val="FF0000"/>
                </a:solidFill>
              </a:rPr>
              <a:t>$4530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lphaLcPeriod"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8: Application: Calculating an Average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9297"/>
            <a:ext cx="8229600" cy="4799833"/>
          </a:xfrm>
        </p:spPr>
        <p:txBody>
          <a:bodyPr/>
          <a:lstStyle/>
          <a:p>
            <a:pPr marL="514350" indent="-514350">
              <a:buFont typeface="+mj-lt"/>
              <a:buAutoNum type="alphaLcPeriod" startAt="3"/>
            </a:pPr>
            <a:r>
              <a:rPr lang="en-US" dirty="0"/>
              <a:t>The average monthly profit can be found by finding the sum of the profits for each month and dividing by 6.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821680" y="2167132"/>
            <a:ext cx="1837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Divide by 6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527300" y="2667000"/>
          <a:ext cx="1117600" cy="293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17440" imgH="2933640" progId="Equation.DSMT4">
                  <p:embed/>
                </p:oleObj>
              </mc:Choice>
              <mc:Fallback>
                <p:oleObj name="Equation" r:id="rId2" imgW="1117440" imgH="2933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7300" y="2667000"/>
                        <a:ext cx="1117600" cy="293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2363896" y="5487055"/>
            <a:ext cx="13708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9900FF"/>
                </a:solidFill>
              </a:rPr>
              <a:t>$36,000</a:t>
            </a:r>
          </a:p>
        </p:txBody>
      </p:sp>
      <p:sp>
        <p:nvSpPr>
          <p:cNvPr id="7" name="Rectangle 6"/>
          <p:cNvSpPr/>
          <p:nvPr/>
        </p:nvSpPr>
        <p:spPr>
          <a:xfrm>
            <a:off x="2149332" y="2167132"/>
            <a:ext cx="18474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Add profits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7662352" y="2875300"/>
            <a:ext cx="10244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E7E"/>
                </a:solidFill>
              </a:rPr>
              <a:t>Average</a:t>
            </a: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6092292" y="2919413"/>
          <a:ext cx="1444625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7000" imgH="901700" progId="Equation.DSMT4">
                  <p:embed/>
                </p:oleObj>
              </mc:Choice>
              <mc:Fallback>
                <p:oleObj name="Equation" r:id="rId4" imgW="1397000" imgH="9017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2292" y="2919413"/>
                        <a:ext cx="1444625" cy="931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5896439"/>
              </p:ext>
            </p:extLst>
          </p:nvPr>
        </p:nvGraphicFramePr>
        <p:xfrm>
          <a:off x="6235700" y="3773488"/>
          <a:ext cx="12446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44520" imgH="495000" progId="Equation.DSMT4">
                  <p:embed/>
                </p:oleObj>
              </mc:Choice>
              <mc:Fallback>
                <p:oleObj name="Equation" r:id="rId6" imgW="1244520" imgH="4950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5700" y="3773488"/>
                        <a:ext cx="12446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"/>
          <p:cNvGraphicFramePr>
            <a:graphicFrameLocks noChangeAspect="1"/>
          </p:cNvGraphicFramePr>
          <p:nvPr/>
        </p:nvGraphicFramePr>
        <p:xfrm>
          <a:off x="7283396" y="4325201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5640" imgH="291960" progId="Equation.DSMT4">
                  <p:embed/>
                </p:oleObj>
              </mc:Choice>
              <mc:Fallback>
                <p:oleObj name="Equation" r:id="rId8" imgW="215640" imgH="291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3396" y="4325201"/>
                        <a:ext cx="21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6576336" y="2799592"/>
            <a:ext cx="9973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 6000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45512" y="5539021"/>
            <a:ext cx="1107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Sum	</a:t>
            </a:r>
          </a:p>
        </p:txBody>
      </p:sp>
      <p:graphicFrame>
        <p:nvGraphicFramePr>
          <p:cNvPr id="51206" name="Object 6"/>
          <p:cNvGraphicFramePr>
            <a:graphicFrameLocks noChangeAspect="1"/>
          </p:cNvGraphicFramePr>
          <p:nvPr/>
        </p:nvGraphicFramePr>
        <p:xfrm>
          <a:off x="2895600" y="2721748"/>
          <a:ext cx="1397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9680" imgH="203040" progId="Equation.DSMT4">
                  <p:embed/>
                </p:oleObj>
              </mc:Choice>
              <mc:Fallback>
                <p:oleObj name="Equation" r:id="rId10" imgW="139680" imgH="2030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721748"/>
                        <a:ext cx="1397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7" name="Object 7"/>
          <p:cNvGraphicFramePr>
            <a:graphicFrameLocks noChangeAspect="1"/>
          </p:cNvGraphicFramePr>
          <p:nvPr/>
        </p:nvGraphicFramePr>
        <p:xfrm>
          <a:off x="3079804" y="2721748"/>
          <a:ext cx="1397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9680" imgH="203040" progId="Equation.DSMT4">
                  <p:embed/>
                </p:oleObj>
              </mc:Choice>
              <mc:Fallback>
                <p:oleObj name="Equation" r:id="rId12" imgW="139680" imgH="2030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804" y="2721748"/>
                        <a:ext cx="1397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1: </a:t>
            </a:r>
            <a:r>
              <a:rPr lang="en-US" dirty="0"/>
              <a:t>Application: Adding Whole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Mary Ann is finalizing her spring break plans. First, she plans to visit her grandma, who lives </a:t>
            </a:r>
            <a:r>
              <a:rPr lang="en-US" dirty="0">
                <a:solidFill>
                  <a:srgbClr val="0000FF"/>
                </a:solidFill>
              </a:rPr>
              <a:t>288</a:t>
            </a:r>
            <a:r>
              <a:rPr lang="en-US" dirty="0"/>
              <a:t> miles away. Then she plans to drive </a:t>
            </a:r>
            <a:r>
              <a:rPr lang="en-US" dirty="0">
                <a:solidFill>
                  <a:srgbClr val="0000FF"/>
                </a:solidFill>
              </a:rPr>
              <a:t>145</a:t>
            </a:r>
            <a:r>
              <a:rPr lang="en-US" dirty="0"/>
              <a:t> miles to the beach and spend a couple days with her boyfriend before driving </a:t>
            </a:r>
            <a:r>
              <a:rPr lang="en-US" dirty="0">
                <a:solidFill>
                  <a:srgbClr val="0000FF"/>
                </a:solidFill>
              </a:rPr>
              <a:t>203</a:t>
            </a:r>
            <a:r>
              <a:rPr lang="en-US" dirty="0"/>
              <a:t> miles home. How many total miles will Mary Ann drive on her spring break road trip?</a:t>
            </a:r>
          </a:p>
          <a:p>
            <a:r>
              <a:rPr lang="en-US" b="1" dirty="0"/>
              <a:t>Solution</a:t>
            </a:r>
          </a:p>
          <a:p>
            <a:r>
              <a:rPr lang="en-US" b="1" dirty="0"/>
              <a:t>Step 1:</a:t>
            </a:r>
            <a:r>
              <a:rPr lang="en-US" dirty="0"/>
              <a:t> READ: Read the problem carefully. The keyword </a:t>
            </a:r>
            <a:r>
              <a:rPr lang="en-US" b="1" dirty="0"/>
              <a:t>total </a:t>
            </a:r>
            <a:r>
              <a:rPr lang="en-US" dirty="0"/>
              <a:t>indicates addition.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8: Application: Calculating an Average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average monthly profit for the six months was </a:t>
            </a:r>
            <a:r>
              <a:rPr lang="en-US" dirty="0">
                <a:solidFill>
                  <a:srgbClr val="FF0000"/>
                </a:solidFill>
              </a:rPr>
              <a:t>$6000 </a:t>
            </a:r>
            <a:r>
              <a:rPr lang="en-US" dirty="0"/>
              <a:t>per month.</a:t>
            </a:r>
          </a:p>
          <a:p>
            <a:r>
              <a:rPr lang="en-US" dirty="0"/>
              <a:t>(In this case, we see that the average can be very useful. The store manager can use the monthly profits for planning and budgeting.)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9: Application: Calculating an Average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Five people in a survey reported the following incomes for one year: </a:t>
            </a:r>
            <a:r>
              <a:rPr lang="en-US" dirty="0">
                <a:solidFill>
                  <a:srgbClr val="0000FF"/>
                </a:solidFill>
              </a:rPr>
              <a:t>$35,000</a:t>
            </a:r>
            <a:r>
              <a:rPr lang="en-US" dirty="0"/>
              <a:t>; </a:t>
            </a:r>
            <a:r>
              <a:rPr lang="en-US" dirty="0">
                <a:solidFill>
                  <a:srgbClr val="0000FF"/>
                </a:solidFill>
              </a:rPr>
              <a:t>$41,000</a:t>
            </a:r>
            <a:r>
              <a:rPr lang="en-US" dirty="0"/>
              <a:t>; </a:t>
            </a:r>
            <a:r>
              <a:rPr lang="en-US" dirty="0">
                <a:solidFill>
                  <a:srgbClr val="0000FF"/>
                </a:solidFill>
              </a:rPr>
              <a:t>$58,000</a:t>
            </a:r>
            <a:r>
              <a:rPr lang="en-US" dirty="0"/>
              <a:t>; </a:t>
            </a:r>
            <a:r>
              <a:rPr lang="en-US" dirty="0">
                <a:solidFill>
                  <a:srgbClr val="0000FF"/>
                </a:solidFill>
              </a:rPr>
              <a:t>$72,000</a:t>
            </a:r>
            <a:r>
              <a:rPr lang="en-US" dirty="0"/>
              <a:t>; </a:t>
            </a:r>
            <a:r>
              <a:rPr lang="en-US" dirty="0">
                <a:solidFill>
                  <a:srgbClr val="0000FF"/>
                </a:solidFill>
              </a:rPr>
              <a:t>$214,000</a:t>
            </a:r>
            <a:r>
              <a:rPr lang="en-US" dirty="0"/>
              <a:t>. What was the average annual income for these five people?</a:t>
            </a:r>
          </a:p>
          <a:p>
            <a:endParaRPr lang="en-US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9: Application: Calculating an Average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59"/>
            <a:ext cx="8229600" cy="4705607"/>
          </a:xfrm>
        </p:spPr>
        <p:txBody>
          <a:bodyPr/>
          <a:lstStyle/>
          <a:p>
            <a:r>
              <a:rPr lang="en-US" b="1" dirty="0"/>
              <a:t>Solution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4953000" y="1923292"/>
            <a:ext cx="1837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Divide by 5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423988" y="2651125"/>
          <a:ext cx="15875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87240" imgH="2286000" progId="Equation.DSMT4">
                  <p:embed/>
                </p:oleObj>
              </mc:Choice>
              <mc:Fallback>
                <p:oleObj name="Equation" r:id="rId2" imgW="1587240" imgH="22860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3988" y="2651125"/>
                        <a:ext cx="15875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555330" y="4954905"/>
            <a:ext cx="15536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9900FF"/>
                </a:solidFill>
              </a:rPr>
              <a:t>$420,000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9664" y="2422498"/>
            <a:ext cx="10244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E7E"/>
                </a:solidFill>
              </a:rPr>
              <a:t>Average</a:t>
            </a: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5008563" y="2759102"/>
          <a:ext cx="1617662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62040" imgH="571320" progId="Equation.DSMT4">
                  <p:embed/>
                </p:oleObj>
              </mc:Choice>
              <mc:Fallback>
                <p:oleObj name="Equation" r:id="rId4" imgW="1562040" imgH="5713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8563" y="2759102"/>
                        <a:ext cx="1617662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914400" y="1905000"/>
            <a:ext cx="21065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Add incomes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3200400" y="5011444"/>
            <a:ext cx="1107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E7E"/>
                </a:solidFill>
              </a:rPr>
              <a:t>Sum</a:t>
            </a:r>
            <a:r>
              <a:rPr lang="en-US" sz="2000" dirty="0">
                <a:solidFill>
                  <a:srgbClr val="2D7D9F"/>
                </a:solidFill>
              </a:rPr>
              <a:t>	</a:t>
            </a:r>
          </a:p>
        </p:txBody>
      </p:sp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5570551" y="3762402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80880" imgH="291960" progId="Equation.DSMT4">
                  <p:embed/>
                </p:oleObj>
              </mc:Choice>
              <mc:Fallback>
                <p:oleObj name="Equation" r:id="rId6" imgW="380880" imgH="2919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0551" y="3762402"/>
                        <a:ext cx="381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3" name="Object 5"/>
          <p:cNvGraphicFramePr>
            <a:graphicFrameLocks noChangeAspect="1"/>
          </p:cNvGraphicFramePr>
          <p:nvPr/>
        </p:nvGraphicFramePr>
        <p:xfrm>
          <a:off x="5791200" y="4660900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5640" imgH="291960" progId="Equation.DSMT4">
                  <p:embed/>
                </p:oleObj>
              </mc:Choice>
              <mc:Fallback>
                <p:oleObj name="Equation" r:id="rId8" imgW="215640" imgH="291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4660900"/>
                        <a:ext cx="21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4" name="Object 6"/>
          <p:cNvGraphicFramePr>
            <a:graphicFrameLocks noChangeAspect="1"/>
          </p:cNvGraphicFramePr>
          <p:nvPr/>
        </p:nvGraphicFramePr>
        <p:xfrm>
          <a:off x="5145155" y="3276600"/>
          <a:ext cx="596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96880" imgH="406080" progId="Equation.DSMT4">
                  <p:embed/>
                </p:oleObj>
              </mc:Choice>
              <mc:Fallback>
                <p:oleObj name="Equation" r:id="rId10" imgW="596880" imgH="406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5155" y="3276600"/>
                        <a:ext cx="5969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6" name="Object 8"/>
          <p:cNvGraphicFramePr>
            <a:graphicFrameLocks noChangeAspect="1"/>
          </p:cNvGraphicFramePr>
          <p:nvPr/>
        </p:nvGraphicFramePr>
        <p:xfrm>
          <a:off x="5173649" y="4086306"/>
          <a:ext cx="8001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99920" imgH="495000" progId="Equation.DSMT4">
                  <p:embed/>
                </p:oleObj>
              </mc:Choice>
              <mc:Fallback>
                <p:oleObj name="Equation" r:id="rId12" imgW="799920" imgH="4950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3649" y="4086306"/>
                        <a:ext cx="8001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731006"/>
              </p:ext>
            </p:extLst>
          </p:nvPr>
        </p:nvGraphicFramePr>
        <p:xfrm>
          <a:off x="5544896" y="2444750"/>
          <a:ext cx="10414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041120" imgH="330120" progId="Equation.DSMT4">
                  <p:embed/>
                </p:oleObj>
              </mc:Choice>
              <mc:Fallback>
                <p:oleObj name="Equation" r:id="rId14" imgW="1041120" imgH="33012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4896" y="2444750"/>
                        <a:ext cx="10414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457200" y="5462547"/>
            <a:ext cx="61787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The average annual income was </a:t>
            </a:r>
            <a:r>
              <a:rPr lang="en-US" sz="2800" dirty="0">
                <a:solidFill>
                  <a:srgbClr val="FF0000"/>
                </a:solidFill>
              </a:rPr>
              <a:t>$84,000</a:t>
            </a:r>
            <a:r>
              <a:rPr lang="en-US" sz="2800" dirty="0"/>
              <a:t>.</a:t>
            </a:r>
          </a:p>
        </p:txBody>
      </p:sp>
      <p:graphicFrame>
        <p:nvGraphicFramePr>
          <p:cNvPr id="53259" name="Object 11"/>
          <p:cNvGraphicFramePr>
            <a:graphicFrameLocks noChangeAspect="1"/>
          </p:cNvGraphicFramePr>
          <p:nvPr/>
        </p:nvGraphicFramePr>
        <p:xfrm>
          <a:off x="1847850" y="2444750"/>
          <a:ext cx="1397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9680" imgH="190440" progId="Equation.DSMT4">
                  <p:embed/>
                </p:oleObj>
              </mc:Choice>
              <mc:Fallback>
                <p:oleObj name="Equation" r:id="rId16" imgW="139680" imgH="19044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0" y="2444750"/>
                        <a:ext cx="1397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60" name="Object 12"/>
          <p:cNvGraphicFramePr>
            <a:graphicFrameLocks noChangeAspect="1"/>
          </p:cNvGraphicFramePr>
          <p:nvPr/>
        </p:nvGraphicFramePr>
        <p:xfrm>
          <a:off x="2032000" y="2444750"/>
          <a:ext cx="1397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39680" imgH="190440" progId="Equation.DSMT4">
                  <p:embed/>
                </p:oleObj>
              </mc:Choice>
              <mc:Fallback>
                <p:oleObj name="Equation" r:id="rId18" imgW="139680" imgH="19044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2444750"/>
                        <a:ext cx="1397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2" grpId="0"/>
      <p:bldP spid="13" grpId="0"/>
      <p:bldP spid="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9: Application: Calculating an Average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Note:</a:t>
            </a:r>
            <a:r>
              <a:rPr lang="en-US" dirty="0"/>
              <a:t> Because of one large income, the average income was much higher than the income of the other four people. Judging the importance of an average, particularly in a case like this, is up to the reader of the information.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10: Application: Calculating an Average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On an English exam, two students scored </a:t>
            </a:r>
            <a:r>
              <a:rPr lang="en-US" dirty="0">
                <a:solidFill>
                  <a:srgbClr val="0000FF"/>
                </a:solidFill>
              </a:rPr>
              <a:t>95</a:t>
            </a:r>
            <a:r>
              <a:rPr lang="en-US" dirty="0">
                <a:solidFill>
                  <a:schemeClr val="tx1"/>
                </a:solidFill>
              </a:rPr>
              <a:t>, five scored </a:t>
            </a:r>
            <a:r>
              <a:rPr lang="en-US" dirty="0">
                <a:solidFill>
                  <a:srgbClr val="0000FF"/>
                </a:solidFill>
              </a:rPr>
              <a:t>86</a:t>
            </a:r>
            <a:r>
              <a:rPr lang="en-US" dirty="0">
                <a:solidFill>
                  <a:schemeClr val="tx1"/>
                </a:solidFill>
              </a:rPr>
              <a:t>, one scored </a:t>
            </a:r>
            <a:r>
              <a:rPr lang="en-US" dirty="0">
                <a:solidFill>
                  <a:srgbClr val="0000FF"/>
                </a:solidFill>
              </a:rPr>
              <a:t>82</a:t>
            </a:r>
            <a:r>
              <a:rPr lang="en-US" dirty="0">
                <a:solidFill>
                  <a:schemeClr val="tx1"/>
                </a:solidFill>
              </a:rPr>
              <a:t>, one scored </a:t>
            </a:r>
            <a:r>
              <a:rPr lang="en-US" dirty="0">
                <a:solidFill>
                  <a:srgbClr val="0000FF"/>
                </a:solidFill>
              </a:rPr>
              <a:t>78</a:t>
            </a:r>
            <a:r>
              <a:rPr lang="en-US" dirty="0">
                <a:solidFill>
                  <a:schemeClr val="tx1"/>
                </a:solidFill>
              </a:rPr>
              <a:t>, and six scored </a:t>
            </a:r>
            <a:r>
              <a:rPr lang="en-US" dirty="0">
                <a:solidFill>
                  <a:srgbClr val="0000FF"/>
                </a:solidFill>
              </a:rPr>
              <a:t>75</a:t>
            </a:r>
            <a:r>
              <a:rPr lang="en-US" dirty="0">
                <a:solidFill>
                  <a:schemeClr val="tx1"/>
                </a:solidFill>
              </a:rPr>
              <a:t>. What was the average score for the class?</a:t>
            </a:r>
          </a:p>
          <a:p>
            <a:r>
              <a:rPr lang="en-US" b="1" dirty="0">
                <a:latin typeface="Calibri" pitchFamily="34" charset="0"/>
              </a:rPr>
              <a:t>Solution</a:t>
            </a:r>
          </a:p>
          <a:p>
            <a:r>
              <a:rPr lang="en-US" dirty="0">
                <a:latin typeface="Calibri" pitchFamily="34" charset="0"/>
              </a:rPr>
              <a:t>There were fifteen students in the class. We can multiply as follows rather than add all fifteen scores.</a:t>
            </a:r>
          </a:p>
          <a:p>
            <a:endParaRPr lang="en-US" dirty="0"/>
          </a:p>
        </p:txBody>
      </p:sp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1371600" y="4343400"/>
          <a:ext cx="6858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85800" imgH="889000" progId="Equation.DSMT4">
                  <p:embed/>
                </p:oleObj>
              </mc:Choice>
              <mc:Fallback>
                <p:oleObj name="Equation" r:id="rId2" imgW="685800" imgH="8890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343400"/>
                        <a:ext cx="6858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0185054"/>
              </p:ext>
            </p:extLst>
          </p:nvPr>
        </p:nvGraphicFramePr>
        <p:xfrm>
          <a:off x="2603500" y="4330700"/>
          <a:ext cx="6858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85800" imgH="901700" progId="Equation.DSMT4">
                  <p:embed/>
                </p:oleObj>
              </mc:Choice>
              <mc:Fallback>
                <p:oleObj name="Equation" r:id="rId4" imgW="685800" imgH="9017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0" y="4330700"/>
                        <a:ext cx="6858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6" name="Object 4"/>
          <p:cNvGraphicFramePr>
            <a:graphicFrameLocks noChangeAspect="1"/>
          </p:cNvGraphicFramePr>
          <p:nvPr/>
        </p:nvGraphicFramePr>
        <p:xfrm>
          <a:off x="3848100" y="4343400"/>
          <a:ext cx="6731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72808" imgH="888614" progId="Equation.DSMT4">
                  <p:embed/>
                </p:oleObj>
              </mc:Choice>
              <mc:Fallback>
                <p:oleObj name="Equation" r:id="rId6" imgW="672808" imgH="888614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8100" y="4343400"/>
                        <a:ext cx="6731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7" name="Object 5"/>
          <p:cNvGraphicFramePr>
            <a:graphicFrameLocks noChangeAspect="1"/>
          </p:cNvGraphicFramePr>
          <p:nvPr/>
        </p:nvGraphicFramePr>
        <p:xfrm>
          <a:off x="5092700" y="4343400"/>
          <a:ext cx="6731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72808" imgH="888614" progId="Equation.DSMT4">
                  <p:embed/>
                </p:oleObj>
              </mc:Choice>
              <mc:Fallback>
                <p:oleObj name="Equation" r:id="rId8" imgW="672808" imgH="888614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2700" y="4343400"/>
                        <a:ext cx="6731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8" name="Object 6"/>
          <p:cNvGraphicFramePr>
            <a:graphicFrameLocks noChangeAspect="1"/>
          </p:cNvGraphicFramePr>
          <p:nvPr/>
        </p:nvGraphicFramePr>
        <p:xfrm>
          <a:off x="6311900" y="4343400"/>
          <a:ext cx="6985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98500" imgH="889000" progId="Equation.DSMT4">
                  <p:embed/>
                </p:oleObj>
              </mc:Choice>
              <mc:Fallback>
                <p:oleObj name="Equation" r:id="rId10" imgW="698500" imgH="8890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900" y="4343400"/>
                        <a:ext cx="6985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9" name="Object 7"/>
          <p:cNvGraphicFramePr>
            <a:graphicFrameLocks noChangeAspect="1"/>
          </p:cNvGraphicFramePr>
          <p:nvPr/>
        </p:nvGraphicFramePr>
        <p:xfrm>
          <a:off x="1511300" y="5372100"/>
          <a:ext cx="546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45760" imgH="291960" progId="Equation.DSMT4">
                  <p:embed/>
                </p:oleObj>
              </mc:Choice>
              <mc:Fallback>
                <p:oleObj name="Equation" r:id="rId12" imgW="545760" imgH="291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300" y="5372100"/>
                        <a:ext cx="546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0" name="Object 8"/>
          <p:cNvGraphicFramePr>
            <a:graphicFrameLocks noChangeAspect="1"/>
          </p:cNvGraphicFramePr>
          <p:nvPr/>
        </p:nvGraphicFramePr>
        <p:xfrm>
          <a:off x="2755900" y="5372100"/>
          <a:ext cx="571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71320" imgH="291960" progId="Equation.DSMT4">
                  <p:embed/>
                </p:oleObj>
              </mc:Choice>
              <mc:Fallback>
                <p:oleObj name="Equation" r:id="rId14" imgW="571320" imgH="2919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5900" y="5372100"/>
                        <a:ext cx="571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1" name="Object 9"/>
          <p:cNvGraphicFramePr>
            <a:graphicFrameLocks noChangeAspect="1"/>
          </p:cNvGraphicFramePr>
          <p:nvPr/>
        </p:nvGraphicFramePr>
        <p:xfrm>
          <a:off x="4191000" y="5372100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80880" imgH="291960" progId="Equation.DSMT4">
                  <p:embed/>
                </p:oleObj>
              </mc:Choice>
              <mc:Fallback>
                <p:oleObj name="Equation" r:id="rId16" imgW="380880" imgH="2919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5372100"/>
                        <a:ext cx="381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2" name="Object 10"/>
          <p:cNvGraphicFramePr>
            <a:graphicFrameLocks noChangeAspect="1"/>
          </p:cNvGraphicFramePr>
          <p:nvPr/>
        </p:nvGraphicFramePr>
        <p:xfrm>
          <a:off x="5410200" y="5372100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80880" imgH="291960" progId="Equation.DSMT4">
                  <p:embed/>
                </p:oleObj>
              </mc:Choice>
              <mc:Fallback>
                <p:oleObj name="Equation" r:id="rId18" imgW="380880" imgH="2919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5372100"/>
                        <a:ext cx="381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3" name="Object 11"/>
          <p:cNvGraphicFramePr>
            <a:graphicFrameLocks noChangeAspect="1"/>
          </p:cNvGraphicFramePr>
          <p:nvPr/>
        </p:nvGraphicFramePr>
        <p:xfrm>
          <a:off x="6477000" y="5372100"/>
          <a:ext cx="571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571320" imgH="291960" progId="Equation.DSMT4">
                  <p:embed/>
                </p:oleObj>
              </mc:Choice>
              <mc:Fallback>
                <p:oleObj name="Equation" r:id="rId20" imgW="571320" imgH="29196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72100"/>
                        <a:ext cx="571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4" name="Object 12"/>
          <p:cNvGraphicFramePr>
            <a:graphicFrameLocks noChangeAspect="1"/>
          </p:cNvGraphicFramePr>
          <p:nvPr/>
        </p:nvGraphicFramePr>
        <p:xfrm>
          <a:off x="1704975" y="4114800"/>
          <a:ext cx="1397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39680" imgH="190440" progId="Equation.DSMT4">
                  <p:embed/>
                </p:oleObj>
              </mc:Choice>
              <mc:Fallback>
                <p:oleObj name="Equation" r:id="rId22" imgW="139680" imgH="19044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4975" y="4114800"/>
                        <a:ext cx="1397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908E5113-059C-5C06-3EFD-8DE53C641C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305072"/>
              </p:ext>
            </p:extLst>
          </p:nvPr>
        </p:nvGraphicFramePr>
        <p:xfrm>
          <a:off x="2901950" y="4114800"/>
          <a:ext cx="1397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39680" imgH="203040" progId="Equation.DSMT4">
                  <p:embed/>
                </p:oleObj>
              </mc:Choice>
              <mc:Fallback>
                <p:oleObj name="Equation" r:id="rId24" imgW="139680" imgH="203040" progId="Equation.DSMT4">
                  <p:embed/>
                  <p:pic>
                    <p:nvPicPr>
                      <p:cNvPr id="553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1950" y="4114800"/>
                        <a:ext cx="1397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>
            <a:extLst>
              <a:ext uri="{FF2B5EF4-FFF2-40B4-BE49-F238E27FC236}">
                <a16:creationId xmlns:a16="http://schemas.microsoft.com/office/drawing/2014/main" id="{E90EB19D-F88E-4AFD-C619-387549C34E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296556"/>
              </p:ext>
            </p:extLst>
          </p:nvPr>
        </p:nvGraphicFramePr>
        <p:xfrm>
          <a:off x="6648450" y="4114800"/>
          <a:ext cx="28575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39680" imgH="203040" progId="Equation.DSMT4">
                  <p:embed/>
                </p:oleObj>
              </mc:Choice>
              <mc:Fallback>
                <p:oleObj name="Equation" r:id="rId24" imgW="139680" imgH="203040" progId="Equation.DSMT4">
                  <p:embed/>
                  <p:pic>
                    <p:nvPicPr>
                      <p:cNvPr id="4" name="Object 4">
                        <a:extLst>
                          <a:ext uri="{FF2B5EF4-FFF2-40B4-BE49-F238E27FC236}">
                            <a16:creationId xmlns:a16="http://schemas.microsoft.com/office/drawing/2014/main" id="{908E5113-059C-5C06-3EFD-8DE53C641C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8450" y="4114800"/>
                        <a:ext cx="28575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10: Application: Calculating an Average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Next, we add the five products to find the sum of all of the scores.</a:t>
            </a:r>
          </a:p>
          <a:p>
            <a:endParaRPr lang="en-US" dirty="0"/>
          </a:p>
        </p:txBody>
      </p:sp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3810000" y="2273246"/>
          <a:ext cx="952500" cy="275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52200" imgH="2755800" progId="Equation.DSMT4">
                  <p:embed/>
                </p:oleObj>
              </mc:Choice>
              <mc:Fallback>
                <p:oleObj name="Equation" r:id="rId2" imgW="952200" imgH="2755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273246"/>
                        <a:ext cx="952500" cy="275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299" name="Object 3"/>
          <p:cNvGraphicFramePr>
            <a:graphicFrameLocks noChangeAspect="1"/>
          </p:cNvGraphicFramePr>
          <p:nvPr/>
        </p:nvGraphicFramePr>
        <p:xfrm>
          <a:off x="4038600" y="5049050"/>
          <a:ext cx="368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68280" imgH="279360" progId="Equation.DSMT4">
                  <p:embed/>
                </p:oleObj>
              </mc:Choice>
              <mc:Fallback>
                <p:oleObj name="Equation" r:id="rId4" imgW="368280" imgH="2793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049050"/>
                        <a:ext cx="368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5209708" y="4974578"/>
            <a:ext cx="1107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E7E"/>
                </a:solidFill>
              </a:rPr>
              <a:t>Sum</a:t>
            </a:r>
            <a:r>
              <a:rPr lang="en-US" sz="2000" dirty="0">
                <a:solidFill>
                  <a:srgbClr val="008080"/>
                </a:solidFill>
              </a:rPr>
              <a:t> 	</a:t>
            </a:r>
          </a:p>
        </p:txBody>
      </p:sp>
      <p:graphicFrame>
        <p:nvGraphicFramePr>
          <p:cNvPr id="55300" name="Object 4"/>
          <p:cNvGraphicFramePr>
            <a:graphicFrameLocks noChangeAspect="1"/>
          </p:cNvGraphicFramePr>
          <p:nvPr/>
        </p:nvGraphicFramePr>
        <p:xfrm>
          <a:off x="4191000" y="2286000"/>
          <a:ext cx="1397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680" imgH="203040" progId="Equation.DSMT4">
                  <p:embed/>
                </p:oleObj>
              </mc:Choice>
              <mc:Fallback>
                <p:oleObj name="Equation" r:id="rId6" imgW="139680" imgH="203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286000"/>
                        <a:ext cx="1397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1" name="Object 5"/>
          <p:cNvGraphicFramePr>
            <a:graphicFrameLocks noChangeAspect="1"/>
          </p:cNvGraphicFramePr>
          <p:nvPr/>
        </p:nvGraphicFramePr>
        <p:xfrm>
          <a:off x="4375204" y="2292350"/>
          <a:ext cx="1397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9680" imgH="190440" progId="Equation.DSMT4">
                  <p:embed/>
                </p:oleObj>
              </mc:Choice>
              <mc:Fallback>
                <p:oleObj name="Equation" r:id="rId8" imgW="139680" imgH="1904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5204" y="2292350"/>
                        <a:ext cx="1397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2" name="Object 6"/>
          <p:cNvGraphicFramePr>
            <a:graphicFrameLocks noChangeAspect="1"/>
          </p:cNvGraphicFramePr>
          <p:nvPr/>
        </p:nvGraphicFramePr>
        <p:xfrm>
          <a:off x="4576749" y="5050651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15640" imgH="291960" progId="Equation.DSMT4">
                  <p:embed/>
                </p:oleObj>
              </mc:Choice>
              <mc:Fallback>
                <p:oleObj name="Equation" r:id="rId10" imgW="215640" imgH="2919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6749" y="5050651"/>
                        <a:ext cx="21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3" name="Object 7"/>
          <p:cNvGraphicFramePr>
            <a:graphicFrameLocks noChangeAspect="1"/>
          </p:cNvGraphicFramePr>
          <p:nvPr/>
        </p:nvGraphicFramePr>
        <p:xfrm>
          <a:off x="4411649" y="5050651"/>
          <a:ext cx="19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90440" imgH="291960" progId="Equation.DSMT4">
                  <p:embed/>
                </p:oleObj>
              </mc:Choice>
              <mc:Fallback>
                <p:oleObj name="Equation" r:id="rId12" imgW="190440" imgH="291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1649" y="5050651"/>
                        <a:ext cx="190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10: Application: Calculating an Average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Finally, divide by 15 because the total represents 15 scores.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average score for the class was </a:t>
            </a:r>
            <a:r>
              <a:rPr lang="en-US" dirty="0">
                <a:solidFill>
                  <a:srgbClr val="FF0000"/>
                </a:solidFill>
              </a:rPr>
              <a:t>82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39487" y="2241756"/>
            <a:ext cx="10244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E7E"/>
                </a:solidFill>
              </a:rPr>
              <a:t>Average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243263" y="2256965"/>
          <a:ext cx="1274762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31560" imgH="901440" progId="Equation.DSMT4">
                  <p:embed/>
                </p:oleObj>
              </mc:Choice>
              <mc:Fallback>
                <p:oleObj name="Equation" r:id="rId3" imgW="1231560" imgH="9014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3263" y="2256965"/>
                        <a:ext cx="1274762" cy="931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3551238" y="3154363"/>
          <a:ext cx="9525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52200" imgH="406080" progId="Equation.DSMT4">
                  <p:embed/>
                </p:oleObj>
              </mc:Choice>
              <mc:Fallback>
                <p:oleObj name="Equation" r:id="rId5" imgW="952200" imgH="406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1238" y="3154363"/>
                        <a:ext cx="9525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4077827" y="2285540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03040" imgH="291960" progId="Equation.DSMT4">
                  <p:embed/>
                </p:oleObj>
              </mc:Choice>
              <mc:Fallback>
                <p:oleObj name="Equation" r:id="rId7" imgW="203040" imgH="2919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7827" y="2285540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4114800" y="3638090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80880" imgH="291960" progId="Equation.DSMT4">
                  <p:embed/>
                </p:oleObj>
              </mc:Choice>
              <mc:Fallback>
                <p:oleObj name="Equation" r:id="rId9" imgW="380880" imgH="291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638090"/>
                        <a:ext cx="381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3926948" y="4013200"/>
          <a:ext cx="596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96880" imgH="406080" progId="Equation.DSMT4">
                  <p:embed/>
                </p:oleObj>
              </mc:Choice>
              <mc:Fallback>
                <p:oleObj name="Equation" r:id="rId11" imgW="596880" imgH="406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6948" y="4013200"/>
                        <a:ext cx="5969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4309396" y="4508500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15640" imgH="291960" progId="Equation.DSMT4">
                  <p:embed/>
                </p:oleObj>
              </mc:Choice>
              <mc:Fallback>
                <p:oleObj name="Equation" r:id="rId13" imgW="215640" imgH="291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9396" y="4508500"/>
                        <a:ext cx="21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9"/>
          <p:cNvGraphicFramePr>
            <a:graphicFrameLocks noChangeAspect="1"/>
          </p:cNvGraphicFramePr>
          <p:nvPr/>
        </p:nvGraphicFramePr>
        <p:xfrm>
          <a:off x="4290552" y="2291890"/>
          <a:ext cx="19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90440" imgH="279360" progId="Equation.DSMT4">
                  <p:embed/>
                </p:oleObj>
              </mc:Choice>
              <mc:Fallback>
                <p:oleObj name="Equation" r:id="rId15" imgW="190440" imgH="2793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0552" y="2291890"/>
                        <a:ext cx="190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1: </a:t>
            </a:r>
            <a:r>
              <a:rPr lang="en-US" dirty="0"/>
              <a:t>Application: Adding Whole Numbers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2:</a:t>
            </a:r>
            <a:r>
              <a:rPr lang="en-US" dirty="0"/>
              <a:t> SET UP: In this problem, the three amounts to be added are </a:t>
            </a:r>
            <a:r>
              <a:rPr lang="en-US" dirty="0">
                <a:solidFill>
                  <a:srgbClr val="0000FF"/>
                </a:solidFill>
              </a:rPr>
              <a:t>288</a:t>
            </a:r>
            <a:r>
              <a:rPr lang="en-US" dirty="0"/>
              <a:t> miles, </a:t>
            </a:r>
            <a:r>
              <a:rPr lang="en-US" dirty="0">
                <a:solidFill>
                  <a:srgbClr val="0000FF"/>
                </a:solidFill>
              </a:rPr>
              <a:t>145</a:t>
            </a:r>
            <a:r>
              <a:rPr lang="en-US" dirty="0"/>
              <a:t> miles, and </a:t>
            </a:r>
            <a:r>
              <a:rPr lang="en-US" dirty="0">
                <a:solidFill>
                  <a:srgbClr val="0000FF"/>
                </a:solidFill>
              </a:rPr>
              <a:t>203</a:t>
            </a:r>
            <a:r>
              <a:rPr lang="en-US" dirty="0"/>
              <a:t> miles or </a:t>
            </a:r>
          </a:p>
          <a:p>
            <a:pPr algn="ctr"/>
            <a:r>
              <a:rPr lang="en-US" dirty="0">
                <a:solidFill>
                  <a:srgbClr val="00007E"/>
                </a:solidFill>
              </a:rPr>
              <a:t>288 + 145 + 203 = total miles.</a:t>
            </a:r>
          </a:p>
          <a:p>
            <a:r>
              <a:rPr lang="en-US" b="1" dirty="0"/>
              <a:t>Step 3:</a:t>
            </a:r>
            <a:r>
              <a:rPr lang="en-US" dirty="0"/>
              <a:t> SOLVE: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Mary Ann will drive a total of </a:t>
            </a:r>
            <a:r>
              <a:rPr lang="en-US" dirty="0">
                <a:solidFill>
                  <a:srgbClr val="FF0000"/>
                </a:solidFill>
              </a:rPr>
              <a:t>636</a:t>
            </a:r>
            <a:r>
              <a:rPr lang="en-US" dirty="0"/>
              <a:t> miles.</a:t>
            </a:r>
          </a:p>
          <a:p>
            <a:endParaRPr lang="en-US" b="1" dirty="0"/>
          </a:p>
          <a:p>
            <a:pPr algn="ctr"/>
            <a:endParaRPr lang="en-US" dirty="0"/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4048125" y="3095625"/>
          <a:ext cx="863600" cy="176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63280" imgH="1765080" progId="Equation.DSMT4">
                  <p:embed/>
                </p:oleObj>
              </mc:Choice>
              <mc:Fallback>
                <p:oleObj name="Equation" r:id="rId2" imgW="863280" imgH="17650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25" y="3095625"/>
                        <a:ext cx="863600" cy="176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62600" y="4848812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E7E"/>
                </a:solidFill>
              </a:rPr>
              <a:t>Total miles driven</a:t>
            </a:r>
          </a:p>
        </p:txBody>
      </p:sp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4521200" y="3114675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720" imgH="190440" progId="Equation.DSMT4">
                  <p:embed/>
                </p:oleObj>
              </mc:Choice>
              <mc:Fallback>
                <p:oleObj name="Equation" r:id="rId4" imgW="126720" imgH="1904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3114675"/>
                        <a:ext cx="1270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1" name="Object 5"/>
          <p:cNvGraphicFramePr>
            <a:graphicFrameLocks noChangeAspect="1"/>
          </p:cNvGraphicFramePr>
          <p:nvPr/>
        </p:nvGraphicFramePr>
        <p:xfrm>
          <a:off x="4324350" y="3114675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720" imgH="190440" progId="Equation.DSMT4">
                  <p:embed/>
                </p:oleObj>
              </mc:Choice>
              <mc:Fallback>
                <p:oleObj name="Equation" r:id="rId6" imgW="126720" imgH="1904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4350" y="3114675"/>
                        <a:ext cx="1270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2" name="Object 6"/>
          <p:cNvGraphicFramePr>
            <a:graphicFrameLocks noChangeAspect="1"/>
          </p:cNvGraphicFramePr>
          <p:nvPr/>
        </p:nvGraphicFramePr>
        <p:xfrm>
          <a:off x="4267200" y="4895850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3040" imgH="291960" progId="Equation.DSMT4">
                  <p:embed/>
                </p:oleObj>
              </mc:Choice>
              <mc:Fallback>
                <p:oleObj name="Equation" r:id="rId8" imgW="203040" imgH="2919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895850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3" name="Object 7"/>
          <p:cNvGraphicFramePr>
            <a:graphicFrameLocks noChangeAspect="1"/>
          </p:cNvGraphicFramePr>
          <p:nvPr/>
        </p:nvGraphicFramePr>
        <p:xfrm>
          <a:off x="4495800" y="4895850"/>
          <a:ext cx="19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0440" imgH="291960" progId="Equation.DSMT4">
                  <p:embed/>
                </p:oleObj>
              </mc:Choice>
              <mc:Fallback>
                <p:oleObj name="Equation" r:id="rId10" imgW="190440" imgH="291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895850"/>
                        <a:ext cx="190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4" name="Object 8"/>
          <p:cNvGraphicFramePr>
            <a:graphicFrameLocks noChangeAspect="1"/>
          </p:cNvGraphicFramePr>
          <p:nvPr/>
        </p:nvGraphicFramePr>
        <p:xfrm>
          <a:off x="4724400" y="4895850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03040" imgH="291960" progId="Equation.DSMT4">
                  <p:embed/>
                </p:oleObj>
              </mc:Choice>
              <mc:Fallback>
                <p:oleObj name="Equation" r:id="rId12" imgW="203040" imgH="2919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895850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1: </a:t>
            </a:r>
            <a:r>
              <a:rPr lang="en-US" dirty="0"/>
              <a:t>Application: Adding Whole Numbers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4:</a:t>
            </a:r>
            <a:r>
              <a:rPr lang="en-US" dirty="0"/>
              <a:t> CHECK: Mary Ann will drive about 300 miles to her grandma’s house, 100 miles to the beach, and 200 miles home and</a:t>
            </a:r>
          </a:p>
          <a:p>
            <a:pPr algn="ctr"/>
            <a:r>
              <a:rPr lang="en-US" dirty="0">
                <a:solidFill>
                  <a:srgbClr val="00007E"/>
                </a:solidFill>
              </a:rPr>
              <a:t>300 + 100 + 200 </a:t>
            </a:r>
            <a:r>
              <a:rPr lang="en-US" dirty="0"/>
              <a:t>= </a:t>
            </a:r>
            <a:r>
              <a:rPr lang="en-US" dirty="0">
                <a:solidFill>
                  <a:srgbClr val="FF0000"/>
                </a:solidFill>
              </a:rPr>
              <a:t>600</a:t>
            </a:r>
            <a:r>
              <a:rPr lang="en-US" dirty="0"/>
              <a:t>, </a:t>
            </a:r>
          </a:p>
          <a:p>
            <a:r>
              <a:rPr lang="en-US" dirty="0"/>
              <a:t>so a total of </a:t>
            </a:r>
            <a:r>
              <a:rPr lang="en-US" dirty="0">
                <a:solidFill>
                  <a:srgbClr val="FF0000"/>
                </a:solidFill>
              </a:rPr>
              <a:t>636</a:t>
            </a:r>
            <a:r>
              <a:rPr lang="en-US" dirty="0"/>
              <a:t> miles seems reasonable.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Application: Multiplying Whole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owner of a semi-pro baseball team orders baseballs from the manufacturer at the beginning of the season. The team is scheduled to play </a:t>
            </a:r>
            <a:r>
              <a:rPr lang="en-US" dirty="0">
                <a:solidFill>
                  <a:srgbClr val="0000FF"/>
                </a:solidFill>
              </a:rPr>
              <a:t>32</a:t>
            </a:r>
            <a:r>
              <a:rPr lang="en-US" dirty="0"/>
              <a:t> games and they anticipate using </a:t>
            </a:r>
            <a:r>
              <a:rPr lang="en-US" dirty="0">
                <a:solidFill>
                  <a:srgbClr val="0000FF"/>
                </a:solidFill>
              </a:rPr>
              <a:t>8</a:t>
            </a:r>
            <a:r>
              <a:rPr lang="en-US" dirty="0"/>
              <a:t> new baseballs each game. How many baseballs should the owner buy?</a:t>
            </a:r>
          </a:p>
          <a:p>
            <a:r>
              <a:rPr lang="en-US" b="1" dirty="0"/>
              <a:t>Solution</a:t>
            </a:r>
          </a:p>
          <a:p>
            <a:r>
              <a:rPr lang="en-US" b="1" dirty="0"/>
              <a:t>Step 1:</a:t>
            </a:r>
            <a:r>
              <a:rPr lang="en-US" dirty="0"/>
              <a:t> READ: Read the problem carefully. The order for the entire season is found by multiplication.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Application: Multiplying Whole Numbers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2: </a:t>
            </a:r>
            <a:r>
              <a:rPr lang="en-US" dirty="0"/>
              <a:t>SET UP: To find the total number of baseballs to be ordered, multiply the number of games by the number of balls to be used in each game.</a:t>
            </a:r>
          </a:p>
          <a:p>
            <a:pPr algn="ctr"/>
            <a:r>
              <a:rPr lang="en-US" dirty="0">
                <a:solidFill>
                  <a:srgbClr val="00007E"/>
                </a:solidFill>
              </a:rPr>
              <a:t>32 ⋅ 8 = total number of baseballs</a:t>
            </a:r>
          </a:p>
          <a:p>
            <a:r>
              <a:rPr lang="en-US" b="1" dirty="0"/>
              <a:t>Step 3:</a:t>
            </a:r>
            <a:r>
              <a:rPr lang="en-US" dirty="0"/>
              <a:t> SOLVE: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owner should order </a:t>
            </a:r>
            <a:r>
              <a:rPr lang="en-US" dirty="0">
                <a:solidFill>
                  <a:srgbClr val="FF0000"/>
                </a:solidFill>
              </a:rPr>
              <a:t>256</a:t>
            </a:r>
            <a:r>
              <a:rPr lang="en-US" dirty="0"/>
              <a:t> baseballs for the season.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3702050" y="3276600"/>
          <a:ext cx="9144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1244520" progId="Equation.DSMT4">
                  <p:embed/>
                </p:oleObj>
              </mc:Choice>
              <mc:Fallback>
                <p:oleObj name="Equation" r:id="rId2" imgW="914400" imgH="12445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2050" y="3276600"/>
                        <a:ext cx="914400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4876800" y="3486150"/>
            <a:ext cx="1107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E7E"/>
                </a:solidFill>
              </a:rPr>
              <a:t>Games</a:t>
            </a:r>
            <a:r>
              <a:rPr lang="en-US" sz="2000" dirty="0">
                <a:solidFill>
                  <a:srgbClr val="008080"/>
                </a:solidFill>
              </a:rPr>
              <a:t>	</a:t>
            </a:r>
          </a:p>
        </p:txBody>
      </p:sp>
      <p:sp>
        <p:nvSpPr>
          <p:cNvPr id="6" name="Rectangle 5"/>
          <p:cNvSpPr/>
          <p:nvPr/>
        </p:nvSpPr>
        <p:spPr>
          <a:xfrm>
            <a:off x="4890854" y="4038600"/>
            <a:ext cx="29546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E7E"/>
                </a:solidFill>
              </a:rPr>
              <a:t>Balls for each game</a:t>
            </a:r>
            <a:r>
              <a:rPr lang="en-US" sz="2000" dirty="0">
                <a:solidFill>
                  <a:srgbClr val="2D7D9F"/>
                </a:solidFill>
              </a:rPr>
              <a:t>	</a:t>
            </a:r>
          </a:p>
        </p:txBody>
      </p:sp>
      <p:sp>
        <p:nvSpPr>
          <p:cNvPr id="7" name="Rectangle 6"/>
          <p:cNvSpPr/>
          <p:nvPr/>
        </p:nvSpPr>
        <p:spPr>
          <a:xfrm>
            <a:off x="4904908" y="4581525"/>
            <a:ext cx="29546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E7E"/>
                </a:solidFill>
              </a:rPr>
              <a:t>Total to be ordered</a:t>
            </a:r>
            <a:r>
              <a:rPr lang="en-US" sz="2000" dirty="0">
                <a:solidFill>
                  <a:srgbClr val="2D7D9F"/>
                </a:solidFill>
              </a:rPr>
              <a:t>	</a:t>
            </a:r>
          </a:p>
        </p:txBody>
      </p:sp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4191000" y="327660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720" imgH="190440" progId="Equation.DSMT4">
                  <p:embed/>
                </p:oleObj>
              </mc:Choice>
              <mc:Fallback>
                <p:oleObj name="Equation" r:id="rId4" imgW="126720" imgH="1904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276600"/>
                        <a:ext cx="1270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912454"/>
              </p:ext>
            </p:extLst>
          </p:nvPr>
        </p:nvGraphicFramePr>
        <p:xfrm>
          <a:off x="4413250" y="4645025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3040" imgH="291960" progId="Equation.DSMT4">
                  <p:embed/>
                </p:oleObj>
              </mc:Choice>
              <mc:Fallback>
                <p:oleObj name="Equation" r:id="rId6" imgW="203040" imgH="291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0" y="4645025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119798"/>
              </p:ext>
            </p:extLst>
          </p:nvPr>
        </p:nvGraphicFramePr>
        <p:xfrm>
          <a:off x="4185627" y="4645025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3040" imgH="291960" progId="Equation.DSMT4">
                  <p:embed/>
                </p:oleObj>
              </mc:Choice>
              <mc:Fallback>
                <p:oleObj name="Equation" r:id="rId8" imgW="203040" imgH="2919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5627" y="4645025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7" name="Object 7"/>
          <p:cNvGraphicFramePr>
            <a:graphicFrameLocks noChangeAspect="1"/>
          </p:cNvGraphicFramePr>
          <p:nvPr/>
        </p:nvGraphicFramePr>
        <p:xfrm>
          <a:off x="3943350" y="4645025"/>
          <a:ext cx="19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0440" imgH="279360" progId="Equation.DSMT4">
                  <p:embed/>
                </p:oleObj>
              </mc:Choice>
              <mc:Fallback>
                <p:oleObj name="Equation" r:id="rId10" imgW="190440" imgH="2793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3350" y="4645025"/>
                        <a:ext cx="190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Application: Multiplying Whole Numbers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4: </a:t>
            </a:r>
            <a:r>
              <a:rPr lang="en-US" dirty="0"/>
              <a:t>CHECK: The team plays about 30 games and uses about 10 balls per game and</a:t>
            </a:r>
          </a:p>
          <a:p>
            <a:pPr algn="ctr"/>
            <a:r>
              <a:rPr lang="en-US" dirty="0">
                <a:solidFill>
                  <a:srgbClr val="00007E"/>
                </a:solidFill>
              </a:rPr>
              <a:t>30 ⋅ 10 = 300,</a:t>
            </a:r>
          </a:p>
          <a:p>
            <a:r>
              <a:rPr lang="en-US" dirty="0"/>
              <a:t>so a total order of </a:t>
            </a:r>
            <a:r>
              <a:rPr lang="en-US" dirty="0">
                <a:solidFill>
                  <a:srgbClr val="FF0000"/>
                </a:solidFill>
              </a:rPr>
              <a:t>256 </a:t>
            </a:r>
            <a:r>
              <a:rPr lang="en-US" dirty="0"/>
              <a:t>balls seems reasonable.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Application: Dividing Whole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Nineteen</a:t>
            </a:r>
            <a:r>
              <a:rPr lang="en-US" dirty="0"/>
              <a:t> friends and neighbors decided to buy tickets to a basketball game with the LA Lakers playing the Boston Celtics. Because they were buying a large number of tickets they got a special group price of </a:t>
            </a:r>
            <a:r>
              <a:rPr lang="en-US" dirty="0">
                <a:solidFill>
                  <a:srgbClr val="0000FF"/>
                </a:solidFill>
              </a:rPr>
              <a:t>$1558</a:t>
            </a:r>
            <a:r>
              <a:rPr lang="en-US" dirty="0"/>
              <a:t>. If they decided to divide the amount equally, what did each of them pay for a ticket?</a:t>
            </a:r>
          </a:p>
          <a:p>
            <a:r>
              <a:rPr lang="en-US" b="1" dirty="0"/>
              <a:t>Solution</a:t>
            </a:r>
          </a:p>
          <a:p>
            <a:r>
              <a:rPr lang="en-US" b="1" dirty="0"/>
              <a:t>Step 1:</a:t>
            </a:r>
            <a:r>
              <a:rPr lang="en-US" dirty="0"/>
              <a:t> READ: Read the problem carefully. The keyword is </a:t>
            </a:r>
            <a:r>
              <a:rPr lang="en-US" b="1" dirty="0"/>
              <a:t>divide </a:t>
            </a:r>
            <a:r>
              <a:rPr lang="en-US" dirty="0"/>
              <a:t>(in the phrase "divide the amount equally").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1565</TotalTime>
  <Words>2113</Words>
  <Application>Microsoft Office PowerPoint</Application>
  <PresentationFormat>On-screen Show (4:3)</PresentationFormat>
  <Paragraphs>205</Paragraphs>
  <Slides>36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Office Theme</vt:lpstr>
      <vt:lpstr>Equation</vt:lpstr>
      <vt:lpstr>Section 1.6</vt:lpstr>
      <vt:lpstr>Procedure: Basic Strategy for Solving Word Problems </vt:lpstr>
      <vt:lpstr>Example 1: Application: Adding Whole Numbers</vt:lpstr>
      <vt:lpstr>Example 1: Application: Adding Whole Numbers (cont.)</vt:lpstr>
      <vt:lpstr>Example 1: Application: Adding Whole Numbers (cont.)</vt:lpstr>
      <vt:lpstr>Example 2: Application: Multiplying Whole Numbers</vt:lpstr>
      <vt:lpstr>Example 2: Application: Multiplying Whole Numbers (cont.)</vt:lpstr>
      <vt:lpstr>Example 2: Application: Multiplying Whole Numbers (cont.)</vt:lpstr>
      <vt:lpstr>Example 3: Application: Dividing Whole Numbers</vt:lpstr>
      <vt:lpstr>Example 3: Application: Dividing Whole Numbers (cont.)</vt:lpstr>
      <vt:lpstr>Example 3: Application: Dividing Whole Numbers (cont.)</vt:lpstr>
      <vt:lpstr>Example 4: Application: Calculating Loan Amounts</vt:lpstr>
      <vt:lpstr>Example 4: Application: Calculating Loan Amounts (cont.)</vt:lpstr>
      <vt:lpstr>Example 4: Application: Calculating Loan Amounts (cont.)</vt:lpstr>
      <vt:lpstr>Example 4: Application: Calculating Loan Amounts (cont.)</vt:lpstr>
      <vt:lpstr>Example 5: Application: Balancing a Checking Account</vt:lpstr>
      <vt:lpstr>Example 5: Application: Balancing a Checking Account (cont.)</vt:lpstr>
      <vt:lpstr>Example 5: Application: Balancing a Checking Account (cont.)</vt:lpstr>
      <vt:lpstr>Example 5: Application: Balancing a Checking Account (cont.)</vt:lpstr>
      <vt:lpstr>Example 6: Application: Finding the Area of Rectangles</vt:lpstr>
      <vt:lpstr>Example 6: Application: Finding the Area of Rectangles (cont.)</vt:lpstr>
      <vt:lpstr>Example 6: Application: Finding the Area of Rectangles (cont.)</vt:lpstr>
      <vt:lpstr>Example 6: Application: Finding the Area of Rectangles (cont.)</vt:lpstr>
      <vt:lpstr>Procedure: Find the Average of a Set of Numbers </vt:lpstr>
      <vt:lpstr>Example 7: Calculating an Average</vt:lpstr>
      <vt:lpstr>Example 7: Calculating an Average (cont.)</vt:lpstr>
      <vt:lpstr>Example 8: Application: Calculating an Average</vt:lpstr>
      <vt:lpstr>Example 8: Application: Calculating an Average (cont.)</vt:lpstr>
      <vt:lpstr>Example 8: Application: Calculating an Average (cont.)</vt:lpstr>
      <vt:lpstr>Example 8: Application: Calculating an Average (cont.)</vt:lpstr>
      <vt:lpstr>Example 9: Application: Calculating an Average</vt:lpstr>
      <vt:lpstr>Example 9: Application: Calculating an Average (cont.)</vt:lpstr>
      <vt:lpstr>Example 9: Application: Calculating an Average (cont.)</vt:lpstr>
      <vt:lpstr>Example 10: Application: Calculating an Average</vt:lpstr>
      <vt:lpstr>Example 10: Application: Calculating an Average (cont.)</vt:lpstr>
      <vt:lpstr>Example 10: Application: Calculating an Average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Preparation for College Mathematics, 3rd Edition</dc:title>
  <dc:creator>Hawkes Learning</dc:creator>
  <cp:lastModifiedBy>Rebecca Johnson</cp:lastModifiedBy>
  <cp:revision>180</cp:revision>
  <dcterms:created xsi:type="dcterms:W3CDTF">2013-04-26T14:43:13Z</dcterms:created>
  <dcterms:modified xsi:type="dcterms:W3CDTF">2023-06-27T17:04:11Z</dcterms:modified>
</cp:coreProperties>
</file>