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60" r:id="rId3"/>
    <p:sldId id="261" r:id="rId4"/>
    <p:sldId id="263" r:id="rId5"/>
    <p:sldId id="290" r:id="rId6"/>
    <p:sldId id="265" r:id="rId7"/>
    <p:sldId id="266" r:id="rId8"/>
    <p:sldId id="267" r:id="rId9"/>
    <p:sldId id="28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92" r:id="rId18"/>
    <p:sldId id="276" r:id="rId19"/>
    <p:sldId id="277" r:id="rId20"/>
    <p:sldId id="29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9900FF"/>
    <a:srgbClr val="000000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6126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5 if the ones digit is 0 or 5.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596153" y="1097280"/>
            <a:ext cx="8077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600" dirty="0"/>
              <a:t>Determine whether each of the following numbers is divisible by 5.</a:t>
            </a:r>
            <a:endParaRPr lang="en-US" sz="2600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AutoNum type="alphaLcPeriod"/>
            </a:pPr>
            <a:r>
              <a:rPr lang="en-US" sz="2600" i="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1365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rgbClr val="0000FF"/>
                </a:solidFill>
              </a:rPr>
              <a:t>970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rgbClr val="0000FF"/>
                </a:solidFill>
              </a:rPr>
              <a:t>1863</a:t>
            </a:r>
            <a:endParaRPr lang="en-US" sz="2600" i="0" dirty="0">
              <a:solidFill>
                <a:srgbClr val="0000FF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600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1365</a:t>
            </a:r>
            <a:r>
              <a:rPr lang="en-US" sz="2600" i="0" dirty="0">
                <a:solidFill>
                  <a:schemeClr val="tx1"/>
                </a:solidFill>
              </a:rPr>
              <a:t> is </a:t>
            </a:r>
            <a:r>
              <a:rPr lang="en-US" sz="2600" i="0" dirty="0">
                <a:solidFill>
                  <a:srgbClr val="FF0000"/>
                </a:solidFill>
              </a:rPr>
              <a:t>divisible by 5</a:t>
            </a:r>
            <a:r>
              <a:rPr lang="en-US" sz="2600" i="0" dirty="0">
                <a:solidFill>
                  <a:schemeClr val="tx1"/>
                </a:solidFill>
              </a:rPr>
              <a:t> since the ones digit is 5.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970</a:t>
            </a:r>
            <a:r>
              <a:rPr lang="en-US" sz="2600" i="0" dirty="0">
                <a:solidFill>
                  <a:schemeClr val="tx1"/>
                </a:solidFill>
              </a:rPr>
              <a:t> is </a:t>
            </a:r>
            <a:r>
              <a:rPr lang="en-US" sz="2600" i="0" dirty="0">
                <a:solidFill>
                  <a:srgbClr val="FF0000"/>
                </a:solidFill>
              </a:rPr>
              <a:t>divisible by 5</a:t>
            </a:r>
            <a:r>
              <a:rPr lang="en-US" sz="2600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3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1863</a:t>
            </a:r>
            <a:r>
              <a:rPr lang="en-US" sz="2600" i="0" dirty="0">
                <a:solidFill>
                  <a:schemeClr val="tx1"/>
                </a:solidFill>
              </a:rPr>
              <a:t> is </a:t>
            </a:r>
            <a:r>
              <a:rPr lang="en-US" sz="2600" i="0" dirty="0">
                <a:solidFill>
                  <a:srgbClr val="FF0000"/>
                </a:solidFill>
              </a:rPr>
              <a:t>not divisible by 5</a:t>
            </a:r>
            <a:r>
              <a:rPr lang="en-US" sz="2600" i="0" dirty="0">
                <a:solidFill>
                  <a:schemeClr val="tx1"/>
                </a:solidFill>
              </a:rPr>
              <a:t> since the ones digit is not 0           or 5.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4: Determining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6 if it is divisible by both 2 and 3.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6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6.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17,000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000"/>
              </a:spcBef>
              <a:spcAft>
                <a:spcPts val="3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4.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3 since </a:t>
            </a:r>
            <a:r>
              <a:rPr lang="en-US" i="0" dirty="0">
                <a:solidFill>
                  <a:srgbClr val="000099"/>
                </a:solidFill>
              </a:rPr>
              <a:t>9 + 0 + 5 + 4 = 18</a:t>
            </a:r>
            <a:r>
              <a:rPr lang="en-US" i="0" dirty="0">
                <a:solidFill>
                  <a:schemeClr val="tx1"/>
                </a:solidFill>
              </a:rPr>
              <a:t>, and 18 is divisible by 3. Therefore, 9054 is </a:t>
            </a:r>
            <a:r>
              <a:rPr lang="en-US" i="0" dirty="0">
                <a:solidFill>
                  <a:srgbClr val="FF0000"/>
                </a:solidFill>
              </a:rPr>
              <a:t>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0.</a:t>
            </a:r>
          </a:p>
          <a:p>
            <a:pPr marL="457200" indent="-457200"/>
            <a:r>
              <a:rPr lang="en-US" i="0" dirty="0">
                <a:solidFill>
                  <a:srgbClr val="0000FF"/>
                </a:solidFill>
              </a:rPr>
              <a:t>	17,000</a:t>
            </a:r>
            <a:r>
              <a:rPr lang="en-US" i="0" dirty="0">
                <a:solidFill>
                  <a:schemeClr val="tx1"/>
                </a:solidFill>
              </a:rPr>
              <a:t> is not divisible by 3 since </a:t>
            </a:r>
            <a:r>
              <a:rPr lang="en-US" i="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 + 7 + 0 + 0 + 0 = 8</a:t>
            </a:r>
            <a:r>
              <a:rPr lang="en-US" i="0" dirty="0">
                <a:solidFill>
                  <a:schemeClr val="tx1"/>
                </a:solidFill>
              </a:rPr>
              <a:t>, and 8 is not divisible by 3. Therefore,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9 if the sum of the digits is divisible by 9.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9.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9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0" dirty="0">
                <a:solidFill>
                  <a:srgbClr val="000099"/>
                </a:solidFill>
              </a:rPr>
              <a:t>2 + 5 + 3 + 0 = 10</a:t>
            </a:r>
            <a:r>
              <a:rPr lang="en-US" i="0" dirty="0">
                <a:solidFill>
                  <a:schemeClr val="tx1"/>
                </a:solidFill>
              </a:rPr>
              <a:t>, and 10 is not divisible by 9.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9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8 + 7 + 3 = 18</a:t>
            </a:r>
            <a:r>
              <a:rPr lang="en-US" dirty="0">
                <a:solidFill>
                  <a:schemeClr val="tx1"/>
                </a:solidFill>
              </a:rPr>
              <a:t>, and 18 is divisible by 9.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6: Determining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A92EC6A-B9EC-440D-88EC-EF689897E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52387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10 if the ones digit is 0.</a:t>
            </a:r>
          </a:p>
        </p:txBody>
      </p:sp>
    </p:spTree>
    <p:extLst>
      <p:ext uri="{BB962C8B-B14F-4D97-AF65-F5344CB8AC3E}">
        <p14:creationId xmlns:p14="http://schemas.microsoft.com/office/powerpoint/2010/main" val="825557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10.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ct val="25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10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>
              <a:spcBef>
                <a:spcPct val="25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10</a:t>
            </a:r>
            <a:r>
              <a:rPr lang="en-US" dirty="0">
                <a:solidFill>
                  <a:schemeClr val="tx1"/>
                </a:solidFill>
              </a:rPr>
              <a:t> since the ones digit is not 0.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7: Determining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229601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Complete each sentence.</a:t>
            </a: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250 is divisible by 10 since ______________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5712 is divisible by 4 </a:t>
            </a:r>
            <a:r>
              <a:rPr lang="en-US" dirty="0">
                <a:solidFill>
                  <a:schemeClr val="tx1"/>
                </a:solidFill>
              </a:rPr>
              <a:t>since __________________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___________________________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5402 is not divisible by 3 </a:t>
            </a:r>
            <a:r>
              <a:rPr lang="en-US" dirty="0">
                <a:solidFill>
                  <a:schemeClr val="tx1"/>
                </a:solidFill>
              </a:rPr>
              <a:t>since </a:t>
            </a:r>
            <a:r>
              <a:rPr lang="en-US" u="sng" dirty="0">
                <a:solidFill>
                  <a:schemeClr val="tx1"/>
                </a:solidFill>
              </a:rPr>
              <a:t>_________________ 	_________________</a:t>
            </a:r>
            <a:endParaRPr lang="en-US" i="0" u="sng" dirty="0">
              <a:solidFill>
                <a:schemeClr val="tx1"/>
              </a:solidFill>
            </a:endParaRP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4963391" y="1674631"/>
            <a:ext cx="264207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ones digit is 0.</a:t>
            </a: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4978222" y="2273792"/>
            <a:ext cx="33275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number formed by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1088523" y="3827559"/>
            <a:ext cx="263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5 + 4 + 0 + 2 = 11,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88254" y="2819400"/>
            <a:ext cx="50364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last 2 digits (12) is divisible by 4.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506476" y="3827558"/>
            <a:ext cx="383310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and 11 is not divisible by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/>
      <p:bldP spid="335877" grpId="0"/>
      <p:bldP spid="335878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Divisibility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595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a number can be divided by another number so that the remainder is 0, then we say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divisible by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divisor, or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the dividend.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6036 is divisible by 6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4936885" y="1183957"/>
            <a:ext cx="35157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6036 is divisible by both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14400" y="1665314"/>
            <a:ext cx="7651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and 3. (It is divisible by 2 since the ones digit is 6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914400" y="2188081"/>
            <a:ext cx="7745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and it is divisible by 3 since 6 + 0 + 3 + 6 = 15, and 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14400" y="2710848"/>
            <a:ext cx="31821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 is divisible by 3.)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2 (is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if the ones digit is 0, 2, 4, 6, or 8. (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 number 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odd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it is not divisible by 2.)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Divisibility by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Determine whether each of the following numbers is divisible by 2.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357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2 </a:t>
            </a:r>
            <a:r>
              <a:rPr lang="en-US" i="0" dirty="0">
                <a:solidFill>
                  <a:schemeClr val="tx1"/>
                </a:solidFill>
              </a:rPr>
              <a:t>since the ones digit is 4 (an even digit).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not divisible by 2 </a:t>
            </a:r>
            <a:r>
              <a:rPr lang="en-US" dirty="0"/>
              <a:t>since the ones digit is not </a:t>
            </a:r>
            <a:r>
              <a:rPr lang="en-US" dirty="0">
                <a:solidFill>
                  <a:srgbClr val="0000FF"/>
                </a:solidFill>
              </a:rPr>
              <a:t>0,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2, 4, 6,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1: Determining Divisibility by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number is divisible by 3 if the sum of the digits is divisible by 3.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each of the following numbers is divisible by 3.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3 </a:t>
            </a: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0" dirty="0">
                <a:solidFill>
                  <a:srgbClr val="000099"/>
                </a:solidFill>
              </a:rPr>
              <a:t>6 + 8 + 0 + 1 = 15</a:t>
            </a:r>
            <a:r>
              <a:rPr lang="en-US" i="0" dirty="0">
                <a:solidFill>
                  <a:schemeClr val="tx1"/>
                </a:solidFill>
              </a:rPr>
              <a:t>, and    </a:t>
            </a:r>
            <a:r>
              <a:rPr lang="en-US" i="0" dirty="0">
                <a:solidFill>
                  <a:srgbClr val="000099"/>
                </a:solidFill>
              </a:rPr>
              <a:t>15 is divisible by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FF"/>
                </a:solidFill>
              </a:rPr>
              <a:t> 356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3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3 + 5 + 6 = 14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99"/>
                </a:solidFill>
              </a:rPr>
              <a:t>14 is not divisible by 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2: Determining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4 if the number formed by the last two digits is divisible by 4. (00 is considered to be divisible by 4.)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</a:t>
            </a:r>
            <a:r>
              <a:rPr lang="en-US" dirty="0"/>
              <a:t>whether each</a:t>
            </a:r>
            <a:r>
              <a:rPr lang="en-US" i="0" dirty="0">
                <a:solidFill>
                  <a:schemeClr val="tx1"/>
                </a:solidFill>
              </a:rPr>
              <a:t> of the following numbers is divisible by 4.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4</a:t>
            </a:r>
            <a:r>
              <a:rPr lang="en-US" i="0" dirty="0">
                <a:solidFill>
                  <a:schemeClr val="tx1"/>
                </a:solidFill>
              </a:rPr>
              <a:t> since 36 (the number formed by the last two digits) is divisible by 4.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4</a:t>
            </a:r>
            <a:r>
              <a:rPr lang="en-US" dirty="0">
                <a:solidFill>
                  <a:schemeClr val="tx1"/>
                </a:solidFill>
              </a:rPr>
              <a:t> since 00 is considered to be divisible by 4.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Determining Divisibility by 4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4</a:t>
            </a:r>
            <a:r>
              <a:rPr lang="en-US" dirty="0">
                <a:solidFill>
                  <a:schemeClr val="tx1"/>
                </a:solidFill>
              </a:rPr>
              <a:t> since 31 is not divisible by 4.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/>
              <a:t>Determining Divisibility by 4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930</Words>
  <Application>Microsoft Office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Section 1.9</vt:lpstr>
      <vt:lpstr>Definition: Divisibility</vt:lpstr>
      <vt:lpstr>Definition: Divisibility by 2</vt:lpstr>
      <vt:lpstr>PowerPoint Presentation</vt:lpstr>
      <vt:lpstr>PowerPoint Presentation</vt:lpstr>
      <vt:lpstr>PowerPoint Presentation</vt:lpstr>
      <vt:lpstr>PowerPoint Presentation</vt:lpstr>
      <vt:lpstr>Example 3: Determining Divisibility by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Completion Example 8: Using the Divisibility Rules</vt:lpstr>
      <vt:lpstr>Completion Example 8: Using the Divisibility Rules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95</cp:revision>
  <dcterms:created xsi:type="dcterms:W3CDTF">2013-04-26T14:43:13Z</dcterms:created>
  <dcterms:modified xsi:type="dcterms:W3CDTF">2023-06-27T17:07:07Z</dcterms:modified>
</cp:coreProperties>
</file>