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87" r:id="rId4"/>
    <p:sldId id="286" r:id="rId5"/>
    <p:sldId id="275" r:id="rId6"/>
    <p:sldId id="278" r:id="rId7"/>
    <p:sldId id="264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4660"/>
  </p:normalViewPr>
  <p:slideViewPr>
    <p:cSldViewPr>
      <p:cViewPr varScale="1">
        <p:scale>
          <a:sx n="111" d="100"/>
          <a:sy n="111" d="100"/>
        </p:scale>
        <p:origin x="172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e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emf"/><Relationship Id="rId15" Type="http://schemas.openxmlformats.org/officeDocument/2006/relationships/image" Target="../media/image38.emf"/><Relationship Id="rId23" Type="http://schemas.openxmlformats.org/officeDocument/2006/relationships/image" Target="../media/image42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image" Target="../media/image43.emf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8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e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2" Type="http://schemas.openxmlformats.org/officeDocument/2006/relationships/oleObject" Target="../embeddings/oleObject42.bin"/><Relationship Id="rId16" Type="http://schemas.openxmlformats.org/officeDocument/2006/relationships/image" Target="../media/image49.wmf"/><Relationship Id="rId20" Type="http://schemas.openxmlformats.org/officeDocument/2006/relationships/image" Target="../media/image51.emf"/><Relationship Id="rId29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wmf"/><Relationship Id="rId32" Type="http://schemas.openxmlformats.org/officeDocument/2006/relationships/image" Target="../media/image57.wmf"/><Relationship Id="rId5" Type="http://schemas.openxmlformats.org/officeDocument/2006/relationships/image" Target="../media/image44.emf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5.wmf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e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6.wmf"/><Relationship Id="rId8" Type="http://schemas.openxmlformats.org/officeDocument/2006/relationships/image" Target="../media/image4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e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image" Target="../media/image59.emf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6.emf"/><Relationship Id="rId25" Type="http://schemas.openxmlformats.org/officeDocument/2006/relationships/image" Target="../media/image70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e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0.emf"/><Relationship Id="rId15" Type="http://schemas.openxmlformats.org/officeDocument/2006/relationships/image" Target="../media/image65.e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e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emf"/><Relationship Id="rId4" Type="http://schemas.openxmlformats.org/officeDocument/2006/relationships/oleObject" Target="../embeddings/oleObject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/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synthetic division to write each expression in the</a:t>
            </a:r>
          </a:p>
          <a:p>
            <a:pPr>
              <a:lnSpc>
                <a:spcPct val="130000"/>
              </a:lnSpc>
            </a:pPr>
            <a:r>
              <a:rPr lang="en-US" dirty="0"/>
              <a:t>form            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  <a:tabLst>
                <a:tab pos="542925" algn="l"/>
              </a:tabLst>
            </a:pPr>
            <a:r>
              <a:rPr lang="en-US" dirty="0"/>
              <a:t> </a:t>
            </a:r>
            <a:r>
              <a:rPr lang="en-US" b="1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56007"/>
              </p:ext>
            </p:extLst>
          </p:nvPr>
        </p:nvGraphicFramePr>
        <p:xfrm>
          <a:off x="1371600" y="169949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886680" progId="Equation.DSMT4">
                  <p:embed/>
                </p:oleObj>
              </mc:Choice>
              <mc:Fallback>
                <p:oleObj name="Equation" r:id="rId2" imgW="813600" imgH="886680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9949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05705"/>
              </p:ext>
            </p:extLst>
          </p:nvPr>
        </p:nvGraphicFramePr>
        <p:xfrm>
          <a:off x="1066800" y="2602345"/>
          <a:ext cx="218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5840" imgH="905040" progId="Equation.DSMT4">
                  <p:embed/>
                </p:oleObj>
              </mc:Choice>
              <mc:Fallback>
                <p:oleObj name="Equation" r:id="rId4" imgW="2175840" imgH="905040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02345"/>
                        <a:ext cx="218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076221"/>
              </p:ext>
            </p:extLst>
          </p:nvPr>
        </p:nvGraphicFramePr>
        <p:xfrm>
          <a:off x="5040745" y="2601913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745" y="2601913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278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563710"/>
              </p:ext>
            </p:extLst>
          </p:nvPr>
        </p:nvGraphicFramePr>
        <p:xfrm>
          <a:off x="1082675" y="42973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01360" imgH="466200" progId="Equation.DSMT4">
                  <p:embed/>
                </p:oleObj>
              </mc:Choice>
              <mc:Fallback>
                <p:oleObj name="Equation" r:id="rId8" imgW="3501360" imgH="466200" progId="Equation.DSMT4">
                  <p:embed/>
                  <p:pic>
                    <p:nvPicPr>
                      <p:cNvPr id="0" name="Picture 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297363"/>
                        <a:ext cx="351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9740"/>
              </p:ext>
            </p:extLst>
          </p:nvPr>
        </p:nvGraphicFramePr>
        <p:xfrm>
          <a:off x="1871663" y="4818063"/>
          <a:ext cx="560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469800" progId="Equation.DSMT4">
                  <p:embed/>
                </p:oleObj>
              </mc:Choice>
              <mc:Fallback>
                <p:oleObj name="Equation" r:id="rId10" imgW="558720" imgH="469800" progId="Equation.DSMT4">
                  <p:embed/>
                  <p:pic>
                    <p:nvPicPr>
                      <p:cNvPr id="0" name="Picture 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818063"/>
                        <a:ext cx="5603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80649"/>
              </p:ext>
            </p:extLst>
          </p:nvPr>
        </p:nvGraphicFramePr>
        <p:xfrm>
          <a:off x="1886644" y="5408404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79360" progId="Equation.DSMT4">
                  <p:embed/>
                </p:oleObj>
              </mc:Choice>
              <mc:Fallback>
                <p:oleObj name="Equation" r:id="rId12" imgW="215640" imgH="279360" progId="Equation.DSMT4">
                  <p:embed/>
                  <p:pic>
                    <p:nvPicPr>
                      <p:cNvPr id="0" name="Pictur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644" y="5408404"/>
                        <a:ext cx="2174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09929" y="4290290"/>
            <a:ext cx="3776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there is no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-term, 0 is the coefficient. The coefficient is 0 for any missing term.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73FE0E3-BC48-47B9-BC21-F07A2AEA4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786241"/>
              </p:ext>
            </p:extLst>
          </p:nvPr>
        </p:nvGraphicFramePr>
        <p:xfrm>
          <a:off x="3922712" y="4929188"/>
          <a:ext cx="7635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91960" progId="Equation.DSMT4">
                  <p:embed/>
                </p:oleObj>
              </mc:Choice>
              <mc:Fallback>
                <p:oleObj name="Equation" r:id="rId14" imgW="76176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4929188"/>
                        <a:ext cx="7635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73893D6-28AD-4E9E-98D3-310D8987A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75564"/>
              </p:ext>
            </p:extLst>
          </p:nvPr>
        </p:nvGraphicFramePr>
        <p:xfrm>
          <a:off x="3281570" y="4930775"/>
          <a:ext cx="3952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91960" progId="Equation.DSMT4">
                  <p:embed/>
                </p:oleObj>
              </mc:Choice>
              <mc:Fallback>
                <p:oleObj name="Equation" r:id="rId16" imgW="3934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70" y="4930775"/>
                        <a:ext cx="3952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66E2C6A-B70C-403A-BBEF-2EC0DA7A4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055"/>
              </p:ext>
            </p:extLst>
          </p:nvPr>
        </p:nvGraphicFramePr>
        <p:xfrm>
          <a:off x="2365375" y="493077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291960" progId="Equation.DSMT4">
                  <p:embed/>
                </p:oleObj>
              </mc:Choice>
              <mc:Fallback>
                <p:oleObj name="Equation" r:id="rId18" imgW="58392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93077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0D0B29E-5B6E-4FB6-B8EE-E71B43E6F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45576"/>
              </p:ext>
            </p:extLst>
          </p:nvPr>
        </p:nvGraphicFramePr>
        <p:xfrm>
          <a:off x="2365861" y="539328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861" y="539328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7ACA28E-7D58-4361-BC51-60F7651EA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19659"/>
              </p:ext>
            </p:extLst>
          </p:nvPr>
        </p:nvGraphicFramePr>
        <p:xfrm>
          <a:off x="3922712" y="5396785"/>
          <a:ext cx="7651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61760" imgH="291960" progId="Equation.DSMT4">
                  <p:embed/>
                </p:oleObj>
              </mc:Choice>
              <mc:Fallback>
                <p:oleObj name="Equation" r:id="rId22" imgW="76176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5396785"/>
                        <a:ext cx="7651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5299944-5329-4BD2-BE3B-D2AA7FD8B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15143"/>
              </p:ext>
            </p:extLst>
          </p:nvPr>
        </p:nvGraphicFramePr>
        <p:xfrm>
          <a:off x="3288993" y="5399723"/>
          <a:ext cx="3952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291960" progId="Equation.DSMT4">
                  <p:embed/>
                </p:oleObj>
              </mc:Choice>
              <mc:Fallback>
                <p:oleObj name="Equation" r:id="rId24" imgW="3934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993" y="5399723"/>
                        <a:ext cx="3952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EB62B6-73E2-4233-803C-83308FCDC0AB}"/>
              </a:ext>
            </a:extLst>
          </p:cNvPr>
          <p:cNvCxnSpPr/>
          <p:nvPr/>
        </p:nvCxnSpPr>
        <p:spPr>
          <a:xfrm>
            <a:off x="1871663" y="5275263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 (cont.)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85385"/>
              </p:ext>
            </p:extLst>
          </p:nvPr>
        </p:nvGraphicFramePr>
        <p:xfrm>
          <a:off x="1078345" y="1371600"/>
          <a:ext cx="554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40400" imgH="905040" progId="Equation.DSMT4">
                  <p:embed/>
                </p:oleObj>
              </mc:Choice>
              <mc:Fallback>
                <p:oleObj name="Equation" r:id="rId2" imgW="5540400" imgH="90504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45" y="1371600"/>
                        <a:ext cx="5549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"/>
              </p:ext>
            </p:extLst>
          </p:nvPr>
        </p:nvGraphicFramePr>
        <p:xfrm>
          <a:off x="3286264" y="2362200"/>
          <a:ext cx="326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4760" imgH="886680" progId="Equation.DSMT4">
                  <p:embed/>
                </p:oleObj>
              </mc:Choice>
              <mc:Fallback>
                <p:oleObj name="Equation" r:id="rId4" imgW="3254760" imgH="88668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264" y="2362200"/>
                        <a:ext cx="326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14464"/>
              </p:ext>
            </p:extLst>
          </p:nvPr>
        </p:nvGraphicFramePr>
        <p:xfrm>
          <a:off x="2297043" y="4911725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911725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2564" y="3352800"/>
            <a:ext cx="568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35875"/>
              </p:ext>
            </p:extLst>
          </p:nvPr>
        </p:nvGraphicFramePr>
        <p:xfrm>
          <a:off x="1101435" y="3387435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73120" imgH="466200" progId="Equation.DSMT4">
                  <p:embed/>
                </p:oleObj>
              </mc:Choice>
              <mc:Fallback>
                <p:oleObj name="Equation" r:id="rId8" imgW="3273120" imgH="4662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387435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879950"/>
              </p:ext>
            </p:extLst>
          </p:nvPr>
        </p:nvGraphicFramePr>
        <p:xfrm>
          <a:off x="1631808" y="3919181"/>
          <a:ext cx="242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380880" progId="Equation.DSMT4">
                  <p:embed/>
                </p:oleObj>
              </mc:Choice>
              <mc:Fallback>
                <p:oleObj name="Equation" r:id="rId10" imgW="241200" imgH="380880" progId="Equation.DSMT4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08" y="3919181"/>
                        <a:ext cx="242888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381341"/>
              </p:ext>
            </p:extLst>
          </p:nvPr>
        </p:nvGraphicFramePr>
        <p:xfrm>
          <a:off x="1658002" y="4492548"/>
          <a:ext cx="1905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002" y="4492548"/>
                        <a:ext cx="1905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0244"/>
              </p:ext>
            </p:extLst>
          </p:nvPr>
        </p:nvGraphicFramePr>
        <p:xfrm>
          <a:off x="5475357" y="4918075"/>
          <a:ext cx="304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35160" imgH="886680" progId="Equation.DSMT4">
                  <p:embed/>
                </p:oleObj>
              </mc:Choice>
              <mc:Fallback>
                <p:oleObj name="Equation" r:id="rId14" imgW="3035160" imgH="88668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357" y="4918075"/>
                        <a:ext cx="3048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5DE06A-F87C-4EF9-ABBF-DD89914E2662}"/>
              </a:ext>
            </a:extLst>
          </p:cNvPr>
          <p:cNvCxnSpPr/>
          <p:nvPr/>
        </p:nvCxnSpPr>
        <p:spPr>
          <a:xfrm>
            <a:off x="1528582" y="4388961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E4FE40A-49E0-4773-93FD-6E826532E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27191"/>
              </p:ext>
            </p:extLst>
          </p:nvPr>
        </p:nvGraphicFramePr>
        <p:xfrm>
          <a:off x="4180442" y="3985676"/>
          <a:ext cx="2174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42" y="3985676"/>
                        <a:ext cx="2174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0D37B77-22DB-41EB-8A3E-BE857B65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4442"/>
              </p:ext>
            </p:extLst>
          </p:nvPr>
        </p:nvGraphicFramePr>
        <p:xfrm>
          <a:off x="3746847" y="3993755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847" y="3993755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5994738-A21E-478A-9035-E32EC4735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8142"/>
              </p:ext>
            </p:extLst>
          </p:nvPr>
        </p:nvGraphicFramePr>
        <p:xfrm>
          <a:off x="3038575" y="4000752"/>
          <a:ext cx="2174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380880" progId="Equation.DSMT4">
                  <p:embed/>
                </p:oleObj>
              </mc:Choice>
              <mc:Fallback>
                <p:oleObj name="Equation" r:id="rId20" imgW="215640" imgH="380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575" y="4000752"/>
                        <a:ext cx="2174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BE1F158-0F58-40EA-A662-1F77AC657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9580"/>
              </p:ext>
            </p:extLst>
          </p:nvPr>
        </p:nvGraphicFramePr>
        <p:xfrm>
          <a:off x="2297043" y="4000752"/>
          <a:ext cx="215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79360" progId="Equation.DSMT4">
                  <p:embed/>
                </p:oleObj>
              </mc:Choice>
              <mc:Fallback>
                <p:oleObj name="Equation" r:id="rId22" imgW="2156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000752"/>
                        <a:ext cx="2159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ED8E1EF-5E80-4761-B9E9-3F76CEB5B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1575"/>
              </p:ext>
            </p:extLst>
          </p:nvPr>
        </p:nvGraphicFramePr>
        <p:xfrm>
          <a:off x="2309743" y="4499147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291960" progId="Equation.DSMT4">
                  <p:embed/>
                </p:oleObj>
              </mc:Choice>
              <mc:Fallback>
                <p:oleObj name="Equation" r:id="rId24" imgW="1904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43" y="4499147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D06E23E-A191-4FFF-AD92-D0E25FC13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778285"/>
              </p:ext>
            </p:extLst>
          </p:nvPr>
        </p:nvGraphicFramePr>
        <p:xfrm>
          <a:off x="4194730" y="4513435"/>
          <a:ext cx="203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40" imgH="279360" progId="Equation.DSMT4">
                  <p:embed/>
                </p:oleObj>
              </mc:Choice>
              <mc:Fallback>
                <p:oleObj name="Equation" r:id="rId26" imgW="2030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730" y="4513435"/>
                        <a:ext cx="2032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1199CBD-22DD-4179-9323-7898FF228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379112"/>
              </p:ext>
            </p:extLst>
          </p:nvPr>
        </p:nvGraphicFramePr>
        <p:xfrm>
          <a:off x="3744551" y="4518488"/>
          <a:ext cx="2174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291960" progId="Equation.DSMT4">
                  <p:embed/>
                </p:oleObj>
              </mc:Choice>
              <mc:Fallback>
                <p:oleObj name="Equation" r:id="rId28" imgW="2156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1" y="4518488"/>
                        <a:ext cx="2174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245642D-FA90-4D2D-B9BE-A8615F48F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52189"/>
              </p:ext>
            </p:extLst>
          </p:nvPr>
        </p:nvGraphicFramePr>
        <p:xfrm>
          <a:off x="3081612" y="4499080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440" imgH="279360" progId="Equation.DSMT4">
                  <p:embed/>
                </p:oleObj>
              </mc:Choice>
              <mc:Fallback>
                <p:oleObj name="Equation" r:id="rId30" imgW="1904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612" y="4499080"/>
                        <a:ext cx="192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3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Remainder Theorem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2198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4040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polynomial          is divided by            , then the </a:t>
            </a:r>
          </a:p>
          <a:p>
            <a:pPr marL="12700" indent="-12700" eaLnBrk="0" hangingPunct="0">
              <a:lnSpc>
                <a:spcPct val="13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remainder will be         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894167"/>
              </p:ext>
            </p:extLst>
          </p:nvPr>
        </p:nvGraphicFramePr>
        <p:xfrm>
          <a:off x="2761675" y="1295400"/>
          <a:ext cx="68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585000" progId="Equation.DSMT4">
                  <p:embed/>
                </p:oleObj>
              </mc:Choice>
              <mc:Fallback>
                <p:oleObj name="Equation" r:id="rId2" imgW="676440" imgH="5850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675" y="1295400"/>
                        <a:ext cx="685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330702"/>
              </p:ext>
            </p:extLst>
          </p:nvPr>
        </p:nvGraphicFramePr>
        <p:xfrm>
          <a:off x="5345545" y="129540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585000" progId="Equation.DSMT4">
                  <p:embed/>
                </p:oleObj>
              </mc:Choice>
              <mc:Fallback>
                <p:oleObj name="Equation" r:id="rId4" imgW="90504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545" y="1295400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241463"/>
              </p:ext>
            </p:extLst>
          </p:nvPr>
        </p:nvGraphicFramePr>
        <p:xfrm>
          <a:off x="3155641" y="1890103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080" imgH="585000" progId="Equation.DSMT4">
                  <p:embed/>
                </p:oleObj>
              </mc:Choice>
              <mc:Fallback>
                <p:oleObj name="Equation" r:id="rId6" imgW="649080" imgH="585000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641" y="1890103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40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Using the Remainder Theorem and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62" y="1120629"/>
            <a:ext cx="8229600" cy="4815840"/>
          </a:xfrm>
        </p:spPr>
        <p:txBody>
          <a:bodyPr>
            <a:normAutofit/>
          </a:bodyPr>
          <a:lstStyle/>
          <a:p>
            <a:r>
              <a:rPr lang="en-US" dirty="0"/>
              <a:t>Use synthetic division to find          given 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nb-NO" dirty="0"/>
              <a:t>Thus, </a:t>
            </a:r>
          </a:p>
          <a:p>
            <a:r>
              <a:rPr lang="en-US" dirty="0"/>
              <a:t>(Checking shows 	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178855"/>
              </p:ext>
            </p:extLst>
          </p:nvPr>
        </p:nvGraphicFramePr>
        <p:xfrm>
          <a:off x="4800600" y="1079500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9080" imgH="585000" progId="Equation.DSMT4">
                  <p:embed/>
                </p:oleObj>
              </mc:Choice>
              <mc:Fallback>
                <p:oleObj name="Equation" r:id="rId2" imgW="649080" imgH="58500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079500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040274"/>
              </p:ext>
            </p:extLst>
          </p:nvPr>
        </p:nvGraphicFramePr>
        <p:xfrm>
          <a:off x="556490" y="1612900"/>
          <a:ext cx="316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53960" imgH="585000" progId="Equation.DSMT4">
                  <p:embed/>
                </p:oleObj>
              </mc:Choice>
              <mc:Fallback>
                <p:oleObj name="Equation" r:id="rId4" imgW="3153960" imgH="5850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0" y="1612900"/>
                        <a:ext cx="3162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398959"/>
              </p:ext>
            </p:extLst>
          </p:nvPr>
        </p:nvGraphicFramePr>
        <p:xfrm>
          <a:off x="533400" y="2762983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3480" imgH="466200" progId="Equation.DSMT4">
                  <p:embed/>
                </p:oleObj>
              </mc:Choice>
              <mc:Fallback>
                <p:oleObj name="Equation" r:id="rId6" imgW="2733480" imgH="4662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2983"/>
                        <a:ext cx="2743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260867"/>
              </p:ext>
            </p:extLst>
          </p:nvPr>
        </p:nvGraphicFramePr>
        <p:xfrm>
          <a:off x="1828800" y="328978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91960" progId="Equation.DSMT4">
                  <p:embed/>
                </p:oleObj>
              </mc:Choice>
              <mc:Fallback>
                <p:oleObj name="Equation" r:id="rId8" imgW="583920" imgH="291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8978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504851"/>
              </p:ext>
            </p:extLst>
          </p:nvPr>
        </p:nvGraphicFramePr>
        <p:xfrm>
          <a:off x="1126331" y="3814630"/>
          <a:ext cx="409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79360" progId="Equation.DSMT4">
                  <p:embed/>
                </p:oleObj>
              </mc:Choice>
              <mc:Fallback>
                <p:oleObj name="Equation" r:id="rId10" imgW="4060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31" y="3814630"/>
                        <a:ext cx="4095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618213" y="37338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455" y="3722928"/>
            <a:ext cx="2145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(5)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81400" y="395909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230602"/>
              </p:ext>
            </p:extLst>
          </p:nvPr>
        </p:nvGraphicFramePr>
        <p:xfrm>
          <a:off x="1446742" y="4279900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585000" progId="Equation.DSMT4">
                  <p:embed/>
                </p:oleObj>
              </mc:Choice>
              <mc:Fallback>
                <p:oleObj name="Equation" r:id="rId12" imgW="159984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742" y="4279900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407964"/>
              </p:ext>
            </p:extLst>
          </p:nvPr>
        </p:nvGraphicFramePr>
        <p:xfrm>
          <a:off x="6515100" y="5432449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840" imgH="356400" progId="Equation.DSMT4">
                  <p:embed/>
                </p:oleObj>
              </mc:Choice>
              <mc:Fallback>
                <p:oleObj name="Equation" r:id="rId14" imgW="1014840" imgH="3564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5432449"/>
                        <a:ext cx="102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152888"/>
              </p:ext>
            </p:extLst>
          </p:nvPr>
        </p:nvGraphicFramePr>
        <p:xfrm>
          <a:off x="3099697" y="4813300"/>
          <a:ext cx="551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03680" imgH="585000" progId="Equation.DSMT4">
                  <p:embed/>
                </p:oleObj>
              </mc:Choice>
              <mc:Fallback>
                <p:oleObj name="Equation" r:id="rId16" imgW="5503680" imgH="5850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697" y="4813300"/>
                        <a:ext cx="551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35E189B-8004-436C-9616-7F1F11F6D4F1}"/>
              </a:ext>
            </a:extLst>
          </p:cNvPr>
          <p:cNvCxnSpPr>
            <a:cxnSpLocks/>
          </p:cNvCxnSpPr>
          <p:nvPr/>
        </p:nvCxnSpPr>
        <p:spPr>
          <a:xfrm>
            <a:off x="1181016" y="3657600"/>
            <a:ext cx="2144352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09CEB26-1AA2-4807-8F97-6C270382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58196"/>
              </p:ext>
            </p:extLst>
          </p:nvPr>
        </p:nvGraphicFramePr>
        <p:xfrm>
          <a:off x="2900795" y="3285094"/>
          <a:ext cx="3698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291960" progId="Equation.DSMT4">
                  <p:embed/>
                </p:oleObj>
              </mc:Choice>
              <mc:Fallback>
                <p:oleObj name="Equation" r:id="rId18" imgW="36828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795" y="3285094"/>
                        <a:ext cx="3698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EB03F64-C7D2-43AA-995D-BD347AC71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655624"/>
              </p:ext>
            </p:extLst>
          </p:nvPr>
        </p:nvGraphicFramePr>
        <p:xfrm>
          <a:off x="2641553" y="3797300"/>
          <a:ext cx="639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680" imgH="380880" progId="Equation.DSMT4">
                  <p:embed/>
                </p:oleObj>
              </mc:Choice>
              <mc:Fallback>
                <p:oleObj name="Equation" r:id="rId20" imgW="634680" imgH="380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53" y="3797300"/>
                        <a:ext cx="639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DA74C46-82D7-4BFD-B99E-D767BB39C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12378"/>
              </p:ext>
            </p:extLst>
          </p:nvPr>
        </p:nvGraphicFramePr>
        <p:xfrm>
          <a:off x="2217706" y="3801930"/>
          <a:ext cx="2047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06" y="3801930"/>
                        <a:ext cx="2047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Remainder Theorem and Synthetic Division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6097" y="1097280"/>
            <a:ext cx="8382000" cy="4892040"/>
          </a:xfrm>
        </p:spPr>
        <p:txBody>
          <a:bodyPr/>
          <a:lstStyle/>
          <a:p>
            <a:r>
              <a:rPr lang="en-US" dirty="0"/>
              <a:t>Use synthetic division to find           , given </a:t>
            </a:r>
          </a:p>
          <a:p>
            <a:r>
              <a:rPr lang="en-US" dirty="0"/>
              <a:t>                                                  .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Note:</a:t>
            </a:r>
            <a:r>
              <a:rPr lang="en-US" dirty="0"/>
              <a:t> To evaluate           , think of the divisor in the form</a:t>
            </a:r>
          </a:p>
          <a:p>
            <a:pPr>
              <a:lnSpc>
                <a:spcPct val="120000"/>
              </a:lnSpc>
            </a:pPr>
            <a:r>
              <a:rPr lang="en-US" dirty="0"/>
              <a:t>                                . That is, in the form            ,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80000"/>
              </a:lnSpc>
            </a:pPr>
            <a:r>
              <a:rPr lang="nb-NO" dirty="0"/>
              <a:t>Thus,                    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863"/>
              </p:ext>
            </p:extLst>
          </p:nvPr>
        </p:nvGraphicFramePr>
        <p:xfrm>
          <a:off x="4738255" y="109728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585000" progId="Equation.DSMT4">
                  <p:embed/>
                </p:oleObj>
              </mc:Choice>
              <mc:Fallback>
                <p:oleObj name="Equation" r:id="rId2" imgW="849960" imgH="585000" progId="Equation.DSMT4">
                  <p:embed/>
                  <p:pic>
                    <p:nvPicPr>
                      <p:cNvPr id="0" name="Picture 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255" y="1097280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102174"/>
              </p:ext>
            </p:extLst>
          </p:nvPr>
        </p:nvGraphicFramePr>
        <p:xfrm>
          <a:off x="555486" y="1581909"/>
          <a:ext cx="4051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41000" imgH="585000" progId="Equation.DSMT4">
                  <p:embed/>
                </p:oleObj>
              </mc:Choice>
              <mc:Fallback>
                <p:oleObj name="Equation" r:id="rId4" imgW="4041000" imgH="585000" progId="Equation.DSMT4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1581909"/>
                        <a:ext cx="4051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45464"/>
              </p:ext>
            </p:extLst>
          </p:nvPr>
        </p:nvGraphicFramePr>
        <p:xfrm>
          <a:off x="3133586" y="2117546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9960" imgH="585000" progId="Equation.DSMT4">
                  <p:embed/>
                </p:oleObj>
              </mc:Choice>
              <mc:Fallback>
                <p:oleObj name="Equation" r:id="rId6" imgW="849960" imgH="585000" progId="Equation.DSMT4">
                  <p:embed/>
                  <p:pic>
                    <p:nvPicPr>
                      <p:cNvPr id="0" name="Picture 7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586" y="2117546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173069"/>
              </p:ext>
            </p:extLst>
          </p:nvPr>
        </p:nvGraphicFramePr>
        <p:xfrm>
          <a:off x="510792" y="2634036"/>
          <a:ext cx="257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68960" imgH="639720" progId="Equation.DSMT4">
                  <p:embed/>
                </p:oleObj>
              </mc:Choice>
              <mc:Fallback>
                <p:oleObj name="Equation" r:id="rId7" imgW="2568960" imgH="639720" progId="Equation.DSMT4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792" y="2634036"/>
                        <a:ext cx="2578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80851"/>
              </p:ext>
            </p:extLst>
          </p:nvPr>
        </p:nvGraphicFramePr>
        <p:xfrm>
          <a:off x="6118086" y="2661999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5040" imgH="585000" progId="Equation.DSMT4">
                  <p:embed/>
                </p:oleObj>
              </mc:Choice>
              <mc:Fallback>
                <p:oleObj name="Equation" r:id="rId9" imgW="905040" imgH="585000" progId="Equation.DSMT4">
                  <p:embed/>
                  <p:pic>
                    <p:nvPicPr>
                      <p:cNvPr id="0" name="Picture 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086" y="2661999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88528"/>
              </p:ext>
            </p:extLst>
          </p:nvPr>
        </p:nvGraphicFramePr>
        <p:xfrm>
          <a:off x="7162800" y="279461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8320" imgH="264960" progId="Equation.DSMT4">
                  <p:embed/>
                </p:oleObj>
              </mc:Choice>
              <mc:Fallback>
                <p:oleObj name="Equation" r:id="rId11" imgW="868320" imgH="264960" progId="Equation.DSMT4">
                  <p:embed/>
                  <p:pic>
                    <p:nvPicPr>
                      <p:cNvPr id="0" name="Picture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94616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12180"/>
              </p:ext>
            </p:extLst>
          </p:nvPr>
        </p:nvGraphicFramePr>
        <p:xfrm>
          <a:off x="557074" y="3940314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21400" imgH="466200" progId="Equation.DSMT4">
                  <p:embed/>
                </p:oleObj>
              </mc:Choice>
              <mc:Fallback>
                <p:oleObj name="Equation" r:id="rId13" imgW="3821400" imgH="4662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4" y="3940314"/>
                        <a:ext cx="383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82386"/>
              </p:ext>
            </p:extLst>
          </p:nvPr>
        </p:nvGraphicFramePr>
        <p:xfrm>
          <a:off x="1742894" y="4561362"/>
          <a:ext cx="4079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6080" imgH="291960" progId="Equation.DSMT4">
                  <p:embed/>
                </p:oleObj>
              </mc:Choice>
              <mc:Fallback>
                <p:oleObj name="Equation" r:id="rId15" imgW="406080" imgH="29196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894" y="4561362"/>
                        <a:ext cx="407987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32279"/>
              </p:ext>
            </p:extLst>
          </p:nvPr>
        </p:nvGraphicFramePr>
        <p:xfrm>
          <a:off x="1309479" y="4965066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79" y="4965066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3940775" y="4915108"/>
            <a:ext cx="488726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170055" y="4907543"/>
            <a:ext cx="222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72000" y="5143708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411704"/>
              </p:ext>
            </p:extLst>
          </p:nvPr>
        </p:nvGraphicFramePr>
        <p:xfrm>
          <a:off x="1404729" y="5300551"/>
          <a:ext cx="152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08400" imgH="585000" progId="Equation.DSMT4">
                  <p:embed/>
                </p:oleObj>
              </mc:Choice>
              <mc:Fallback>
                <p:oleObj name="Equation" r:id="rId19" imgW="1508400" imgH="5850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729" y="5300551"/>
                        <a:ext cx="1524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941C2C2-BD4D-4BA4-8194-4963EC724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34555"/>
              </p:ext>
            </p:extLst>
          </p:nvPr>
        </p:nvGraphicFramePr>
        <p:xfrm>
          <a:off x="3789057" y="4561096"/>
          <a:ext cx="587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20" imgH="279360" progId="Equation.DSMT4">
                  <p:embed/>
                </p:oleObj>
              </mc:Choice>
              <mc:Fallback>
                <p:oleObj name="Equation" r:id="rId21" imgW="58392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057" y="4561096"/>
                        <a:ext cx="587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D059507-39A2-478D-B944-FC359007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934947"/>
              </p:ext>
            </p:extLst>
          </p:nvPr>
        </p:nvGraphicFramePr>
        <p:xfrm>
          <a:off x="2431409" y="4562753"/>
          <a:ext cx="4857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400" imgH="380880" progId="Equation.DSMT4">
                  <p:embed/>
                </p:oleObj>
              </mc:Choice>
              <mc:Fallback>
                <p:oleObj name="Equation" r:id="rId23" imgW="482400" imgH="380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409" y="4562753"/>
                        <a:ext cx="4857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9B510B1-A9D5-42B1-A778-7185027B6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9693"/>
              </p:ext>
            </p:extLst>
          </p:nvPr>
        </p:nvGraphicFramePr>
        <p:xfrm>
          <a:off x="3179415" y="4557378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279360" progId="Equation.DSMT4">
                  <p:embed/>
                </p:oleObj>
              </mc:Choice>
              <mc:Fallback>
                <p:oleObj name="Equation" r:id="rId25" imgW="3808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4557378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4CAB6DD-80AA-4F99-BE8D-AFB7C9C3B95C}"/>
              </a:ext>
            </a:extLst>
          </p:cNvPr>
          <p:cNvCxnSpPr>
            <a:cxnSpLocks/>
          </p:cNvCxnSpPr>
          <p:nvPr/>
        </p:nvCxnSpPr>
        <p:spPr>
          <a:xfrm>
            <a:off x="1265099" y="4907543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4E1120E-9EEA-4F75-A9AE-167FCE4A3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30897"/>
              </p:ext>
            </p:extLst>
          </p:nvPr>
        </p:nvGraphicFramePr>
        <p:xfrm>
          <a:off x="1946888" y="4986814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888" y="4986814"/>
                        <a:ext cx="1920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B7DA595-8F30-4558-ABC8-0E2267C5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83791"/>
              </p:ext>
            </p:extLst>
          </p:nvPr>
        </p:nvGraphicFramePr>
        <p:xfrm>
          <a:off x="3993844" y="4966654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291960" progId="Equation.DSMT4">
                  <p:embed/>
                </p:oleObj>
              </mc:Choice>
              <mc:Fallback>
                <p:oleObj name="Equation" r:id="rId29" imgW="38088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844" y="4966654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8C050A3-8FB4-4E5D-8528-7CB6D8FD7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0986"/>
              </p:ext>
            </p:extLst>
          </p:nvPr>
        </p:nvGraphicFramePr>
        <p:xfrm>
          <a:off x="3161242" y="4972209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279360" progId="Equation.DSMT4">
                  <p:embed/>
                </p:oleObj>
              </mc:Choice>
              <mc:Fallback>
                <p:oleObj name="Equation" r:id="rId31" imgW="3808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242" y="4972209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666FA4E-0AD8-4C17-A5C3-BA7298B48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11159"/>
              </p:ext>
            </p:extLst>
          </p:nvPr>
        </p:nvGraphicFramePr>
        <p:xfrm>
          <a:off x="2455654" y="4969719"/>
          <a:ext cx="4730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69800" imgH="380880" progId="Equation.DSMT4">
                  <p:embed/>
                </p:oleObj>
              </mc:Choice>
              <mc:Fallback>
                <p:oleObj name="Equation" r:id="rId33" imgW="46980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54" y="4969719"/>
                        <a:ext cx="4730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0217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44299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Use synthetic division to show that             is a factor of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Thus, the remainder is                 and              </a:t>
            </a:r>
            <a:r>
              <a:rPr lang="en-US" b="1" dirty="0"/>
              <a:t>is a factor 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of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78017"/>
              </p:ext>
            </p:extLst>
          </p:nvPr>
        </p:nvGraphicFramePr>
        <p:xfrm>
          <a:off x="631686" y="1765300"/>
          <a:ext cx="374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9960" imgH="585000" progId="Equation.DSMT4">
                  <p:embed/>
                </p:oleObj>
              </mc:Choice>
              <mc:Fallback>
                <p:oleObj name="Equation" r:id="rId2" imgW="3729960" imgH="585000" progId="Equation.DSMT4">
                  <p:embed/>
                  <p:pic>
                    <p:nvPicPr>
                      <p:cNvPr id="0" name="Picture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1765300"/>
                        <a:ext cx="374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04590"/>
              </p:ext>
            </p:extLst>
          </p:nvPr>
        </p:nvGraphicFramePr>
        <p:xfrm>
          <a:off x="631686" y="2922241"/>
          <a:ext cx="335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36840" imgH="466200" progId="Equation.DSMT4">
                  <p:embed/>
                </p:oleObj>
              </mc:Choice>
              <mc:Fallback>
                <p:oleObj name="Equation" r:id="rId4" imgW="3336840" imgH="466200" progId="Equation.DSMT4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2922241"/>
                        <a:ext cx="3352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8102"/>
              </p:ext>
            </p:extLst>
          </p:nvPr>
        </p:nvGraphicFramePr>
        <p:xfrm>
          <a:off x="1939925" y="3413801"/>
          <a:ext cx="255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380880" progId="Equation.DSMT4">
                  <p:embed/>
                </p:oleObj>
              </mc:Choice>
              <mc:Fallback>
                <p:oleObj name="Equation" r:id="rId6" imgW="253800" imgH="38088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413801"/>
                        <a:ext cx="2555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276816"/>
              </p:ext>
            </p:extLst>
          </p:nvPr>
        </p:nvGraphicFramePr>
        <p:xfrm>
          <a:off x="1153223" y="3993217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79360" progId="Equation.DSMT4">
                  <p:embed/>
                </p:oleObj>
              </mc:Choice>
              <mc:Fallback>
                <p:oleObj name="Equation" r:id="rId8" imgW="190440" imgH="27936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223" y="3993217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86314" y="3908286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61342" y="3889678"/>
            <a:ext cx="2039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(6)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63287" y="412584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9290"/>
              </p:ext>
            </p:extLst>
          </p:nvPr>
        </p:nvGraphicFramePr>
        <p:xfrm>
          <a:off x="3973443" y="4487515"/>
          <a:ext cx="116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585000" progId="Equation.DSMT4">
                  <p:embed/>
                </p:oleObj>
              </mc:Choice>
              <mc:Fallback>
                <p:oleObj name="Equation" r:id="rId10" imgW="1152000" imgH="58500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43" y="4487515"/>
                        <a:ext cx="116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401566"/>
              </p:ext>
            </p:extLst>
          </p:nvPr>
        </p:nvGraphicFramePr>
        <p:xfrm>
          <a:off x="5859115" y="4460919"/>
          <a:ext cx="97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9120" imgH="585000" progId="Equation.DSMT4">
                  <p:embed/>
                </p:oleObj>
              </mc:Choice>
              <mc:Fallback>
                <p:oleObj name="Equation" r:id="rId12" imgW="969120" imgH="5850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115" y="4460919"/>
                        <a:ext cx="977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26373"/>
              </p:ext>
            </p:extLst>
          </p:nvPr>
        </p:nvGraphicFramePr>
        <p:xfrm>
          <a:off x="1033671" y="5029200"/>
          <a:ext cx="80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6240" imgH="585000" progId="Equation.DSMT4">
                  <p:embed/>
                </p:oleObj>
              </mc:Choice>
              <mc:Fallback>
                <p:oleObj name="Equation" r:id="rId14" imgW="786240" imgH="58500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71" y="5029200"/>
                        <a:ext cx="80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38827"/>
              </p:ext>
            </p:extLst>
          </p:nvPr>
        </p:nvGraphicFramePr>
        <p:xfrm>
          <a:off x="5737086" y="1220301"/>
          <a:ext cx="92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040" imgH="585000" progId="Equation.DSMT4">
                  <p:embed/>
                </p:oleObj>
              </mc:Choice>
              <mc:Fallback>
                <p:oleObj name="Equation" r:id="rId16" imgW="914040" imgH="58500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86" y="1220301"/>
                        <a:ext cx="92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E8C5175-21CC-46BB-A221-15F722122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37907"/>
              </p:ext>
            </p:extLst>
          </p:nvPr>
        </p:nvGraphicFramePr>
        <p:xfrm>
          <a:off x="3589199" y="3412828"/>
          <a:ext cx="395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380880" progId="Equation.DSMT4">
                  <p:embed/>
                </p:oleObj>
              </mc:Choice>
              <mc:Fallback>
                <p:oleObj name="Equation" r:id="rId18" imgW="39348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199" y="3412828"/>
                        <a:ext cx="3952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735D82C-EED3-4876-A035-8CD1D96ED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798331"/>
              </p:ext>
            </p:extLst>
          </p:nvPr>
        </p:nvGraphicFramePr>
        <p:xfrm>
          <a:off x="2537593" y="341282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593" y="341282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40CC153-5912-4DEE-AF93-E961D660AD4A}"/>
              </a:ext>
            </a:extLst>
          </p:cNvPr>
          <p:cNvCxnSpPr>
            <a:cxnSpLocks/>
          </p:cNvCxnSpPr>
          <p:nvPr/>
        </p:nvCxnSpPr>
        <p:spPr>
          <a:xfrm>
            <a:off x="1108786" y="3789031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E41B977-441E-451E-94DA-2AFDA06CA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39146"/>
              </p:ext>
            </p:extLst>
          </p:nvPr>
        </p:nvGraphicFramePr>
        <p:xfrm>
          <a:off x="3775792" y="4007215"/>
          <a:ext cx="2159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91960" progId="Equation.DSMT4">
                  <p:embed/>
                </p:oleObj>
              </mc:Choice>
              <mc:Fallback>
                <p:oleObj name="Equation" r:id="rId22" imgW="2156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792" y="4007215"/>
                        <a:ext cx="2159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168314F-319A-4FFA-8572-7CF41000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392936"/>
              </p:ext>
            </p:extLst>
          </p:nvPr>
        </p:nvGraphicFramePr>
        <p:xfrm>
          <a:off x="2920180" y="4017012"/>
          <a:ext cx="204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180" y="4017012"/>
                        <a:ext cx="204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7894604A-C603-4BFF-90BF-AE46AC1EC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210715"/>
              </p:ext>
            </p:extLst>
          </p:nvPr>
        </p:nvGraphicFramePr>
        <p:xfrm>
          <a:off x="1787525" y="4009097"/>
          <a:ext cx="4079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91960" progId="Equation.DSMT4">
                  <p:embed/>
                </p:oleObj>
              </mc:Choice>
              <mc:Fallback>
                <p:oleObj name="Equation" r:id="rId26" imgW="4060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009097"/>
                        <a:ext cx="4079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The coefficients in the quotient tell us that </a:t>
            </a:r>
          </a:p>
          <a:p>
            <a:r>
              <a:rPr lang="en-US" dirty="0"/>
              <a:t>                   is also a factor of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40272"/>
              </p:ext>
            </p:extLst>
          </p:nvPr>
        </p:nvGraphicFramePr>
        <p:xfrm>
          <a:off x="533400" y="179567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393120" progId="Equation.DSMT4">
                  <p:embed/>
                </p:oleObj>
              </mc:Choice>
              <mc:Fallback>
                <p:oleObj name="Equation" r:id="rId2" imgW="1444320" imgH="3931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95671"/>
                        <a:ext cx="1460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28703"/>
              </p:ext>
            </p:extLst>
          </p:nvPr>
        </p:nvGraphicFramePr>
        <p:xfrm>
          <a:off x="4625975" y="1785938"/>
          <a:ext cx="77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8520" imgH="585000" progId="Equation.DSMT4">
                  <p:embed/>
                </p:oleObj>
              </mc:Choice>
              <mc:Fallback>
                <p:oleObj name="Equation" r:id="rId4" imgW="758520" imgH="5850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1785938"/>
                        <a:ext cx="774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97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1766</TotalTime>
  <Words>232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Office Theme</vt:lpstr>
      <vt:lpstr>Equation</vt:lpstr>
      <vt:lpstr>Section 10.9</vt:lpstr>
      <vt:lpstr>Example 1: Using Synthetic Division</vt:lpstr>
      <vt:lpstr>Example 1: Using Synthetic Division (cont.)</vt:lpstr>
      <vt:lpstr>Theorem: The Remainder Theorem</vt:lpstr>
      <vt:lpstr> Example 2: Using the Remainder Theorem and Synthetic Division</vt:lpstr>
      <vt:lpstr>Example 3: Using the Remainder Theorem and Synthetic Division</vt:lpstr>
      <vt:lpstr>Example 4: Using the Remainder Theorem and Synthetic Division</vt:lpstr>
      <vt:lpstr>Example 4: Using the Remainder Theorem and Synthetic Division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266</cp:revision>
  <dcterms:created xsi:type="dcterms:W3CDTF">2013-04-26T14:43:13Z</dcterms:created>
  <dcterms:modified xsi:type="dcterms:W3CDTF">2023-06-30T18:11:24Z</dcterms:modified>
</cp:coreProperties>
</file>