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 id="7" name="Belloit, Nicholas G" initials="BNG [7]" lastIdx="1" clrIdx="6"/>
  <p:cmAuthor id="8" name="Belloit, Nicholas G" initials="BNG [8]" lastIdx="1" clrIdx="7"/>
  <p:cmAuthor id="9" name="Belloit, Nicholas G" initials="BNG [9]" lastIdx="1" clrIdx="8"/>
  <p:cmAuthor id="10" name="Belloit, Nicholas G" initials="BNG [10]" lastIdx="1" clrIdx="9"/>
  <p:cmAuthor id="11" name="Belloit, Nicholas G" initials="BNG [11]" lastIdx="1" clrIdx="10"/>
  <p:cmAuthor id="12" name="Belloit, Nicholas G" initials="BNG [12]" lastIdx="1" clrIdx="11"/>
  <p:cmAuthor id="13" name="Belloit, Nicholas G" initials="BNG [13]" lastIdx="1" clrIdx="12"/>
  <p:cmAuthor id="14" name="Belloit, Nicholas G" initials="BNG [14]" lastIdx="1" clrIdx="1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FF"/>
    <a:srgbClr val="000099"/>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19" autoAdjust="0"/>
    <p:restoredTop sz="94709" autoAdjust="0"/>
  </p:normalViewPr>
  <p:slideViewPr>
    <p:cSldViewPr>
      <p:cViewPr varScale="1">
        <p:scale>
          <a:sx n="114" d="100"/>
          <a:sy n="114" d="100"/>
        </p:scale>
        <p:origin x="1368"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6/27/2023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3911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21A3A5-D257-4459-8BB7-19E33B033801}" type="datetimeFigureOut">
              <a:rPr lang="en-US" smtClean="0"/>
              <a:pPr/>
              <a:t>6/27/2023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D42520-6991-4F2A-AF09-63DCF8C0D75A}" type="slidenum">
              <a:rPr lang="en-US" smtClean="0"/>
              <a:pPr/>
              <a:t>‹#›</a:t>
            </a:fld>
            <a:endParaRPr lang="en-US"/>
          </a:p>
        </p:txBody>
      </p:sp>
    </p:spTree>
    <p:extLst>
      <p:ext uri="{BB962C8B-B14F-4D97-AF65-F5344CB8AC3E}">
        <p14:creationId xmlns:p14="http://schemas.microsoft.com/office/powerpoint/2010/main" val="1398734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wmf"/><Relationship Id="rId7" Type="http://schemas.openxmlformats.org/officeDocument/2006/relationships/image" Target="../media/image16.wmf"/><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5" Type="http://schemas.openxmlformats.org/officeDocument/2006/relationships/image" Target="../media/image15.wmf"/><Relationship Id="rId4" Type="http://schemas.openxmlformats.org/officeDocument/2006/relationships/oleObject" Target="../embeddings/oleObject13.bin"/></Relationships>
</file>

<file path=ppt/slides/_rels/slide11.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image" Target="../media/image18.wmf"/><Relationship Id="rId7" Type="http://schemas.openxmlformats.org/officeDocument/2006/relationships/image" Target="../media/image20.wmf"/><Relationship Id="rId2"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18.bin"/><Relationship Id="rId11" Type="http://schemas.openxmlformats.org/officeDocument/2006/relationships/image" Target="../media/image22.wmf"/><Relationship Id="rId5" Type="http://schemas.openxmlformats.org/officeDocument/2006/relationships/image" Target="../media/image19.wmf"/><Relationship Id="rId10" Type="http://schemas.openxmlformats.org/officeDocument/2006/relationships/oleObject" Target="../embeddings/oleObject20.bin"/><Relationship Id="rId4" Type="http://schemas.openxmlformats.org/officeDocument/2006/relationships/oleObject" Target="../embeddings/oleObject17.bin"/><Relationship Id="rId9" Type="http://schemas.openxmlformats.org/officeDocument/2006/relationships/image" Target="../media/image21.wmf"/></Relationships>
</file>

<file path=ppt/slides/_rels/slide14.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image" Target="../media/image23.wmf"/><Relationship Id="rId7" Type="http://schemas.openxmlformats.org/officeDocument/2006/relationships/image" Target="../media/image25.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4.wmf"/><Relationship Id="rId4" Type="http://schemas.openxmlformats.org/officeDocument/2006/relationships/oleObject" Target="../embeddings/oleObject22.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29.wmf"/><Relationship Id="rId12" Type="http://schemas.openxmlformats.org/officeDocument/2006/relationships/oleObject" Target="../embeddings/oleObject29.bin"/><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31.wmf"/><Relationship Id="rId5" Type="http://schemas.openxmlformats.org/officeDocument/2006/relationships/image" Target="../media/image28.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30.wmf"/></Relationships>
</file>

<file path=ppt/slides/_rels/slide16.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oleObject" Target="../embeddings/oleObject30.bin"/><Relationship Id="rId1" Type="http://schemas.openxmlformats.org/officeDocument/2006/relationships/slideLayout" Target="../slideLayouts/slideLayout2.xml"/><Relationship Id="rId5" Type="http://schemas.openxmlformats.org/officeDocument/2006/relationships/image" Target="../media/image34.wmf"/><Relationship Id="rId4" Type="http://schemas.openxmlformats.org/officeDocument/2006/relationships/oleObject" Target="../embeddings/oleObject31.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image" Target="../media/image35.wmf"/><Relationship Id="rId7" Type="http://schemas.openxmlformats.org/officeDocument/2006/relationships/image" Target="../media/image37.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5" Type="http://schemas.openxmlformats.org/officeDocument/2006/relationships/image" Target="../media/image36.wmf"/><Relationship Id="rId4" Type="http://schemas.openxmlformats.org/officeDocument/2006/relationships/oleObject" Target="../embeddings/oleObject33.bin"/><Relationship Id="rId9" Type="http://schemas.openxmlformats.org/officeDocument/2006/relationships/image" Target="../media/image38.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39.bin"/><Relationship Id="rId3" Type="http://schemas.openxmlformats.org/officeDocument/2006/relationships/image" Target="../media/image39.wmf"/><Relationship Id="rId7" Type="http://schemas.openxmlformats.org/officeDocument/2006/relationships/image" Target="../media/image41.wmf"/><Relationship Id="rId2" Type="http://schemas.openxmlformats.org/officeDocument/2006/relationships/oleObject" Target="../embeddings/oleObject36.bin"/><Relationship Id="rId1" Type="http://schemas.openxmlformats.org/officeDocument/2006/relationships/slideLayout" Target="../slideLayouts/slideLayout2.xml"/><Relationship Id="rId6" Type="http://schemas.openxmlformats.org/officeDocument/2006/relationships/oleObject" Target="../embeddings/oleObject38.bin"/><Relationship Id="rId11" Type="http://schemas.openxmlformats.org/officeDocument/2006/relationships/image" Target="../media/image43.wmf"/><Relationship Id="rId5" Type="http://schemas.openxmlformats.org/officeDocument/2006/relationships/image" Target="../media/image40.wmf"/><Relationship Id="rId10" Type="http://schemas.openxmlformats.org/officeDocument/2006/relationships/oleObject" Target="../embeddings/oleObject40.bin"/><Relationship Id="rId4" Type="http://schemas.openxmlformats.org/officeDocument/2006/relationships/oleObject" Target="../embeddings/oleObject37.bin"/><Relationship Id="rId9" Type="http://schemas.openxmlformats.org/officeDocument/2006/relationships/image" Target="../media/image42.wmf"/></Relationships>
</file>

<file path=ppt/slides/_rels/slide19.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50.wmf"/><Relationship Id="rId18" Type="http://schemas.openxmlformats.org/officeDocument/2006/relationships/oleObject" Target="../embeddings/oleObject49.bin"/><Relationship Id="rId3" Type="http://schemas.openxmlformats.org/officeDocument/2006/relationships/image" Target="../media/image45.wmf"/><Relationship Id="rId21" Type="http://schemas.openxmlformats.org/officeDocument/2006/relationships/image" Target="../media/image54.wmf"/><Relationship Id="rId7" Type="http://schemas.openxmlformats.org/officeDocument/2006/relationships/image" Target="../media/image47.wmf"/><Relationship Id="rId12" Type="http://schemas.openxmlformats.org/officeDocument/2006/relationships/oleObject" Target="../embeddings/oleObject46.bin"/><Relationship Id="rId17" Type="http://schemas.openxmlformats.org/officeDocument/2006/relationships/image" Target="../media/image52.wmf"/><Relationship Id="rId2" Type="http://schemas.openxmlformats.org/officeDocument/2006/relationships/oleObject" Target="../embeddings/oleObject41.bin"/><Relationship Id="rId16" Type="http://schemas.openxmlformats.org/officeDocument/2006/relationships/oleObject" Target="../embeddings/oleObject48.bin"/><Relationship Id="rId20" Type="http://schemas.openxmlformats.org/officeDocument/2006/relationships/oleObject" Target="../embeddings/oleObject50.bin"/><Relationship Id="rId1" Type="http://schemas.openxmlformats.org/officeDocument/2006/relationships/slideLayout" Target="../slideLayouts/slideLayout2.xml"/><Relationship Id="rId6" Type="http://schemas.openxmlformats.org/officeDocument/2006/relationships/oleObject" Target="../embeddings/oleObject43.bin"/><Relationship Id="rId11" Type="http://schemas.openxmlformats.org/officeDocument/2006/relationships/image" Target="../media/image49.wmf"/><Relationship Id="rId5" Type="http://schemas.openxmlformats.org/officeDocument/2006/relationships/image" Target="../media/image46.wmf"/><Relationship Id="rId15" Type="http://schemas.openxmlformats.org/officeDocument/2006/relationships/image" Target="../media/image51.wmf"/><Relationship Id="rId10" Type="http://schemas.openxmlformats.org/officeDocument/2006/relationships/oleObject" Target="../embeddings/oleObject45.bin"/><Relationship Id="rId19" Type="http://schemas.openxmlformats.org/officeDocument/2006/relationships/image" Target="../media/image53.wmf"/><Relationship Id="rId4" Type="http://schemas.openxmlformats.org/officeDocument/2006/relationships/oleObject" Target="../embeddings/oleObject42.bin"/><Relationship Id="rId9" Type="http://schemas.openxmlformats.org/officeDocument/2006/relationships/image" Target="../media/image48.wmf"/><Relationship Id="rId14" Type="http://schemas.openxmlformats.org/officeDocument/2006/relationships/oleObject" Target="../embeddings/oleObject47.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54.bin"/><Relationship Id="rId13" Type="http://schemas.openxmlformats.org/officeDocument/2006/relationships/image" Target="../media/image60.wmf"/><Relationship Id="rId3" Type="http://schemas.openxmlformats.org/officeDocument/2006/relationships/image" Target="../media/image55.wmf"/><Relationship Id="rId7" Type="http://schemas.openxmlformats.org/officeDocument/2006/relationships/image" Target="../media/image57.wmf"/><Relationship Id="rId12" Type="http://schemas.openxmlformats.org/officeDocument/2006/relationships/oleObject" Target="../embeddings/oleObject56.bin"/><Relationship Id="rId2" Type="http://schemas.openxmlformats.org/officeDocument/2006/relationships/oleObject" Target="../embeddings/oleObject51.bin"/><Relationship Id="rId1" Type="http://schemas.openxmlformats.org/officeDocument/2006/relationships/slideLayout" Target="../slideLayouts/slideLayout2.xml"/><Relationship Id="rId6" Type="http://schemas.openxmlformats.org/officeDocument/2006/relationships/oleObject" Target="../embeddings/oleObject53.bin"/><Relationship Id="rId11" Type="http://schemas.openxmlformats.org/officeDocument/2006/relationships/image" Target="../media/image59.wmf"/><Relationship Id="rId5" Type="http://schemas.openxmlformats.org/officeDocument/2006/relationships/image" Target="../media/image56.wmf"/><Relationship Id="rId15" Type="http://schemas.openxmlformats.org/officeDocument/2006/relationships/image" Target="../media/image61.wmf"/><Relationship Id="rId10" Type="http://schemas.openxmlformats.org/officeDocument/2006/relationships/oleObject" Target="../embeddings/oleObject55.bin"/><Relationship Id="rId4" Type="http://schemas.openxmlformats.org/officeDocument/2006/relationships/oleObject" Target="../embeddings/oleObject52.bin"/><Relationship Id="rId9" Type="http://schemas.openxmlformats.org/officeDocument/2006/relationships/image" Target="../media/image58.wmf"/><Relationship Id="rId14" Type="http://schemas.openxmlformats.org/officeDocument/2006/relationships/oleObject" Target="../embeddings/oleObject57.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image" Target="../media/image62.wmf"/><Relationship Id="rId7" Type="http://schemas.openxmlformats.org/officeDocument/2006/relationships/image" Target="../media/image64.wmf"/><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66.wmf"/><Relationship Id="rId5" Type="http://schemas.openxmlformats.org/officeDocument/2006/relationships/image" Target="../media/image63.wmf"/><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65.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5" Type="http://schemas.openxmlformats.org/officeDocument/2006/relationships/image" Target="../media/image5.w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12.8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Variation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Solving Using Inverse Variation (cont.)</a:t>
            </a:r>
          </a:p>
        </p:txBody>
      </p:sp>
      <p:graphicFrame>
        <p:nvGraphicFramePr>
          <p:cNvPr id="6147" name="Object 3"/>
          <p:cNvGraphicFramePr>
            <a:graphicFrameLocks noChangeAspect="1"/>
          </p:cNvGraphicFramePr>
          <p:nvPr>
            <p:extLst>
              <p:ext uri="{D42A27DB-BD31-4B8C-83A1-F6EECF244321}">
                <p14:modId xmlns:p14="http://schemas.microsoft.com/office/powerpoint/2010/main" val="4234876836"/>
              </p:ext>
            </p:extLst>
          </p:nvPr>
        </p:nvGraphicFramePr>
        <p:xfrm>
          <a:off x="736600" y="1425575"/>
          <a:ext cx="1663700" cy="825500"/>
        </p:xfrm>
        <a:graphic>
          <a:graphicData uri="http://schemas.openxmlformats.org/presentationml/2006/ole">
            <mc:AlternateContent xmlns:mc="http://schemas.openxmlformats.org/markup-compatibility/2006">
              <mc:Choice xmlns:v="urn:schemas-microsoft-com:vml" Requires="v">
                <p:oleObj name="Equation" r:id="rId2" imgW="1663560" imgH="825480" progId="Equation.DSMT4">
                  <p:embed/>
                </p:oleObj>
              </mc:Choice>
              <mc:Fallback>
                <p:oleObj name="Equation" r:id="rId2" imgW="1663560" imgH="825480" progId="Equation.DSMT4">
                  <p:embed/>
                  <p:pic>
                    <p:nvPicPr>
                      <p:cNvPr id="0" name="Picture 6"/>
                      <p:cNvPicPr>
                        <a:picLocks noChangeAspect="1" noChangeArrowheads="1"/>
                      </p:cNvPicPr>
                      <p:nvPr/>
                    </p:nvPicPr>
                    <p:blipFill>
                      <a:blip r:embed="rId3"/>
                      <a:srcRect/>
                      <a:stretch>
                        <a:fillRect/>
                      </a:stretch>
                    </p:blipFill>
                    <p:spPr bwMode="auto">
                      <a:xfrm>
                        <a:off x="736600" y="1425575"/>
                        <a:ext cx="166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699448" y="2416792"/>
          <a:ext cx="2908300" cy="355600"/>
        </p:xfrm>
        <a:graphic>
          <a:graphicData uri="http://schemas.openxmlformats.org/presentationml/2006/ole">
            <mc:AlternateContent xmlns:mc="http://schemas.openxmlformats.org/markup-compatibility/2006">
              <mc:Choice xmlns:v="urn:schemas-microsoft-com:vml" Requires="v">
                <p:oleObj name="Equation" r:id="rId4" imgW="2908300" imgH="355600" progId="Equation.DSMT4">
                  <p:embed/>
                </p:oleObj>
              </mc:Choice>
              <mc:Fallback>
                <p:oleObj name="Equation" r:id="rId4" imgW="2908300" imgH="3556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9448" y="2416792"/>
                        <a:ext cx="2908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011796" y="2922896"/>
          <a:ext cx="2882900" cy="990600"/>
        </p:xfrm>
        <a:graphic>
          <a:graphicData uri="http://schemas.openxmlformats.org/presentationml/2006/ole">
            <mc:AlternateContent xmlns:mc="http://schemas.openxmlformats.org/markup-compatibility/2006">
              <mc:Choice xmlns:v="urn:schemas-microsoft-com:vml" Requires="v">
                <p:oleObj name="Equation" r:id="rId6" imgW="2882900" imgH="990600" progId="Equation.DSMT4">
                  <p:embed/>
                </p:oleObj>
              </mc:Choice>
              <mc:Fallback>
                <p:oleObj name="Equation" r:id="rId6" imgW="2882900" imgH="99060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11796" y="2922896"/>
                        <a:ext cx="2882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The gravitational force (</a:t>
            </a:r>
            <a:r>
              <a:rPr lang="en-US" sz="2800" i="1" dirty="0">
                <a:solidFill>
                  <a:schemeClr val="tx1"/>
                </a:solidFill>
              </a:rPr>
              <a:t>F</a:t>
            </a:r>
            <a:r>
              <a:rPr lang="en-US" sz="2800" dirty="0">
                <a:solidFill>
                  <a:schemeClr val="tx1"/>
                </a:solidFill>
              </a:rPr>
              <a:t>) </a:t>
            </a:r>
            <a:r>
              <a:rPr lang="en-US" sz="2800" i="0" dirty="0">
                <a:solidFill>
                  <a:schemeClr val="tx1"/>
                </a:solidFill>
              </a:rPr>
              <a:t>between an object and Earth is inversely proportional to the square of the distance (</a:t>
            </a:r>
            <a:r>
              <a:rPr lang="en-US" sz="2800" i="1" dirty="0">
                <a:solidFill>
                  <a:schemeClr val="tx1"/>
                </a:solidFill>
              </a:rPr>
              <a:t>d</a:t>
            </a:r>
            <a:r>
              <a:rPr lang="en-US" sz="2800" dirty="0">
                <a:solidFill>
                  <a:schemeClr val="tx1"/>
                </a:solidFill>
              </a:rPr>
              <a:t>) </a:t>
            </a:r>
            <a:r>
              <a:rPr lang="en-US" sz="2800" i="0" dirty="0">
                <a:solidFill>
                  <a:schemeClr val="tx1"/>
                </a:solidFill>
              </a:rPr>
              <a:t>from the object to the center of Earth. Hence, we have the formula</a:t>
            </a:r>
            <a:r>
              <a:rPr lang="en-US" sz="2800" dirty="0">
                <a:solidFill>
                  <a:schemeClr val="tx1"/>
                </a:solidFill>
              </a:rPr>
              <a:t> </a:t>
            </a: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a:t>
            </a:r>
          </a:p>
        </p:txBody>
      </p:sp>
      <p:graphicFrame>
        <p:nvGraphicFramePr>
          <p:cNvPr id="15364" name="Object 4"/>
          <p:cNvGraphicFramePr>
            <a:graphicFrameLocks noGrp="1" noChangeAspect="1"/>
          </p:cNvGraphicFramePr>
          <p:nvPr>
            <p:ph idx="1"/>
            <p:extLst>
              <p:ext uri="{D42A27DB-BD31-4B8C-83A1-F6EECF244321}">
                <p14:modId xmlns:p14="http://schemas.microsoft.com/office/powerpoint/2010/main" val="2262850274"/>
              </p:ext>
            </p:extLst>
          </p:nvPr>
        </p:nvGraphicFramePr>
        <p:xfrm>
          <a:off x="1217613" y="3200400"/>
          <a:ext cx="6708775" cy="990600"/>
        </p:xfrm>
        <a:graphic>
          <a:graphicData uri="http://schemas.openxmlformats.org/presentationml/2006/ole">
            <mc:AlternateContent xmlns:mc="http://schemas.openxmlformats.org/markup-compatibility/2006">
              <mc:Choice xmlns:v="urn:schemas-microsoft-com:vml" Requires="v">
                <p:oleObj name="Equation" r:id="rId2" imgW="6794500" imgH="1003300" progId="Equation.DSMT4">
                  <p:embed/>
                </p:oleObj>
              </mc:Choice>
              <mc:Fallback>
                <p:oleObj name="Equation" r:id="rId2" imgW="6794500" imgH="10033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7613" y="3200400"/>
                        <a:ext cx="6708775"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 (cont.)</a:t>
            </a:r>
          </a:p>
        </p:txBody>
      </p:sp>
      <p:sp>
        <p:nvSpPr>
          <p:cNvPr id="16387" name="Rectangle 3"/>
          <p:cNvSpPr>
            <a:spLocks noGrp="1"/>
          </p:cNvSpPr>
          <p:nvPr>
            <p:ph idx="1"/>
          </p:nvPr>
        </p:nvSpPr>
        <p:spPr>
          <a:xfrm>
            <a:off x="457200" y="1280160"/>
            <a:ext cx="8229600" cy="3323987"/>
          </a:xfrm>
          <a:prstGeom prst="rect">
            <a:avLst/>
          </a:prstGeom>
          <a:noFill/>
        </p:spPr>
        <p:txBody>
          <a:bodyPr>
            <a:spAutoFit/>
          </a:bodyPr>
          <a:lstStyle/>
          <a:p>
            <a:pPr marL="0" indent="0">
              <a:spcBef>
                <a:spcPct val="50000"/>
              </a:spcBef>
              <a:buFont typeface="Courier New" pitchFamily="49" charset="0"/>
              <a:buNone/>
            </a:pPr>
            <a:r>
              <a:rPr lang="en-US" i="0" dirty="0">
                <a:solidFill>
                  <a:schemeClr val="tx1"/>
                </a:solidFill>
              </a:rPr>
              <a:t>(As the distance of an object from Earth becomes larger, the gravitational force exerted by Earth on the object becomes smaller.)</a:t>
            </a:r>
            <a:r>
              <a:rPr lang="en-US" dirty="0">
                <a:solidFill>
                  <a:schemeClr val="tx1"/>
                </a:solidFill>
              </a:rPr>
              <a:t> </a:t>
            </a:r>
          </a:p>
          <a:p>
            <a:pPr marL="0" indent="0">
              <a:spcBef>
                <a:spcPct val="50000"/>
              </a:spcBef>
              <a:buFont typeface="Courier New" pitchFamily="49" charset="0"/>
              <a:buNone/>
            </a:pPr>
            <a:r>
              <a:rPr lang="en-US" i="0" dirty="0">
                <a:solidFill>
                  <a:schemeClr val="tx1"/>
                </a:solidFill>
              </a:rPr>
              <a:t>If an astronaut weighs </a:t>
            </a:r>
            <a:r>
              <a:rPr lang="en-US" i="0" dirty="0">
                <a:solidFill>
                  <a:srgbClr val="0000FF"/>
                </a:solidFill>
              </a:rPr>
              <a:t>200 pounds</a:t>
            </a:r>
            <a:r>
              <a:rPr lang="en-US" i="0" dirty="0">
                <a:solidFill>
                  <a:schemeClr val="tx1"/>
                </a:solidFill>
              </a:rPr>
              <a:t> on the surface of Earth, what will he weigh (to the nearest pound) </a:t>
            </a:r>
            <a:r>
              <a:rPr lang="en-US" i="0" dirty="0">
                <a:solidFill>
                  <a:srgbClr val="0000FF"/>
                </a:solidFill>
              </a:rPr>
              <a:t>100 miles</a:t>
            </a:r>
            <a:r>
              <a:rPr lang="en-US" i="0" dirty="0">
                <a:solidFill>
                  <a:schemeClr val="tx1"/>
                </a:solidFill>
              </a:rPr>
              <a:t> above Earth? Assume that the radius of Earth is </a:t>
            </a:r>
            <a:r>
              <a:rPr lang="en-US" i="0" dirty="0">
                <a:solidFill>
                  <a:srgbClr val="0000FF"/>
                </a:solidFill>
              </a:rPr>
              <a:t>4000 miles</a:t>
            </a:r>
            <a:r>
              <a:rPr lang="en-US" i="0" dirty="0">
                <a:solidFill>
                  <a:schemeClr val="tx1"/>
                </a:solidFill>
              </a:rPr>
              <a:t>.</a:t>
            </a:r>
            <a:r>
              <a:rPr lang="en-US" dirty="0">
                <a:solidFill>
                  <a:schemeClr val="tx1"/>
                </a:solidFill>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 (cont.)</a:t>
            </a:r>
          </a:p>
        </p:txBody>
      </p:sp>
      <p:sp>
        <p:nvSpPr>
          <p:cNvPr id="17411" name="Rectangle 3"/>
          <p:cNvSpPr>
            <a:spLocks noGrp="1"/>
          </p:cNvSpPr>
          <p:nvPr>
            <p:ph type="body" sz="half" idx="4294967295"/>
          </p:nvPr>
        </p:nvSpPr>
        <p:spPr>
          <a:xfrm>
            <a:off x="5791200" y="1828800"/>
            <a:ext cx="3200400" cy="1066800"/>
          </a:xfrm>
          <a:prstGeom prst="rect">
            <a:avLst/>
          </a:prstGeom>
          <a:noFill/>
        </p:spPr>
        <p:txBody>
          <a:bodyPr>
            <a:spAutoFit/>
          </a:bodyPr>
          <a:lstStyle/>
          <a:p>
            <a:pPr marL="0" indent="0">
              <a:buFont typeface="Courier New" pitchFamily="49" charset="0"/>
              <a:buNone/>
            </a:pPr>
            <a:r>
              <a:rPr lang="en-US" sz="2000" i="0" dirty="0">
                <a:solidFill>
                  <a:srgbClr val="008080"/>
                </a:solidFill>
              </a:rPr>
              <a:t>Use scientific notation</a:t>
            </a:r>
            <a:r>
              <a:rPr lang="en-US" sz="1800" i="0" dirty="0">
                <a:solidFill>
                  <a:srgbClr val="008080"/>
                </a:solidFill>
              </a:rPr>
              <a:t> </a:t>
            </a:r>
            <a:r>
              <a:rPr lang="en-US" sz="2000" i="0" dirty="0">
                <a:solidFill>
                  <a:srgbClr val="008080"/>
                </a:solidFill>
              </a:rPr>
              <a:t>to make values simpler</a:t>
            </a:r>
            <a:r>
              <a:rPr lang="en-US" sz="1800" i="0" dirty="0">
                <a:solidFill>
                  <a:srgbClr val="008080"/>
                </a:solidFill>
              </a:rPr>
              <a:t> </a:t>
            </a:r>
            <a:r>
              <a:rPr lang="en-US" sz="2000" i="0" dirty="0">
                <a:solidFill>
                  <a:srgbClr val="008080"/>
                </a:solidFill>
              </a:rPr>
              <a:t>to work with in the calculations.</a:t>
            </a:r>
            <a:r>
              <a:rPr lang="en-US" sz="2400" dirty="0">
                <a:solidFill>
                  <a:srgbClr val="008080"/>
                </a:solidFill>
              </a:rPr>
              <a:t> </a:t>
            </a:r>
          </a:p>
        </p:txBody>
      </p:sp>
      <p:graphicFrame>
        <p:nvGraphicFramePr>
          <p:cNvPr id="17413" name="Object 6"/>
          <p:cNvGraphicFramePr>
            <a:graphicFrameLocks noChangeAspect="1"/>
          </p:cNvGraphicFramePr>
          <p:nvPr/>
        </p:nvGraphicFramePr>
        <p:xfrm>
          <a:off x="548640" y="1866900"/>
          <a:ext cx="5207000" cy="952500"/>
        </p:xfrm>
        <a:graphic>
          <a:graphicData uri="http://schemas.openxmlformats.org/presentationml/2006/ole">
            <mc:AlternateContent xmlns:mc="http://schemas.openxmlformats.org/markup-compatibility/2006">
              <mc:Choice xmlns:v="urn:schemas-microsoft-com:vml" Requires="v">
                <p:oleObj name="Equation" r:id="rId2" imgW="5207000" imgH="952500" progId="Equation.DSMT4">
                  <p:embed/>
                </p:oleObj>
              </mc:Choice>
              <mc:Fallback>
                <p:oleObj name="Equation" r:id="rId2" imgW="5207000" imgH="9525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 y="1866900"/>
                        <a:ext cx="52070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extLst>
              <p:ext uri="{D42A27DB-BD31-4B8C-83A1-F6EECF244321}">
                <p14:modId xmlns:p14="http://schemas.microsoft.com/office/powerpoint/2010/main" val="1108847716"/>
              </p:ext>
            </p:extLst>
          </p:nvPr>
        </p:nvGraphicFramePr>
        <p:xfrm>
          <a:off x="1624013" y="3200400"/>
          <a:ext cx="5880100" cy="1104900"/>
        </p:xfrm>
        <a:graphic>
          <a:graphicData uri="http://schemas.openxmlformats.org/presentationml/2006/ole">
            <mc:AlternateContent xmlns:mc="http://schemas.openxmlformats.org/markup-compatibility/2006">
              <mc:Choice xmlns:v="urn:schemas-microsoft-com:vml" Requires="v">
                <p:oleObj name="Equation" r:id="rId4" imgW="5879880" imgH="1104840" progId="Equation.DSMT4">
                  <p:embed/>
                </p:oleObj>
              </mc:Choice>
              <mc:Fallback>
                <p:oleObj name="Equation" r:id="rId4" imgW="5879880" imgH="1104840" progId="Equation.DSMT4">
                  <p:embed/>
                  <p:pic>
                    <p:nvPicPr>
                      <p:cNvPr id="0" name="Picture 10"/>
                      <p:cNvPicPr>
                        <a:picLocks noChangeAspect="1" noChangeArrowheads="1"/>
                      </p:cNvPicPr>
                      <p:nvPr/>
                    </p:nvPicPr>
                    <p:blipFill>
                      <a:blip r:embed="rId5"/>
                      <a:srcRect/>
                      <a:stretch>
                        <a:fillRect/>
                      </a:stretch>
                    </p:blipFill>
                    <p:spPr bwMode="auto">
                      <a:xfrm>
                        <a:off x="1624013" y="3200400"/>
                        <a:ext cx="58801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2625678776"/>
              </p:ext>
            </p:extLst>
          </p:nvPr>
        </p:nvGraphicFramePr>
        <p:xfrm>
          <a:off x="1335088" y="4367213"/>
          <a:ext cx="6477000" cy="469900"/>
        </p:xfrm>
        <a:graphic>
          <a:graphicData uri="http://schemas.openxmlformats.org/presentationml/2006/ole">
            <mc:AlternateContent xmlns:mc="http://schemas.openxmlformats.org/markup-compatibility/2006">
              <mc:Choice xmlns:v="urn:schemas-microsoft-com:vml" Requires="v">
                <p:oleObj name="Equation" r:id="rId6" imgW="6476760" imgH="469800" progId="Equation.DSMT4">
                  <p:embed/>
                </p:oleObj>
              </mc:Choice>
              <mc:Fallback>
                <p:oleObj name="Equation" r:id="rId6" imgW="6476760" imgH="469800" progId="Equation.DSMT4">
                  <p:embed/>
                  <p:pic>
                    <p:nvPicPr>
                      <p:cNvPr id="0" name="Picture 11"/>
                      <p:cNvPicPr>
                        <a:picLocks noChangeAspect="1" noChangeArrowheads="1"/>
                      </p:cNvPicPr>
                      <p:nvPr/>
                    </p:nvPicPr>
                    <p:blipFill>
                      <a:blip r:embed="rId7"/>
                      <a:srcRect/>
                      <a:stretch>
                        <a:fillRect/>
                      </a:stretch>
                    </p:blipFill>
                    <p:spPr bwMode="auto">
                      <a:xfrm>
                        <a:off x="1335088" y="4367213"/>
                        <a:ext cx="6477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1359381886"/>
              </p:ext>
            </p:extLst>
          </p:nvPr>
        </p:nvGraphicFramePr>
        <p:xfrm>
          <a:off x="1334192" y="4944035"/>
          <a:ext cx="2451100" cy="889000"/>
        </p:xfrm>
        <a:graphic>
          <a:graphicData uri="http://schemas.openxmlformats.org/presentationml/2006/ole">
            <mc:AlternateContent xmlns:mc="http://schemas.openxmlformats.org/markup-compatibility/2006">
              <mc:Choice xmlns:v="urn:schemas-microsoft-com:vml" Requires="v">
                <p:oleObj name="Equation" r:id="rId8" imgW="2450880" imgH="888840" progId="Equation.DSMT4">
                  <p:embed/>
                </p:oleObj>
              </mc:Choice>
              <mc:Fallback>
                <p:oleObj name="Equation" r:id="rId8" imgW="2450880" imgH="888840" progId="Equation.DSMT4">
                  <p:embed/>
                  <p:pic>
                    <p:nvPicPr>
                      <p:cNvPr id="0" name="Picture 12"/>
                      <p:cNvPicPr>
                        <a:picLocks noChangeAspect="1" noChangeArrowheads="1"/>
                      </p:cNvPicPr>
                      <p:nvPr/>
                    </p:nvPicPr>
                    <p:blipFill>
                      <a:blip r:embed="rId9"/>
                      <a:srcRect/>
                      <a:stretch>
                        <a:fillRect/>
                      </a:stretch>
                    </p:blipFill>
                    <p:spPr bwMode="auto">
                      <a:xfrm>
                        <a:off x="1334192" y="4944035"/>
                        <a:ext cx="2451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548640" y="1295400"/>
          <a:ext cx="1257300" cy="304800"/>
        </p:xfrm>
        <a:graphic>
          <a:graphicData uri="http://schemas.openxmlformats.org/presentationml/2006/ole">
            <mc:AlternateContent xmlns:mc="http://schemas.openxmlformats.org/markup-compatibility/2006">
              <mc:Choice xmlns:v="urn:schemas-microsoft-com:vml" Requires="v">
                <p:oleObj name="Equation" r:id="rId10" imgW="1256755" imgH="304668" progId="Equation.DSMT4">
                  <p:embed/>
                </p:oleObj>
              </mc:Choice>
              <mc:Fallback>
                <p:oleObj name="Equation" r:id="rId10" imgW="1256755" imgH="304668"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8640" y="12954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19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1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p:cNvSpPr>
          <p:nvPr>
            <p:ph type="body" sz="half" idx="4294967295"/>
          </p:nvPr>
        </p:nvSpPr>
        <p:spPr>
          <a:xfrm>
            <a:off x="457200" y="1280160"/>
            <a:ext cx="8229600" cy="4056495"/>
          </a:xfrm>
          <a:prstGeom prst="rect">
            <a:avLst/>
          </a:prstGeom>
          <a:noFill/>
        </p:spPr>
        <p:txBody>
          <a:bodyPr>
            <a:spAutoFit/>
          </a:bodyPr>
          <a:lstStyle/>
          <a:p>
            <a:pPr marL="0" indent="0">
              <a:buFont typeface="Courier New" pitchFamily="49" charset="0"/>
              <a:buNone/>
            </a:pPr>
            <a:r>
              <a:rPr lang="en-US" sz="2800" i="0" dirty="0">
                <a:solidFill>
                  <a:schemeClr val="tx1"/>
                </a:solidFill>
              </a:rPr>
              <a:t>When the astronaut is </a:t>
            </a:r>
            <a:r>
              <a:rPr lang="en-US" sz="2800" i="0" dirty="0">
                <a:solidFill>
                  <a:srgbClr val="0000FF"/>
                </a:solidFill>
              </a:rPr>
              <a:t>100 miles</a:t>
            </a:r>
            <a:r>
              <a:rPr lang="en-US" sz="2800" i="0" dirty="0">
                <a:solidFill>
                  <a:schemeClr val="tx1"/>
                </a:solidFill>
              </a:rPr>
              <a:t> above Earth,        </a:t>
            </a:r>
          </a:p>
          <a:p>
            <a:pPr marL="0" indent="0">
              <a:buFont typeface="Courier New" pitchFamily="49" charset="0"/>
              <a:buNone/>
            </a:pPr>
            <a:r>
              <a:rPr lang="en-US" sz="2800" i="1" dirty="0">
                <a:solidFill>
                  <a:srgbClr val="000099"/>
                </a:solidFill>
              </a:rPr>
              <a:t>d</a:t>
            </a:r>
            <a:r>
              <a:rPr lang="en-US" sz="2800" dirty="0">
                <a:solidFill>
                  <a:srgbClr val="000099"/>
                </a:solidFill>
              </a:rPr>
              <a:t> </a:t>
            </a:r>
            <a:r>
              <a:rPr lang="en-US" sz="2800" i="0" dirty="0">
                <a:solidFill>
                  <a:srgbClr val="000099"/>
                </a:solidFill>
                <a:latin typeface="Symbol" pitchFamily="18" charset="2"/>
              </a:rPr>
              <a:t>=</a:t>
            </a:r>
            <a:r>
              <a:rPr lang="en-US" sz="2800" i="0" dirty="0">
                <a:solidFill>
                  <a:srgbClr val="000099"/>
                </a:solidFill>
              </a:rPr>
              <a:t> 4100 </a:t>
            </a:r>
            <a:r>
              <a:rPr lang="en-US" sz="2800" i="0" dirty="0">
                <a:solidFill>
                  <a:srgbClr val="000099"/>
                </a:solidFill>
                <a:latin typeface="Symbol" pitchFamily="18" charset="2"/>
              </a:rPr>
              <a:t>=</a:t>
            </a:r>
            <a:r>
              <a:rPr lang="en-US" sz="2800" i="0" dirty="0">
                <a:solidFill>
                  <a:srgbClr val="000099"/>
                </a:solidFill>
              </a:rPr>
              <a:t> </a:t>
            </a:r>
            <a:r>
              <a:rPr lang="en-US" sz="2800" i="0" dirty="0">
                <a:solidFill>
                  <a:srgbClr val="9900FF"/>
                </a:solidFill>
              </a:rPr>
              <a:t>4.1 ×</a:t>
            </a:r>
            <a:r>
              <a:rPr lang="en-US" sz="2800" i="0" dirty="0">
                <a:solidFill>
                  <a:srgbClr val="9900FF"/>
                </a:solidFill>
                <a:sym typeface="Symbol" pitchFamily="18" charset="2"/>
              </a:rPr>
              <a:t></a:t>
            </a:r>
            <a:r>
              <a:rPr lang="en-US" sz="2800" i="0" dirty="0">
                <a:solidFill>
                  <a:srgbClr val="9900FF"/>
                </a:solidFill>
              </a:rPr>
              <a:t>10</a:t>
            </a:r>
            <a:r>
              <a:rPr lang="en-US" sz="2800" i="0" baseline="46000" dirty="0">
                <a:solidFill>
                  <a:srgbClr val="9900FF"/>
                </a:solidFill>
              </a:rPr>
              <a:t>3</a:t>
            </a:r>
            <a:r>
              <a:rPr lang="en-US" sz="2800" i="0" dirty="0">
                <a:solidFill>
                  <a:srgbClr val="9900FF"/>
                </a:solidFill>
              </a:rPr>
              <a:t> </a:t>
            </a:r>
            <a:r>
              <a:rPr lang="en-US" sz="2800" i="0" dirty="0">
                <a:solidFill>
                  <a:srgbClr val="000099"/>
                </a:solidFill>
              </a:rPr>
              <a:t>miles.</a:t>
            </a:r>
            <a:r>
              <a:rPr lang="en-US" sz="2800" i="0" dirty="0">
                <a:solidFill>
                  <a:schemeClr val="tx1"/>
                </a:solidFill>
              </a:rPr>
              <a:t> Then</a:t>
            </a:r>
            <a:r>
              <a:rPr lang="en-US" sz="2800" dirty="0">
                <a:solidFill>
                  <a:schemeClr val="tx1"/>
                </a:solidFill>
              </a:rPr>
              <a:t> </a:t>
            </a: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r>
              <a:rPr lang="en-US" sz="2800" i="0" dirty="0">
                <a:solidFill>
                  <a:schemeClr val="tx1"/>
                </a:solidFill>
              </a:rPr>
              <a:t>That is, </a:t>
            </a:r>
            <a:r>
              <a:rPr lang="en-US" sz="2800" i="0" dirty="0">
                <a:solidFill>
                  <a:srgbClr val="FF0008"/>
                </a:solidFill>
              </a:rPr>
              <a:t>100 miles</a:t>
            </a:r>
            <a:r>
              <a:rPr lang="en-US" sz="2800" i="0" dirty="0">
                <a:solidFill>
                  <a:schemeClr val="tx1"/>
                </a:solidFill>
              </a:rPr>
              <a:t> above Earth, the astronaut will weigh about </a:t>
            </a:r>
            <a:r>
              <a:rPr lang="en-US" sz="2800" i="0" dirty="0">
                <a:solidFill>
                  <a:srgbClr val="FF0008"/>
                </a:solidFill>
              </a:rPr>
              <a:t>190 pounds</a:t>
            </a:r>
            <a:r>
              <a:rPr lang="en-US" sz="2800" i="0" dirty="0">
                <a:solidFill>
                  <a:schemeClr val="tx1"/>
                </a:solidFill>
              </a:rPr>
              <a:t>.</a:t>
            </a:r>
            <a:r>
              <a:rPr lang="en-US" sz="2800" dirty="0">
                <a:solidFill>
                  <a:schemeClr val="tx1"/>
                </a:solidFill>
              </a:rPr>
              <a:t> </a:t>
            </a:r>
          </a:p>
        </p:txBody>
      </p:sp>
      <p:sp>
        <p:nvSpPr>
          <p:cNvPr id="18434"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 (cont.)</a:t>
            </a:r>
          </a:p>
        </p:txBody>
      </p:sp>
      <p:graphicFrame>
        <p:nvGraphicFramePr>
          <p:cNvPr id="18436" name="Object 4"/>
          <p:cNvGraphicFramePr>
            <a:graphicFrameLocks noGrp="1" noChangeAspect="1"/>
          </p:cNvGraphicFramePr>
          <p:nvPr>
            <p:ph idx="1"/>
            <p:extLst>
              <p:ext uri="{D42A27DB-BD31-4B8C-83A1-F6EECF244321}">
                <p14:modId xmlns:p14="http://schemas.microsoft.com/office/powerpoint/2010/main" val="1964045512"/>
              </p:ext>
            </p:extLst>
          </p:nvPr>
        </p:nvGraphicFramePr>
        <p:xfrm>
          <a:off x="2819400" y="2479548"/>
          <a:ext cx="1958975" cy="889000"/>
        </p:xfrm>
        <a:graphic>
          <a:graphicData uri="http://schemas.openxmlformats.org/presentationml/2006/ole">
            <mc:AlternateContent xmlns:mc="http://schemas.openxmlformats.org/markup-compatibility/2006">
              <mc:Choice xmlns:v="urn:schemas-microsoft-com:vml" Requires="v">
                <p:oleObj name="Equation" r:id="rId2" imgW="1930320" imgH="876240" progId="Equation.DSMT4">
                  <p:embed/>
                </p:oleObj>
              </mc:Choice>
              <mc:Fallback>
                <p:oleObj name="Equation" r:id="rId2" imgW="1930320" imgH="876240" progId="Equation.DSMT4">
                  <p:embed/>
                  <p:pic>
                    <p:nvPicPr>
                      <p:cNvPr id="0" name="Picture 5"/>
                      <p:cNvPicPr>
                        <a:picLocks noGrp="1" noChangeAspect="1" noChangeArrowheads="1"/>
                      </p:cNvPicPr>
                      <p:nvPr/>
                    </p:nvPicPr>
                    <p:blipFill>
                      <a:blip r:embed="rId3"/>
                      <a:srcRect/>
                      <a:stretch>
                        <a:fillRect/>
                      </a:stretch>
                    </p:blipFill>
                    <p:spPr bwMode="auto">
                      <a:xfrm>
                        <a:off x="2819400" y="2479548"/>
                        <a:ext cx="1958975"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9" name="Object 3"/>
          <p:cNvGraphicFramePr>
            <a:graphicFrameLocks noChangeAspect="1"/>
          </p:cNvGraphicFramePr>
          <p:nvPr>
            <p:extLst>
              <p:ext uri="{D42A27DB-BD31-4B8C-83A1-F6EECF244321}">
                <p14:modId xmlns:p14="http://schemas.microsoft.com/office/powerpoint/2010/main" val="2994569758"/>
              </p:ext>
            </p:extLst>
          </p:nvPr>
        </p:nvGraphicFramePr>
        <p:xfrm>
          <a:off x="2819400" y="3581400"/>
          <a:ext cx="1866900" cy="381000"/>
        </p:xfrm>
        <a:graphic>
          <a:graphicData uri="http://schemas.openxmlformats.org/presentationml/2006/ole">
            <mc:AlternateContent xmlns:mc="http://schemas.openxmlformats.org/markup-compatibility/2006">
              <mc:Choice xmlns:v="urn:schemas-microsoft-com:vml" Requires="v">
                <p:oleObj name="Equation" r:id="rId4" imgW="1866900" imgH="381000" progId="Equation.DSMT4">
                  <p:embed/>
                </p:oleObj>
              </mc:Choice>
              <mc:Fallback>
                <p:oleObj name="Equation" r:id="rId4" imgW="1866900" imgH="3810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9400" y="3581400"/>
                        <a:ext cx="1866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1173546749"/>
              </p:ext>
            </p:extLst>
          </p:nvPr>
        </p:nvGraphicFramePr>
        <p:xfrm>
          <a:off x="4778375" y="3660648"/>
          <a:ext cx="2057400" cy="393700"/>
        </p:xfrm>
        <a:graphic>
          <a:graphicData uri="http://schemas.openxmlformats.org/presentationml/2006/ole">
            <mc:AlternateContent xmlns:mc="http://schemas.openxmlformats.org/markup-compatibility/2006">
              <mc:Choice xmlns:v="urn:schemas-microsoft-com:vml" Requires="v">
                <p:oleObj name="Equation" r:id="rId6" imgW="2057400" imgH="393700" progId="Equation.DSMT4">
                  <p:embed/>
                </p:oleObj>
              </mc:Choice>
              <mc:Fallback>
                <p:oleObj name="Equation" r:id="rId6" imgW="2057400" imgH="39370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78375" y="3660648"/>
                        <a:ext cx="2057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F25DF35C-AE22-4785-8DE0-3E3CF6E4534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500" y="2479548"/>
            <a:ext cx="2146300" cy="939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If </a:t>
            </a:r>
            <a:r>
              <a:rPr lang="en-US" sz="2800" i="1" dirty="0">
                <a:solidFill>
                  <a:schemeClr val="tx1"/>
                </a:solidFill>
              </a:rPr>
              <a:t>z</a:t>
            </a:r>
            <a:r>
              <a:rPr lang="en-US" sz="2800" dirty="0">
                <a:solidFill>
                  <a:schemeClr val="tx1"/>
                </a:solidFill>
              </a:rPr>
              <a:t> </a:t>
            </a:r>
            <a:r>
              <a:rPr lang="en-US" sz="2800" i="0" dirty="0">
                <a:solidFill>
                  <a:schemeClr val="tx1"/>
                </a:solidFill>
              </a:rPr>
              <a:t>varies jointly as </a:t>
            </a:r>
            <a:r>
              <a:rPr lang="en-US" sz="2800" i="1" dirty="0">
                <a:solidFill>
                  <a:schemeClr val="tx1"/>
                </a:solidFill>
              </a:rPr>
              <a:t>x</a:t>
            </a:r>
            <a:r>
              <a:rPr lang="en-US" sz="2800" i="0" baseline="46000" dirty="0">
                <a:solidFill>
                  <a:schemeClr val="tx1"/>
                </a:solidFill>
              </a:rPr>
              <a:t>2</a:t>
            </a:r>
            <a:r>
              <a:rPr lang="en-US" sz="2800" i="0" dirty="0">
                <a:solidFill>
                  <a:schemeClr val="tx1"/>
                </a:solidFill>
              </a:rPr>
              <a:t> and </a:t>
            </a:r>
            <a:r>
              <a:rPr lang="en-US" sz="2800" i="1" dirty="0">
                <a:solidFill>
                  <a:schemeClr val="tx1"/>
                </a:solidFill>
              </a:rPr>
              <a:t>y</a:t>
            </a:r>
            <a:r>
              <a:rPr lang="en-US" sz="2800" i="0" dirty="0">
                <a:solidFill>
                  <a:schemeClr val="tx1"/>
                </a:solidFill>
              </a:rPr>
              <a:t>, and </a:t>
            </a:r>
            <a:r>
              <a:rPr lang="en-US" sz="2800" i="1" dirty="0">
                <a:solidFill>
                  <a:srgbClr val="0000FF"/>
                </a:solidFill>
              </a:rPr>
              <a:t>z</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18</a:t>
            </a:r>
            <a:r>
              <a:rPr lang="en-US" sz="2800" i="0" dirty="0">
                <a:solidFill>
                  <a:schemeClr val="tx1"/>
                </a:solidFill>
              </a:rPr>
              <a:t> when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2</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what is </a:t>
            </a:r>
            <a:r>
              <a:rPr lang="en-US" sz="2800" i="1" dirty="0">
                <a:solidFill>
                  <a:schemeClr val="tx1"/>
                </a:solidFill>
              </a:rPr>
              <a:t>z</a:t>
            </a:r>
            <a:r>
              <a:rPr lang="en-US" sz="2800" dirty="0">
                <a:solidFill>
                  <a:schemeClr val="tx1"/>
                </a:solidFill>
              </a:rPr>
              <a:t> </a:t>
            </a:r>
            <a:r>
              <a:rPr lang="en-US" sz="2800" i="0" dirty="0">
                <a:solidFill>
                  <a:schemeClr val="tx1"/>
                </a:solidFill>
              </a:rPr>
              <a:t>when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a:t>
            </a:r>
            <a:r>
              <a:rPr lang="en-US" sz="2800" dirty="0"/>
              <a:t> </a:t>
            </a:r>
          </a:p>
          <a:p>
            <a:pPr marL="0" indent="0">
              <a:spcBef>
                <a:spcPct val="50000"/>
              </a:spcBef>
              <a:buFont typeface="Courier New" pitchFamily="49" charset="0"/>
              <a:buNone/>
            </a:pPr>
            <a:r>
              <a:rPr lang="en-US" sz="2800" b="1" i="0" dirty="0">
                <a:solidFill>
                  <a:schemeClr val="tx1"/>
                </a:solidFill>
              </a:rPr>
              <a:t>Solution</a:t>
            </a:r>
          </a:p>
        </p:txBody>
      </p:sp>
      <p:sp>
        <p:nvSpPr>
          <p:cNvPr id="19458" name="Rectangle 2"/>
          <p:cNvSpPr>
            <a:spLocks noGrp="1"/>
          </p:cNvSpPr>
          <p:nvPr>
            <p:ph type="title"/>
          </p:nvPr>
        </p:nvSpPr>
        <p:spPr>
          <a:prstGeom prst="rect">
            <a:avLst/>
          </a:prstGeom>
        </p:spPr>
        <p:txBody>
          <a:bodyPr/>
          <a:lstStyle/>
          <a:p>
            <a:r>
              <a:rPr lang="en-US" sz="3200" dirty="0">
                <a:solidFill>
                  <a:schemeClr val="accent1"/>
                </a:solidFill>
              </a:rPr>
              <a:t>Example 5: Solving Using Joint Variation</a:t>
            </a:r>
          </a:p>
        </p:txBody>
      </p:sp>
      <p:graphicFrame>
        <p:nvGraphicFramePr>
          <p:cNvPr id="10243" name="Object 3"/>
          <p:cNvGraphicFramePr>
            <a:graphicFrameLocks noChangeAspect="1"/>
          </p:cNvGraphicFramePr>
          <p:nvPr>
            <p:extLst>
              <p:ext uri="{D42A27DB-BD31-4B8C-83A1-F6EECF244321}">
                <p14:modId xmlns:p14="http://schemas.microsoft.com/office/powerpoint/2010/main" val="1001118676"/>
              </p:ext>
            </p:extLst>
          </p:nvPr>
        </p:nvGraphicFramePr>
        <p:xfrm>
          <a:off x="2188192" y="2383808"/>
          <a:ext cx="1511300" cy="457200"/>
        </p:xfrm>
        <a:graphic>
          <a:graphicData uri="http://schemas.openxmlformats.org/presentationml/2006/ole">
            <mc:AlternateContent xmlns:mc="http://schemas.openxmlformats.org/markup-compatibility/2006">
              <mc:Choice xmlns:v="urn:schemas-microsoft-com:vml" Requires="v">
                <p:oleObj name="Equation" r:id="rId2" imgW="1511280" imgH="457200" progId="Equation.DSMT4">
                  <p:embed/>
                </p:oleObj>
              </mc:Choice>
              <mc:Fallback>
                <p:oleObj name="Equation" r:id="rId2" imgW="1511280" imgH="457200" progId="Equation.DSMT4">
                  <p:embed/>
                  <p:pic>
                    <p:nvPicPr>
                      <p:cNvPr id="0" name="Picture 9"/>
                      <p:cNvPicPr>
                        <a:picLocks noChangeAspect="1" noChangeArrowheads="1"/>
                      </p:cNvPicPr>
                      <p:nvPr/>
                    </p:nvPicPr>
                    <p:blipFill>
                      <a:blip r:embed="rId3"/>
                      <a:srcRect/>
                      <a:stretch>
                        <a:fillRect/>
                      </a:stretch>
                    </p:blipFill>
                    <p:spPr bwMode="auto">
                      <a:xfrm>
                        <a:off x="2188192" y="2383808"/>
                        <a:ext cx="1511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2008188" y="2971800"/>
          <a:ext cx="6477000" cy="482600"/>
        </p:xfrm>
        <a:graphic>
          <a:graphicData uri="http://schemas.openxmlformats.org/presentationml/2006/ole">
            <mc:AlternateContent xmlns:mc="http://schemas.openxmlformats.org/markup-compatibility/2006">
              <mc:Choice xmlns:v="urn:schemas-microsoft-com:vml" Requires="v">
                <p:oleObj name="Equation" r:id="rId4" imgW="6477000" imgH="482600" progId="Equation.DSMT4">
                  <p:embed/>
                </p:oleObj>
              </mc:Choice>
              <mc:Fallback>
                <p:oleObj name="Equation" r:id="rId4" imgW="6477000" imgH="4826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08188" y="2971800"/>
                        <a:ext cx="6477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002808" y="3595048"/>
          <a:ext cx="1371600" cy="304800"/>
        </p:xfrm>
        <a:graphic>
          <a:graphicData uri="http://schemas.openxmlformats.org/presentationml/2006/ole">
            <mc:AlternateContent xmlns:mc="http://schemas.openxmlformats.org/markup-compatibility/2006">
              <mc:Choice xmlns:v="urn:schemas-microsoft-com:vml" Requires="v">
                <p:oleObj name="Equation" r:id="rId6" imgW="1371600" imgH="304800" progId="Equation.DSMT4">
                  <p:embed/>
                </p:oleObj>
              </mc:Choice>
              <mc:Fallback>
                <p:oleObj name="Equation" r:id="rId6" imgW="1371600" imgH="3048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02808" y="3595048"/>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111992" y="4093192"/>
          <a:ext cx="774700" cy="838200"/>
        </p:xfrm>
        <a:graphic>
          <a:graphicData uri="http://schemas.openxmlformats.org/presentationml/2006/ole">
            <mc:AlternateContent xmlns:mc="http://schemas.openxmlformats.org/markup-compatibility/2006">
              <mc:Choice xmlns:v="urn:schemas-microsoft-com:vml" Requires="v">
                <p:oleObj name="Equation" r:id="rId8" imgW="774364" imgH="837836" progId="Equation.DSMT4">
                  <p:embed/>
                </p:oleObj>
              </mc:Choice>
              <mc:Fallback>
                <p:oleObj name="Equation" r:id="rId8" imgW="774364" imgH="837836"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11992" y="4093192"/>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676400" y="5029200"/>
          <a:ext cx="1879600" cy="838200"/>
        </p:xfrm>
        <a:graphic>
          <a:graphicData uri="http://schemas.openxmlformats.org/presentationml/2006/ole">
            <mc:AlternateContent xmlns:mc="http://schemas.openxmlformats.org/markup-compatibility/2006">
              <mc:Choice xmlns:v="urn:schemas-microsoft-com:vml" Requires="v">
                <p:oleObj name="Equation" r:id="rId10" imgW="1879600" imgH="838200" progId="Equation.DSMT4">
                  <p:embed/>
                </p:oleObj>
              </mc:Choice>
              <mc:Fallback>
                <p:oleObj name="Equation" r:id="rId10" imgW="1879600" imgH="8382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76400" y="50292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extLst>
              <p:ext uri="{D42A27DB-BD31-4B8C-83A1-F6EECF244321}">
                <p14:modId xmlns:p14="http://schemas.microsoft.com/office/powerpoint/2010/main" val="1752377525"/>
              </p:ext>
            </p:extLst>
          </p:nvPr>
        </p:nvGraphicFramePr>
        <p:xfrm>
          <a:off x="4064000" y="5149850"/>
          <a:ext cx="4076700" cy="609600"/>
        </p:xfrm>
        <a:graphic>
          <a:graphicData uri="http://schemas.openxmlformats.org/presentationml/2006/ole">
            <mc:AlternateContent xmlns:mc="http://schemas.openxmlformats.org/markup-compatibility/2006">
              <mc:Choice xmlns:v="urn:schemas-microsoft-com:vml" Requires="v">
                <p:oleObj name="Equation" r:id="rId12" imgW="4076640" imgH="609480" progId="Equation.DSMT4">
                  <p:embed/>
                </p:oleObj>
              </mc:Choice>
              <mc:Fallback>
                <p:oleObj name="Equation" r:id="rId12" imgW="4076640" imgH="609480" progId="Equation.DSMT4">
                  <p:embed/>
                  <p:pic>
                    <p:nvPicPr>
                      <p:cNvPr id="0" name="Picture 14"/>
                      <p:cNvPicPr>
                        <a:picLocks noChangeAspect="1" noChangeArrowheads="1"/>
                      </p:cNvPicPr>
                      <p:nvPr/>
                    </p:nvPicPr>
                    <p:blipFill>
                      <a:blip r:embed="rId13"/>
                      <a:srcRect/>
                      <a:stretch>
                        <a:fillRect/>
                      </a:stretch>
                    </p:blipFill>
                    <p:spPr bwMode="auto">
                      <a:xfrm>
                        <a:off x="4064000" y="5149850"/>
                        <a:ext cx="40767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p:cNvSpPr>
          <p:nvPr>
            <p:ph type="body" sz="half" idx="4294967295"/>
          </p:nvPr>
        </p:nvSpPr>
        <p:spPr>
          <a:xfrm>
            <a:off x="457200" y="1280160"/>
            <a:ext cx="8229600" cy="4572000"/>
          </a:xfrm>
          <a:prstGeom prst="rect">
            <a:avLst/>
          </a:prstGeom>
        </p:spPr>
        <p:txBody>
          <a:bodyPr/>
          <a:lstStyle/>
          <a:p>
            <a:pPr>
              <a:buFont typeface="Courier New" pitchFamily="49" charset="0"/>
              <a:buNone/>
            </a:pPr>
            <a:r>
              <a:rPr lang="en-US" sz="2800" i="0" dirty="0">
                <a:solidFill>
                  <a:schemeClr val="tx1"/>
                </a:solidFill>
              </a:rPr>
              <a:t>If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 then</a:t>
            </a:r>
            <a:r>
              <a:rPr lang="en-US" sz="2800" dirty="0"/>
              <a:t> </a:t>
            </a:r>
          </a:p>
        </p:txBody>
      </p:sp>
      <p:sp>
        <p:nvSpPr>
          <p:cNvPr id="20482" name="Rectangle 5"/>
          <p:cNvSpPr>
            <a:spLocks noGrp="1"/>
          </p:cNvSpPr>
          <p:nvPr>
            <p:ph type="title"/>
          </p:nvPr>
        </p:nvSpPr>
        <p:spPr>
          <a:prstGeom prst="rect">
            <a:avLst/>
          </a:prstGeom>
        </p:spPr>
        <p:txBody>
          <a:bodyPr/>
          <a:lstStyle/>
          <a:p>
            <a:r>
              <a:rPr lang="en-US" sz="3200" dirty="0">
                <a:solidFill>
                  <a:schemeClr val="accent1"/>
                </a:solidFill>
              </a:rPr>
              <a:t>Example 5: Solving Using Joint Variation (cont.)</a:t>
            </a:r>
          </a:p>
        </p:txBody>
      </p:sp>
      <p:graphicFrame>
        <p:nvGraphicFramePr>
          <p:cNvPr id="11267" name="Object 3"/>
          <p:cNvGraphicFramePr>
            <a:graphicFrameLocks noChangeAspect="1"/>
          </p:cNvGraphicFramePr>
          <p:nvPr>
            <p:extLst>
              <p:ext uri="{D42A27DB-BD31-4B8C-83A1-F6EECF244321}">
                <p14:modId xmlns:p14="http://schemas.microsoft.com/office/powerpoint/2010/main" val="2144303916"/>
              </p:ext>
            </p:extLst>
          </p:nvPr>
        </p:nvGraphicFramePr>
        <p:xfrm>
          <a:off x="3774744" y="2065360"/>
          <a:ext cx="1549400" cy="838200"/>
        </p:xfrm>
        <a:graphic>
          <a:graphicData uri="http://schemas.openxmlformats.org/presentationml/2006/ole">
            <mc:AlternateContent xmlns:mc="http://schemas.openxmlformats.org/markup-compatibility/2006">
              <mc:Choice xmlns:v="urn:schemas-microsoft-com:vml" Requires="v">
                <p:oleObj name="Equation" r:id="rId2" imgW="1549080" imgH="838080" progId="Equation.DSMT4">
                  <p:embed/>
                </p:oleObj>
              </mc:Choice>
              <mc:Fallback>
                <p:oleObj name="Equation" r:id="rId2" imgW="1549080" imgH="838080" progId="Equation.DSMT4">
                  <p:embed/>
                  <p:pic>
                    <p:nvPicPr>
                      <p:cNvPr id="0" name="Picture 5"/>
                      <p:cNvPicPr>
                        <a:picLocks noChangeAspect="1" noChangeArrowheads="1"/>
                      </p:cNvPicPr>
                      <p:nvPr/>
                    </p:nvPicPr>
                    <p:blipFill>
                      <a:blip r:embed="rId3"/>
                      <a:srcRect/>
                      <a:stretch>
                        <a:fillRect/>
                      </a:stretch>
                    </p:blipFill>
                    <p:spPr bwMode="auto">
                      <a:xfrm>
                        <a:off x="3774744" y="206536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3774744" y="3069608"/>
          <a:ext cx="965200" cy="292100"/>
        </p:xfrm>
        <a:graphic>
          <a:graphicData uri="http://schemas.openxmlformats.org/presentationml/2006/ole">
            <mc:AlternateContent xmlns:mc="http://schemas.openxmlformats.org/markup-compatibility/2006">
              <mc:Choice xmlns:v="urn:schemas-microsoft-com:vml" Requires="v">
                <p:oleObj name="Equation" r:id="rId4" imgW="965200" imgH="292100" progId="Equation.DSMT4">
                  <p:embed/>
                </p:oleObj>
              </mc:Choice>
              <mc:Fallback>
                <p:oleObj name="Equation" r:id="rId4" imgW="965200" imgH="2921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4744" y="3069608"/>
                        <a:ext cx="96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p:cNvSpPr>
          <p:nvPr>
            <p:ph type="body" sz="half" idx="4294967295"/>
          </p:nvPr>
        </p:nvSpPr>
        <p:spPr>
          <a:xfrm>
            <a:off x="457200" y="1280160"/>
            <a:ext cx="8229600" cy="4572000"/>
          </a:xfrm>
          <a:prstGeom prst="rect">
            <a:avLst/>
          </a:prstGeom>
        </p:spPr>
        <p:txBody>
          <a:bodyPr/>
          <a:lstStyle/>
          <a:p>
            <a:pPr marL="3175" indent="4763">
              <a:buFont typeface="Courier New" pitchFamily="49" charset="0"/>
              <a:buNone/>
            </a:pPr>
            <a:r>
              <a:rPr lang="en-US" sz="2800" i="0" dirty="0">
                <a:solidFill>
                  <a:schemeClr val="tx1"/>
                </a:solidFill>
              </a:rPr>
              <a:t>The distance an object falls varies directly as the square of the time it falls (until it hits the ground and assuming little or no air resistance). If an object fell </a:t>
            </a:r>
            <a:r>
              <a:rPr lang="en-US" sz="2800" i="0" dirty="0">
                <a:solidFill>
                  <a:srgbClr val="0000FF"/>
                </a:solidFill>
              </a:rPr>
              <a:t>64 feet</a:t>
            </a:r>
            <a:r>
              <a:rPr lang="en-US" sz="2800" i="0" dirty="0">
                <a:solidFill>
                  <a:schemeClr val="tx1"/>
                </a:solidFill>
              </a:rPr>
              <a:t> in </a:t>
            </a:r>
            <a:br>
              <a:rPr lang="en-US" sz="2800" i="0" dirty="0">
                <a:solidFill>
                  <a:schemeClr val="tx1"/>
                </a:solidFill>
              </a:rPr>
            </a:br>
            <a:r>
              <a:rPr lang="en-US" sz="2800" dirty="0">
                <a:solidFill>
                  <a:srgbClr val="0000FF"/>
                </a:solidFill>
              </a:rPr>
              <a:t>2</a:t>
            </a:r>
            <a:r>
              <a:rPr lang="en-US" sz="2800" i="0" dirty="0">
                <a:solidFill>
                  <a:srgbClr val="0000FF"/>
                </a:solidFill>
              </a:rPr>
              <a:t> seconds</a:t>
            </a:r>
            <a:r>
              <a:rPr lang="en-US" sz="2800" i="0" dirty="0">
                <a:solidFill>
                  <a:schemeClr val="tx1"/>
                </a:solidFill>
              </a:rPr>
              <a:t>, how far would it have fallen by the end of </a:t>
            </a:r>
            <a:br>
              <a:rPr lang="en-US" sz="2800" i="0" dirty="0">
                <a:solidFill>
                  <a:schemeClr val="tx1"/>
                </a:solidFill>
              </a:rPr>
            </a:br>
            <a:r>
              <a:rPr lang="en-US" sz="2800" i="0" dirty="0">
                <a:solidFill>
                  <a:srgbClr val="0000FF"/>
                </a:solidFill>
              </a:rPr>
              <a:t>3 seconds</a:t>
            </a:r>
            <a:r>
              <a:rPr lang="en-US" sz="2800" i="0" dirty="0">
                <a:solidFill>
                  <a:schemeClr val="tx1"/>
                </a:solidFill>
              </a:rPr>
              <a:t>?</a:t>
            </a:r>
            <a:r>
              <a:rPr lang="en-US" sz="2800" dirty="0"/>
              <a:t> </a:t>
            </a:r>
          </a:p>
          <a:p>
            <a:pPr marL="457200" indent="-457200">
              <a:buFont typeface="Courier New" pitchFamily="49" charset="0"/>
              <a:buNone/>
            </a:pPr>
            <a:r>
              <a:rPr lang="en-US" sz="2800" b="1" i="0" dirty="0">
                <a:solidFill>
                  <a:schemeClr val="tx1"/>
                </a:solidFill>
              </a:rPr>
              <a:t>Solution</a:t>
            </a:r>
          </a:p>
        </p:txBody>
      </p:sp>
      <p:sp>
        <p:nvSpPr>
          <p:cNvPr id="21506" name="Rectangle 2"/>
          <p:cNvSpPr>
            <a:spLocks noGrp="1"/>
          </p:cNvSpPr>
          <p:nvPr>
            <p:ph type="title"/>
          </p:nvPr>
        </p:nvSpPr>
        <p:spPr>
          <a:prstGeom prst="rect">
            <a:avLst/>
          </a:prstGeom>
        </p:spPr>
        <p:txBody>
          <a:bodyPr/>
          <a:lstStyle/>
          <a:p>
            <a:r>
              <a:rPr lang="en-US" sz="3200" dirty="0">
                <a:solidFill>
                  <a:schemeClr val="accent1"/>
                </a:solidFill>
              </a:rPr>
              <a:t>Example 6: Application: Solving Using Variation</a:t>
            </a:r>
          </a:p>
        </p:txBody>
      </p:sp>
      <p:graphicFrame>
        <p:nvGraphicFramePr>
          <p:cNvPr id="12291" name="Object 3"/>
          <p:cNvGraphicFramePr>
            <a:graphicFrameLocks noChangeAspect="1"/>
          </p:cNvGraphicFramePr>
          <p:nvPr>
            <p:extLst>
              <p:ext uri="{D42A27DB-BD31-4B8C-83A1-F6EECF244321}">
                <p14:modId xmlns:p14="http://schemas.microsoft.com/office/powerpoint/2010/main" val="3163597937"/>
              </p:ext>
            </p:extLst>
          </p:nvPr>
        </p:nvGraphicFramePr>
        <p:xfrm>
          <a:off x="1636713" y="4043363"/>
          <a:ext cx="6096000" cy="812800"/>
        </p:xfrm>
        <a:graphic>
          <a:graphicData uri="http://schemas.openxmlformats.org/presentationml/2006/ole">
            <mc:AlternateContent xmlns:mc="http://schemas.openxmlformats.org/markup-compatibility/2006">
              <mc:Choice xmlns:v="urn:schemas-microsoft-com:vml" Requires="v">
                <p:oleObj name="Equation" r:id="rId2" imgW="6095880" imgH="812520" progId="Equation.DSMT4">
                  <p:embed/>
                </p:oleObj>
              </mc:Choice>
              <mc:Fallback>
                <p:oleObj name="Equation" r:id="rId2" imgW="6095880" imgH="812520" progId="Equation.DSMT4">
                  <p:embed/>
                  <p:pic>
                    <p:nvPicPr>
                      <p:cNvPr id="0" name="Picture 8"/>
                      <p:cNvPicPr>
                        <a:picLocks noChangeAspect="1" noChangeArrowheads="1"/>
                      </p:cNvPicPr>
                      <p:nvPr/>
                    </p:nvPicPr>
                    <p:blipFill>
                      <a:blip r:embed="rId3"/>
                      <a:srcRect/>
                      <a:stretch>
                        <a:fillRect/>
                      </a:stretch>
                    </p:blipFill>
                    <p:spPr bwMode="auto">
                      <a:xfrm>
                        <a:off x="1636713" y="4043363"/>
                        <a:ext cx="60960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765300" y="4956175"/>
          <a:ext cx="1422400" cy="381000"/>
        </p:xfrm>
        <a:graphic>
          <a:graphicData uri="http://schemas.openxmlformats.org/presentationml/2006/ole">
            <mc:AlternateContent xmlns:mc="http://schemas.openxmlformats.org/markup-compatibility/2006">
              <mc:Choice xmlns:v="urn:schemas-microsoft-com:vml" Requires="v">
                <p:oleObj name="Equation" r:id="rId4" imgW="1422400" imgH="381000" progId="Equation.DSMT4">
                  <p:embed/>
                </p:oleObj>
              </mc:Choice>
              <mc:Fallback>
                <p:oleObj name="Equation" r:id="rId4" imgW="1422400" imgH="3810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5300" y="4956175"/>
                        <a:ext cx="1422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789752" y="5486400"/>
          <a:ext cx="889000" cy="304800"/>
        </p:xfrm>
        <a:graphic>
          <a:graphicData uri="http://schemas.openxmlformats.org/presentationml/2006/ole">
            <mc:AlternateContent xmlns:mc="http://schemas.openxmlformats.org/markup-compatibility/2006">
              <mc:Choice xmlns:v="urn:schemas-microsoft-com:vml" Requires="v">
                <p:oleObj name="Equation" r:id="rId6" imgW="888614" imgH="304668" progId="Equation.DSMT4">
                  <p:embed/>
                </p:oleObj>
              </mc:Choice>
              <mc:Fallback>
                <p:oleObj name="Equation" r:id="rId6" imgW="888614" imgH="304668"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89752" y="5486400"/>
                        <a:ext cx="88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492500" y="5080000"/>
          <a:ext cx="4533900" cy="304800"/>
        </p:xfrm>
        <a:graphic>
          <a:graphicData uri="http://schemas.openxmlformats.org/presentationml/2006/ole">
            <mc:AlternateContent xmlns:mc="http://schemas.openxmlformats.org/markup-compatibility/2006">
              <mc:Choice xmlns:v="urn:schemas-microsoft-com:vml" Requires="v">
                <p:oleObj name="Equation" r:id="rId8" imgW="4533900" imgH="304800" progId="Equation.DSMT4">
                  <p:embed/>
                </p:oleObj>
              </mc:Choice>
              <mc:Fallback>
                <p:oleObj name="Equation" r:id="rId8" imgW="4533900" imgH="3048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92500" y="5080000"/>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6: Application: Solving Using Variation (cont.)</a:t>
            </a:r>
          </a:p>
        </p:txBody>
      </p:sp>
      <p:sp>
        <p:nvSpPr>
          <p:cNvPr id="22531" name="Rectangle 3"/>
          <p:cNvSpPr>
            <a:spLocks noGrp="1"/>
          </p:cNvSpPr>
          <p:nvPr>
            <p:ph type="body" sz="half" idx="4294967295"/>
          </p:nvPr>
        </p:nvSpPr>
        <p:spPr>
          <a:xfrm>
            <a:off x="457200" y="3820180"/>
            <a:ext cx="8229600" cy="523220"/>
          </a:xfrm>
          <a:prstGeom prst="rect">
            <a:avLst/>
          </a:prstGeom>
          <a:noFill/>
        </p:spPr>
        <p:txBody>
          <a:bodyPr>
            <a:spAutoFit/>
          </a:bodyPr>
          <a:lstStyle/>
          <a:p>
            <a:pPr>
              <a:buFont typeface="Courier New" pitchFamily="49" charset="0"/>
              <a:buNone/>
            </a:pPr>
            <a:r>
              <a:rPr lang="en-US" sz="2800" i="0" dirty="0">
                <a:solidFill>
                  <a:schemeClr val="tx1"/>
                </a:solidFill>
              </a:rPr>
              <a:t>The object would have fallen </a:t>
            </a:r>
            <a:r>
              <a:rPr lang="en-US" sz="2800" i="0" dirty="0">
                <a:solidFill>
                  <a:srgbClr val="FF0008"/>
                </a:solidFill>
              </a:rPr>
              <a:t>144 feet</a:t>
            </a:r>
            <a:r>
              <a:rPr lang="en-US" sz="2800" i="0" dirty="0"/>
              <a:t> in </a:t>
            </a:r>
            <a:r>
              <a:rPr lang="en-US" sz="2800" i="0" dirty="0">
                <a:solidFill>
                  <a:srgbClr val="FF0008"/>
                </a:solidFill>
              </a:rPr>
              <a:t>3 seconds</a:t>
            </a:r>
            <a:r>
              <a:rPr lang="en-US" sz="2800" i="0" dirty="0">
                <a:solidFill>
                  <a:schemeClr val="tx1"/>
                </a:solidFill>
              </a:rPr>
              <a:t>.</a:t>
            </a:r>
            <a:r>
              <a:rPr lang="en-US" sz="2800" dirty="0"/>
              <a:t> </a:t>
            </a:r>
          </a:p>
        </p:txBody>
      </p:sp>
      <p:graphicFrame>
        <p:nvGraphicFramePr>
          <p:cNvPr id="13315" name="Object 3"/>
          <p:cNvGraphicFramePr>
            <a:graphicFrameLocks noChangeAspect="1"/>
          </p:cNvGraphicFramePr>
          <p:nvPr>
            <p:extLst>
              <p:ext uri="{D42A27DB-BD31-4B8C-83A1-F6EECF244321}">
                <p14:modId xmlns:p14="http://schemas.microsoft.com/office/powerpoint/2010/main" val="3326579095"/>
              </p:ext>
            </p:extLst>
          </p:nvPr>
        </p:nvGraphicFramePr>
        <p:xfrm>
          <a:off x="990600" y="1465131"/>
          <a:ext cx="7010400" cy="469900"/>
        </p:xfrm>
        <a:graphic>
          <a:graphicData uri="http://schemas.openxmlformats.org/presentationml/2006/ole">
            <mc:AlternateContent xmlns:mc="http://schemas.openxmlformats.org/markup-compatibility/2006">
              <mc:Choice xmlns:v="urn:schemas-microsoft-com:vml" Requires="v">
                <p:oleObj name="Equation" r:id="rId2" imgW="7010400" imgH="469900" progId="Equation.DSMT4">
                  <p:embed/>
                </p:oleObj>
              </mc:Choice>
              <mc:Fallback>
                <p:oleObj name="Equation" r:id="rId2" imgW="7010400" imgH="4699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465131"/>
                        <a:ext cx="7010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6" name="Object 4"/>
          <p:cNvGraphicFramePr>
            <a:graphicFrameLocks noChangeAspect="1"/>
          </p:cNvGraphicFramePr>
          <p:nvPr>
            <p:extLst>
              <p:ext uri="{D42A27DB-BD31-4B8C-83A1-F6EECF244321}">
                <p14:modId xmlns:p14="http://schemas.microsoft.com/office/powerpoint/2010/main" val="1345382442"/>
              </p:ext>
            </p:extLst>
          </p:nvPr>
        </p:nvGraphicFramePr>
        <p:xfrm>
          <a:off x="1066800" y="2090813"/>
          <a:ext cx="228600" cy="304800"/>
        </p:xfrm>
        <a:graphic>
          <a:graphicData uri="http://schemas.openxmlformats.org/presentationml/2006/ole">
            <mc:AlternateContent xmlns:mc="http://schemas.openxmlformats.org/markup-compatibility/2006">
              <mc:Choice xmlns:v="urn:schemas-microsoft-com:vml" Requires="v">
                <p:oleObj name="Equation" r:id="rId4" imgW="228600" imgH="304560" progId="Equation.DSMT4">
                  <p:embed/>
                </p:oleObj>
              </mc:Choice>
              <mc:Fallback>
                <p:oleObj name="Equation" r:id="rId4" imgW="228600" imgH="304560" progId="Equation.DSMT4">
                  <p:embed/>
                  <p:pic>
                    <p:nvPicPr>
                      <p:cNvPr id="0" name="Picture 9"/>
                      <p:cNvPicPr>
                        <a:picLocks noChangeAspect="1" noChangeArrowheads="1"/>
                      </p:cNvPicPr>
                      <p:nvPr/>
                    </p:nvPicPr>
                    <p:blipFill>
                      <a:blip r:embed="rId5"/>
                      <a:srcRect/>
                      <a:stretch>
                        <a:fillRect/>
                      </a:stretch>
                    </p:blipFill>
                    <p:spPr bwMode="auto">
                      <a:xfrm>
                        <a:off x="1066800" y="2090813"/>
                        <a:ext cx="228600" cy="304800"/>
                      </a:xfrm>
                      <a:prstGeom prst="rect">
                        <a:avLst/>
                      </a:prstGeom>
                      <a:noFill/>
                      <a:ln>
                        <a:noFill/>
                      </a:ln>
                      <a:effectLst/>
                    </p:spPr>
                  </p:pic>
                </p:oleObj>
              </mc:Fallback>
            </mc:AlternateContent>
          </a:graphicData>
        </a:graphic>
      </p:graphicFrame>
      <p:graphicFrame>
        <p:nvGraphicFramePr>
          <p:cNvPr id="13317" name="Object 5"/>
          <p:cNvGraphicFramePr>
            <a:graphicFrameLocks noChangeAspect="1"/>
          </p:cNvGraphicFramePr>
          <p:nvPr>
            <p:extLst>
              <p:ext uri="{D42A27DB-BD31-4B8C-83A1-F6EECF244321}">
                <p14:modId xmlns:p14="http://schemas.microsoft.com/office/powerpoint/2010/main" val="2738384671"/>
              </p:ext>
            </p:extLst>
          </p:nvPr>
        </p:nvGraphicFramePr>
        <p:xfrm>
          <a:off x="1516040" y="2657716"/>
          <a:ext cx="1460500" cy="381000"/>
        </p:xfrm>
        <a:graphic>
          <a:graphicData uri="http://schemas.openxmlformats.org/presentationml/2006/ole">
            <mc:AlternateContent xmlns:mc="http://schemas.openxmlformats.org/markup-compatibility/2006">
              <mc:Choice xmlns:v="urn:schemas-microsoft-com:vml" Requires="v">
                <p:oleObj name="Equation" r:id="rId6" imgW="1460160" imgH="380880" progId="Equation.DSMT4">
                  <p:embed/>
                </p:oleObj>
              </mc:Choice>
              <mc:Fallback>
                <p:oleObj name="Equation" r:id="rId6" imgW="1460160" imgH="380880" progId="Equation.DSMT4">
                  <p:embed/>
                  <p:pic>
                    <p:nvPicPr>
                      <p:cNvPr id="0" name="Picture 10"/>
                      <p:cNvPicPr>
                        <a:picLocks noChangeAspect="1" noChangeArrowheads="1"/>
                      </p:cNvPicPr>
                      <p:nvPr/>
                    </p:nvPicPr>
                    <p:blipFill>
                      <a:blip r:embed="rId7"/>
                      <a:srcRect/>
                      <a:stretch>
                        <a:fillRect/>
                      </a:stretch>
                    </p:blipFill>
                    <p:spPr bwMode="auto">
                      <a:xfrm>
                        <a:off x="1516040" y="2657716"/>
                        <a:ext cx="1460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extLst>
              <p:ext uri="{D42A27DB-BD31-4B8C-83A1-F6EECF244321}">
                <p14:modId xmlns:p14="http://schemas.microsoft.com/office/powerpoint/2010/main" val="1212904878"/>
              </p:ext>
            </p:extLst>
          </p:nvPr>
        </p:nvGraphicFramePr>
        <p:xfrm>
          <a:off x="1554163" y="3276600"/>
          <a:ext cx="1079500" cy="304800"/>
        </p:xfrm>
        <a:graphic>
          <a:graphicData uri="http://schemas.openxmlformats.org/presentationml/2006/ole">
            <mc:AlternateContent xmlns:mc="http://schemas.openxmlformats.org/markup-compatibility/2006">
              <mc:Choice xmlns:v="urn:schemas-microsoft-com:vml" Requires="v">
                <p:oleObj name="Equation" r:id="rId8" imgW="1079280" imgH="304560" progId="Equation.DSMT4">
                  <p:embed/>
                </p:oleObj>
              </mc:Choice>
              <mc:Fallback>
                <p:oleObj name="Equation" r:id="rId8" imgW="1079280" imgH="304560" progId="Equation.DSMT4">
                  <p:embed/>
                  <p:pic>
                    <p:nvPicPr>
                      <p:cNvPr id="0" name="Picture 11"/>
                      <p:cNvPicPr>
                        <a:picLocks noChangeAspect="1" noChangeArrowheads="1"/>
                      </p:cNvPicPr>
                      <p:nvPr/>
                    </p:nvPicPr>
                    <p:blipFill>
                      <a:blip r:embed="rId9"/>
                      <a:srcRect/>
                      <a:stretch>
                        <a:fillRect/>
                      </a:stretch>
                    </p:blipFill>
                    <p:spPr bwMode="auto">
                      <a:xfrm>
                        <a:off x="1554163" y="3276600"/>
                        <a:ext cx="1079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extLst>
              <p:ext uri="{D42A27DB-BD31-4B8C-83A1-F6EECF244321}">
                <p14:modId xmlns:p14="http://schemas.microsoft.com/office/powerpoint/2010/main" val="1881853707"/>
              </p:ext>
            </p:extLst>
          </p:nvPr>
        </p:nvGraphicFramePr>
        <p:xfrm>
          <a:off x="1535124" y="2090813"/>
          <a:ext cx="4889500" cy="381000"/>
        </p:xfrm>
        <a:graphic>
          <a:graphicData uri="http://schemas.openxmlformats.org/presentationml/2006/ole">
            <mc:AlternateContent xmlns:mc="http://schemas.openxmlformats.org/markup-compatibility/2006">
              <mc:Choice xmlns:v="urn:schemas-microsoft-com:vml" Requires="v">
                <p:oleObj name="Equation" r:id="rId10" imgW="4889160" imgH="380880" progId="Equation.DSMT4">
                  <p:embed/>
                </p:oleObj>
              </mc:Choice>
              <mc:Fallback>
                <p:oleObj name="Equation" r:id="rId10" imgW="4889160" imgH="380880" progId="Equation.DSMT4">
                  <p:embed/>
                  <p:pic>
                    <p:nvPicPr>
                      <p:cNvPr id="0" name="Picture 12"/>
                      <p:cNvPicPr>
                        <a:picLocks noChangeAspect="1" noChangeArrowheads="1"/>
                      </p:cNvPicPr>
                      <p:nvPr/>
                    </p:nvPicPr>
                    <p:blipFill>
                      <a:blip r:embed="rId11"/>
                      <a:srcRect/>
                      <a:stretch>
                        <a:fillRect/>
                      </a:stretch>
                    </p:blipFill>
                    <p:spPr bwMode="auto">
                      <a:xfrm>
                        <a:off x="1535124" y="2090813"/>
                        <a:ext cx="4889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7: Application: Solving Using Variation</a:t>
            </a:r>
          </a:p>
        </p:txBody>
      </p:sp>
      <p:sp>
        <p:nvSpPr>
          <p:cNvPr id="23555" name="Rectangle 3"/>
          <p:cNvSpPr>
            <a:spLocks noGrp="1"/>
          </p:cNvSpPr>
          <p:nvPr>
            <p:ph idx="1"/>
          </p:nvPr>
        </p:nvSpPr>
        <p:spPr>
          <a:xfrm>
            <a:off x="457200" y="1280160"/>
            <a:ext cx="5303520" cy="4572000"/>
          </a:xfrm>
          <a:prstGeom prst="rect">
            <a:avLst/>
          </a:prstGeom>
        </p:spPr>
        <p:txBody>
          <a:bodyPr/>
          <a:lstStyle/>
          <a:p>
            <a:pPr marL="3175" indent="4763">
              <a:buFont typeface="Courier New" pitchFamily="49" charset="0"/>
              <a:buNone/>
            </a:pPr>
            <a:r>
              <a:rPr lang="en-US" i="0" dirty="0">
                <a:solidFill>
                  <a:schemeClr val="tx1"/>
                </a:solidFill>
              </a:rPr>
              <a:t>The volume of a gas in a container varies inversely as the pressure on the gas. If a gas has a volume of </a:t>
            </a:r>
            <a:r>
              <a:rPr lang="en-US" i="0" dirty="0">
                <a:solidFill>
                  <a:srgbClr val="0000FF"/>
                </a:solidFill>
              </a:rPr>
              <a:t>200 cubic inches </a:t>
            </a:r>
            <a:r>
              <a:rPr lang="en-US" i="0" dirty="0">
                <a:solidFill>
                  <a:schemeClr val="tx1"/>
                </a:solidFill>
              </a:rPr>
              <a:t>under a pressure of </a:t>
            </a:r>
            <a:r>
              <a:rPr lang="en-US" i="0" dirty="0">
                <a:solidFill>
                  <a:srgbClr val="0000FF"/>
                </a:solidFill>
              </a:rPr>
              <a:t>5 pounds</a:t>
            </a:r>
            <a:r>
              <a:rPr lang="en-US" i="0" dirty="0">
                <a:solidFill>
                  <a:schemeClr val="tx1"/>
                </a:solidFill>
              </a:rPr>
              <a:t> per square inch, what will be its volume if the pressure is increased to </a:t>
            </a:r>
            <a:r>
              <a:rPr lang="en-US" i="0" dirty="0">
                <a:solidFill>
                  <a:srgbClr val="0000FF"/>
                </a:solidFill>
              </a:rPr>
              <a:t>8 pounds</a:t>
            </a:r>
            <a:r>
              <a:rPr lang="en-US" i="0" dirty="0">
                <a:solidFill>
                  <a:schemeClr val="tx1"/>
                </a:solidFill>
              </a:rPr>
              <a:t> per square inch?</a:t>
            </a:r>
            <a:endParaRPr lang="en-US" dirty="0">
              <a:solidFill>
                <a:schemeClr val="tx1"/>
              </a:solidFill>
            </a:endParaRPr>
          </a:p>
        </p:txBody>
      </p:sp>
      <p:pic>
        <p:nvPicPr>
          <p:cNvPr id="2560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1385170"/>
            <a:ext cx="2568207" cy="326303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677656"/>
          </a:xfrm>
          <a:prstGeom prst="rect">
            <a:avLst/>
          </a:prstGeom>
          <a:solidFill>
            <a:schemeClr val="accent3"/>
          </a:solidFill>
          <a:ln w="28575">
            <a:solidFill>
              <a:srgbClr val="000000"/>
            </a:solidFill>
          </a:ln>
        </p:spPr>
        <p:txBody>
          <a:bodyPr wrap="square">
            <a:spAutoFit/>
          </a:bodyPr>
          <a:lstStyle/>
          <a:p>
            <a:pPr>
              <a:tabLst>
                <a:tab pos="977900" algn="l"/>
              </a:tabLst>
            </a:pPr>
            <a:r>
              <a:rPr lang="en-US" sz="2800" dirty="0">
                <a:solidFill>
                  <a:srgbClr val="000000"/>
                </a:solidFill>
              </a:rPr>
              <a:t>A variable quantity </a:t>
            </a:r>
            <a:r>
              <a:rPr lang="en-US" sz="2800" i="1" dirty="0">
                <a:solidFill>
                  <a:srgbClr val="000000"/>
                </a:solidFill>
              </a:rPr>
              <a:t>y</a:t>
            </a:r>
            <a:r>
              <a:rPr lang="en-US" sz="2800" dirty="0">
                <a:solidFill>
                  <a:srgbClr val="000000"/>
                </a:solidFill>
              </a:rPr>
              <a:t> </a:t>
            </a:r>
            <a:r>
              <a:rPr lang="en-US" sz="2800" b="1" dirty="0">
                <a:solidFill>
                  <a:srgbClr val="C00000"/>
                </a:solidFill>
              </a:rPr>
              <a:t>varies directly as</a:t>
            </a:r>
            <a:r>
              <a:rPr lang="en-US" sz="2800" dirty="0">
                <a:solidFill>
                  <a:srgbClr val="C00000"/>
                </a:solidFill>
              </a:rPr>
              <a:t> </a:t>
            </a:r>
            <a:r>
              <a:rPr lang="en-US" sz="2800" dirty="0">
                <a:solidFill>
                  <a:srgbClr val="000000"/>
                </a:solidFill>
              </a:rPr>
              <a:t>(or is </a:t>
            </a:r>
            <a:r>
              <a:rPr lang="en-US" sz="2800" b="1" dirty="0">
                <a:solidFill>
                  <a:srgbClr val="C00000"/>
                </a:solidFill>
              </a:rPr>
              <a:t>directly proportional to</a:t>
            </a:r>
            <a:r>
              <a:rPr lang="en-US" sz="2800" dirty="0">
                <a:solidFill>
                  <a:srgbClr val="000000"/>
                </a:solidFill>
              </a:rPr>
              <a:t>) a variable </a:t>
            </a:r>
            <a:r>
              <a:rPr lang="en-US" sz="2800" i="1" dirty="0">
                <a:solidFill>
                  <a:srgbClr val="000000"/>
                </a:solidFill>
              </a:rPr>
              <a:t>x</a:t>
            </a:r>
            <a:r>
              <a:rPr lang="en-US" sz="2800" dirty="0">
                <a:solidFill>
                  <a:srgbClr val="000000"/>
                </a:solidFill>
              </a:rPr>
              <a:t> if there is a constant </a:t>
            </a:r>
            <a:r>
              <a:rPr lang="en-US" sz="2800" i="1" dirty="0">
                <a:solidFill>
                  <a:srgbClr val="000000"/>
                </a:solidFill>
              </a:rPr>
              <a:t>k</a:t>
            </a:r>
            <a:r>
              <a:rPr lang="en-US" sz="2800" dirty="0">
                <a:solidFill>
                  <a:srgbClr val="000000"/>
                </a:solidFill>
              </a:rPr>
              <a:t> such that</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r>
              <a:rPr lang="en-US" sz="2800" dirty="0">
                <a:solidFill>
                  <a:srgbClr val="000000"/>
                </a:solidFill>
              </a:rPr>
              <a:t>The constant </a:t>
            </a:r>
            <a:r>
              <a:rPr lang="en-US" sz="2800" i="1" dirty="0">
                <a:solidFill>
                  <a:srgbClr val="000000"/>
                </a:solidFill>
              </a:rPr>
              <a:t>k</a:t>
            </a:r>
            <a:r>
              <a:rPr lang="en-US" sz="2800" dirty="0">
                <a:solidFill>
                  <a:srgbClr val="000000"/>
                </a:solidFill>
              </a:rPr>
              <a:t> is called the </a:t>
            </a:r>
            <a:r>
              <a:rPr lang="en-US" sz="2800" b="1" dirty="0">
                <a:solidFill>
                  <a:srgbClr val="C00000"/>
                </a:solidFill>
              </a:rPr>
              <a:t>constant of variation</a:t>
            </a:r>
            <a:r>
              <a:rPr lang="en-US" sz="2800" dirty="0">
                <a:solidFill>
                  <a:srgbClr val="000000"/>
                </a:solidFill>
              </a:rPr>
              <a:t>. </a:t>
            </a:r>
          </a:p>
        </p:txBody>
      </p:sp>
      <p:sp>
        <p:nvSpPr>
          <p:cNvPr id="6146" name="Rectangle 2"/>
          <p:cNvSpPr>
            <a:spLocks noGrp="1"/>
          </p:cNvSpPr>
          <p:nvPr>
            <p:ph type="title"/>
          </p:nvPr>
        </p:nvSpPr>
        <p:spPr>
          <a:prstGeom prst="rect">
            <a:avLst/>
          </a:prstGeom>
        </p:spPr>
        <p:txBody>
          <a:bodyPr/>
          <a:lstStyle/>
          <a:p>
            <a:r>
              <a:rPr lang="en-US" sz="3200" dirty="0">
                <a:solidFill>
                  <a:schemeClr val="accent1"/>
                </a:solidFill>
              </a:rPr>
              <a:t>Definition: Direct Variation</a:t>
            </a:r>
          </a:p>
        </p:txBody>
      </p:sp>
      <p:graphicFrame>
        <p:nvGraphicFramePr>
          <p:cNvPr id="6148" name="Object 24"/>
          <p:cNvGraphicFramePr>
            <a:graphicFrameLocks noGrp="1" noChangeAspect="1"/>
          </p:cNvGraphicFramePr>
          <p:nvPr>
            <p:ph idx="1"/>
            <p:extLst>
              <p:ext uri="{D42A27DB-BD31-4B8C-83A1-F6EECF244321}">
                <p14:modId xmlns:p14="http://schemas.microsoft.com/office/powerpoint/2010/main" val="1090043839"/>
              </p:ext>
            </p:extLst>
          </p:nvPr>
        </p:nvGraphicFramePr>
        <p:xfrm>
          <a:off x="3124200" y="2514600"/>
          <a:ext cx="2235200" cy="692150"/>
        </p:xfrm>
        <a:graphic>
          <a:graphicData uri="http://schemas.openxmlformats.org/presentationml/2006/ole">
            <mc:AlternateContent xmlns:mc="http://schemas.openxmlformats.org/markup-compatibility/2006">
              <mc:Choice xmlns:v="urn:schemas-microsoft-com:vml" Requires="v">
                <p:oleObj name="Equation" r:id="rId2" imgW="2705040" imgH="838080" progId="Equation.DSMT4">
                  <p:embed/>
                </p:oleObj>
              </mc:Choice>
              <mc:Fallback>
                <p:oleObj name="Equation" r:id="rId2" imgW="2705040" imgH="83808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514600"/>
                        <a:ext cx="2235200" cy="692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7: Application: Solving Using Variation (cont.)</a:t>
            </a:r>
          </a:p>
        </p:txBody>
      </p:sp>
      <p:graphicFrame>
        <p:nvGraphicFramePr>
          <p:cNvPr id="14339" name="Object 3"/>
          <p:cNvGraphicFramePr>
            <a:graphicFrameLocks noChangeAspect="1"/>
          </p:cNvGraphicFramePr>
          <p:nvPr/>
        </p:nvGraphicFramePr>
        <p:xfrm>
          <a:off x="562968" y="1475096"/>
          <a:ext cx="1257300" cy="304800"/>
        </p:xfrm>
        <a:graphic>
          <a:graphicData uri="http://schemas.openxmlformats.org/presentationml/2006/ole">
            <mc:AlternateContent xmlns:mc="http://schemas.openxmlformats.org/markup-compatibility/2006">
              <mc:Choice xmlns:v="urn:schemas-microsoft-com:vml" Requires="v">
                <p:oleObj name="Equation" r:id="rId2" imgW="1256755" imgH="304668" progId="Equation.DSMT4">
                  <p:embed/>
                </p:oleObj>
              </mc:Choice>
              <mc:Fallback>
                <p:oleObj name="Equation" r:id="rId2" imgW="1256755" imgH="304668"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2968" y="1475096"/>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extLst>
              <p:ext uri="{D42A27DB-BD31-4B8C-83A1-F6EECF244321}">
                <p14:modId xmlns:p14="http://schemas.microsoft.com/office/powerpoint/2010/main" val="380440329"/>
              </p:ext>
            </p:extLst>
          </p:nvPr>
        </p:nvGraphicFramePr>
        <p:xfrm>
          <a:off x="2613025" y="1254125"/>
          <a:ext cx="5321300" cy="939800"/>
        </p:xfrm>
        <a:graphic>
          <a:graphicData uri="http://schemas.openxmlformats.org/presentationml/2006/ole">
            <mc:AlternateContent xmlns:mc="http://schemas.openxmlformats.org/markup-compatibility/2006">
              <mc:Choice xmlns:v="urn:schemas-microsoft-com:vml" Requires="v">
                <p:oleObj name="Equation" r:id="rId4" imgW="5321160" imgH="939600" progId="Equation.DSMT4">
                  <p:embed/>
                </p:oleObj>
              </mc:Choice>
              <mc:Fallback>
                <p:oleObj name="Equation" r:id="rId4" imgW="5321160" imgH="939600" progId="Equation.DSMT4">
                  <p:embed/>
                  <p:pic>
                    <p:nvPicPr>
                      <p:cNvPr id="0" name="Picture 14"/>
                      <p:cNvPicPr>
                        <a:picLocks noChangeAspect="1" noChangeArrowheads="1"/>
                      </p:cNvPicPr>
                      <p:nvPr/>
                    </p:nvPicPr>
                    <p:blipFill>
                      <a:blip r:embed="rId5"/>
                      <a:srcRect/>
                      <a:stretch>
                        <a:fillRect/>
                      </a:stretch>
                    </p:blipFill>
                    <p:spPr bwMode="auto">
                      <a:xfrm>
                        <a:off x="2613025" y="1254125"/>
                        <a:ext cx="5321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298700" y="2271713"/>
          <a:ext cx="1117600" cy="838200"/>
        </p:xfrm>
        <a:graphic>
          <a:graphicData uri="http://schemas.openxmlformats.org/presentationml/2006/ole">
            <mc:AlternateContent xmlns:mc="http://schemas.openxmlformats.org/markup-compatibility/2006">
              <mc:Choice xmlns:v="urn:schemas-microsoft-com:vml" Requires="v">
                <p:oleObj name="Equation" r:id="rId6" imgW="1117600" imgH="838200" progId="Equation.DSMT4">
                  <p:embed/>
                </p:oleObj>
              </mc:Choice>
              <mc:Fallback>
                <p:oleObj name="Equation" r:id="rId6" imgW="1117600" imgH="8382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98700" y="2271713"/>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2654300" y="3227696"/>
          <a:ext cx="1244600" cy="304800"/>
        </p:xfrm>
        <a:graphic>
          <a:graphicData uri="http://schemas.openxmlformats.org/presentationml/2006/ole">
            <mc:AlternateContent xmlns:mc="http://schemas.openxmlformats.org/markup-compatibility/2006">
              <mc:Choice xmlns:v="urn:schemas-microsoft-com:vml" Requires="v">
                <p:oleObj name="Equation" r:id="rId8" imgW="1244600" imgH="304800" progId="Equation.DSMT4">
                  <p:embed/>
                </p:oleObj>
              </mc:Choice>
              <mc:Fallback>
                <p:oleObj name="Equation" r:id="rId8" imgW="1244600" imgH="30480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54300" y="3227696"/>
                        <a:ext cx="1244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562968" y="4064000"/>
          <a:ext cx="508000" cy="330200"/>
        </p:xfrm>
        <a:graphic>
          <a:graphicData uri="http://schemas.openxmlformats.org/presentationml/2006/ole">
            <mc:AlternateContent xmlns:mc="http://schemas.openxmlformats.org/markup-compatibility/2006">
              <mc:Choice xmlns:v="urn:schemas-microsoft-com:vml" Requires="v">
                <p:oleObj name="Equation" r:id="rId10" imgW="508000" imgH="330200" progId="Equation.DSMT4">
                  <p:embed/>
                </p:oleObj>
              </mc:Choice>
              <mc:Fallback>
                <p:oleObj name="Equation" r:id="rId10" imgW="508000" imgH="33020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2968" y="4064000"/>
                        <a:ext cx="508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2616200" y="4648200"/>
          <a:ext cx="1333500" cy="838200"/>
        </p:xfrm>
        <a:graphic>
          <a:graphicData uri="http://schemas.openxmlformats.org/presentationml/2006/ole">
            <mc:AlternateContent xmlns:mc="http://schemas.openxmlformats.org/markup-compatibility/2006">
              <mc:Choice xmlns:v="urn:schemas-microsoft-com:vml" Requires="v">
                <p:oleObj name="Equation" r:id="rId12" imgW="1333500" imgH="838200" progId="Equation.DSMT4">
                  <p:embed/>
                </p:oleObj>
              </mc:Choice>
              <mc:Fallback>
                <p:oleObj name="Equation" r:id="rId12" imgW="1333500" imgH="8382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16200" y="4648200"/>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562968" y="5562600"/>
          <a:ext cx="5295900" cy="304800"/>
        </p:xfrm>
        <a:graphic>
          <a:graphicData uri="http://schemas.openxmlformats.org/presentationml/2006/ole">
            <mc:AlternateContent xmlns:mc="http://schemas.openxmlformats.org/markup-compatibility/2006">
              <mc:Choice xmlns:v="urn:schemas-microsoft-com:vml" Requires="v">
                <p:oleObj name="Equation" r:id="rId14" imgW="5295900" imgH="304800" progId="Equation.DSMT4">
                  <p:embed/>
                </p:oleObj>
              </mc:Choice>
              <mc:Fallback>
                <p:oleObj name="Equation" r:id="rId14" imgW="5295900" imgH="3048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2968" y="5562600"/>
                        <a:ext cx="5295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2616200" y="3810000"/>
          <a:ext cx="6223000" cy="838200"/>
        </p:xfrm>
        <a:graphic>
          <a:graphicData uri="http://schemas.openxmlformats.org/presentationml/2006/ole">
            <mc:AlternateContent xmlns:mc="http://schemas.openxmlformats.org/markup-compatibility/2006">
              <mc:Choice xmlns:v="urn:schemas-microsoft-com:vml" Requires="v">
                <p:oleObj name="Equation" r:id="rId16" imgW="6223000" imgH="838200" progId="Equation.DSMT4">
                  <p:embed/>
                </p:oleObj>
              </mc:Choice>
              <mc:Fallback>
                <p:oleObj name="Equation" r:id="rId16" imgW="6223000" imgH="838200"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616200" y="3810000"/>
                        <a:ext cx="622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4000500" y="4940300"/>
          <a:ext cx="901700" cy="292100"/>
        </p:xfrm>
        <a:graphic>
          <a:graphicData uri="http://schemas.openxmlformats.org/presentationml/2006/ole">
            <mc:AlternateContent xmlns:mc="http://schemas.openxmlformats.org/markup-compatibility/2006">
              <mc:Choice xmlns:v="urn:schemas-microsoft-com:vml" Requires="v">
                <p:oleObj name="Equation" r:id="rId18" imgW="901309" imgH="291973" progId="Equation.DSMT4">
                  <p:embed/>
                </p:oleObj>
              </mc:Choice>
              <mc:Fallback>
                <p:oleObj name="Equation" r:id="rId18" imgW="901309" imgH="291973" progId="Equation.DSMT4">
                  <p:embed/>
                  <p:pic>
                    <p:nvPicPr>
                      <p:cNvPr id="0" name="Picture 2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000500" y="49403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4229100" y="2578100"/>
          <a:ext cx="4533900" cy="304800"/>
        </p:xfrm>
        <a:graphic>
          <a:graphicData uri="http://schemas.openxmlformats.org/presentationml/2006/ole">
            <mc:AlternateContent xmlns:mc="http://schemas.openxmlformats.org/markup-compatibility/2006">
              <mc:Choice xmlns:v="urn:schemas-microsoft-com:vml" Requires="v">
                <p:oleObj name="Equation" r:id="rId20" imgW="4533900" imgH="304800" progId="Equation.DSMT4">
                  <p:embed/>
                </p:oleObj>
              </mc:Choice>
              <mc:Fallback>
                <p:oleObj name="Equation" r:id="rId20" imgW="4533900" imgH="304800" progId="Equation.DSMT4">
                  <p:embed/>
                  <p:pic>
                    <p:nvPicPr>
                      <p:cNvPr id="0" name="Picture 2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229100" y="2578100"/>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34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3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4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3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8: Application: Solving Using Variation</a:t>
            </a:r>
          </a:p>
        </p:txBody>
      </p:sp>
      <p:sp>
        <p:nvSpPr>
          <p:cNvPr id="25603" name="Rectangle 3"/>
          <p:cNvSpPr>
            <a:spLocks noGrp="1"/>
          </p:cNvSpPr>
          <p:nvPr>
            <p:ph idx="1"/>
          </p:nvPr>
        </p:nvSpPr>
        <p:spPr>
          <a:prstGeom prst="rect">
            <a:avLst/>
          </a:prstGeom>
        </p:spPr>
        <p:txBody>
          <a:bodyPr/>
          <a:lstStyle/>
          <a:p>
            <a:pPr marL="0" indent="0" defTabSz="457200">
              <a:buFont typeface="Courier New" pitchFamily="49" charset="0"/>
              <a:buNone/>
            </a:pPr>
            <a:r>
              <a:rPr lang="en-US" i="0" dirty="0">
                <a:solidFill>
                  <a:schemeClr val="tx1"/>
                </a:solidFill>
              </a:rPr>
              <a:t>The safe load (</a:t>
            </a:r>
            <a:r>
              <a:rPr lang="en-US" i="1" dirty="0">
                <a:solidFill>
                  <a:schemeClr val="tx1"/>
                </a:solidFill>
              </a:rPr>
              <a:t>L</a:t>
            </a:r>
            <a:r>
              <a:rPr lang="en-US" dirty="0">
                <a:solidFill>
                  <a:schemeClr val="tx1"/>
                </a:solidFill>
              </a:rPr>
              <a:t>) </a:t>
            </a:r>
            <a:r>
              <a:rPr lang="en-US" i="0" dirty="0">
                <a:solidFill>
                  <a:schemeClr val="tx1"/>
                </a:solidFill>
              </a:rPr>
              <a:t>of a wooden beam supported at both ends varies jointly as the width (</a:t>
            </a:r>
            <a:r>
              <a:rPr lang="en-US" i="1" dirty="0">
                <a:solidFill>
                  <a:schemeClr val="tx1"/>
                </a:solidFill>
              </a:rPr>
              <a:t>w</a:t>
            </a:r>
            <a:r>
              <a:rPr lang="en-US" dirty="0">
                <a:solidFill>
                  <a:schemeClr val="tx1"/>
                </a:solidFill>
              </a:rPr>
              <a:t>) </a:t>
            </a:r>
            <a:r>
              <a:rPr lang="en-US" i="0" dirty="0">
                <a:solidFill>
                  <a:schemeClr val="tx1"/>
                </a:solidFill>
              </a:rPr>
              <a:t>and the square of the depth (</a:t>
            </a:r>
            <a:r>
              <a:rPr lang="en-US" i="1" dirty="0">
                <a:solidFill>
                  <a:schemeClr val="tx1"/>
                </a:solidFill>
              </a:rPr>
              <a:t>d)</a:t>
            </a:r>
            <a:r>
              <a:rPr lang="en-US" dirty="0">
                <a:solidFill>
                  <a:schemeClr val="tx1"/>
                </a:solidFill>
              </a:rPr>
              <a:t> </a:t>
            </a:r>
            <a:r>
              <a:rPr lang="en-US" i="0" dirty="0">
                <a:solidFill>
                  <a:schemeClr val="tx1"/>
                </a:solidFill>
              </a:rPr>
              <a:t>and inversely as the length (</a:t>
            </a:r>
            <a:r>
              <a:rPr lang="en-US" i="1" dirty="0">
                <a:solidFill>
                  <a:schemeClr val="tx1"/>
                </a:solidFill>
              </a:rPr>
              <a:t>l</a:t>
            </a:r>
            <a:r>
              <a:rPr lang="en-US" dirty="0">
                <a:solidFill>
                  <a:schemeClr val="tx1"/>
                </a:solidFill>
              </a:rPr>
              <a:t>)</a:t>
            </a:r>
            <a:r>
              <a:rPr lang="en-US" i="0" dirty="0">
                <a:solidFill>
                  <a:schemeClr val="tx1"/>
                </a:solidFill>
              </a:rPr>
              <a:t>. A </a:t>
            </a:r>
            <a:br>
              <a:rPr lang="en-US" i="0" dirty="0">
                <a:solidFill>
                  <a:schemeClr val="tx1"/>
                </a:solidFill>
              </a:rPr>
            </a:br>
            <a:r>
              <a:rPr lang="en-US" i="0" dirty="0">
                <a:solidFill>
                  <a:srgbClr val="0000FF"/>
                </a:solidFill>
              </a:rPr>
              <a:t>3 in.-</a:t>
            </a:r>
            <a:r>
              <a:rPr lang="en-US" i="0" dirty="0">
                <a:solidFill>
                  <a:schemeClr val="tx1"/>
                </a:solidFill>
              </a:rPr>
              <a:t>wide by </a:t>
            </a:r>
            <a:r>
              <a:rPr lang="en-US" i="0" dirty="0">
                <a:solidFill>
                  <a:srgbClr val="0000FF"/>
                </a:solidFill>
              </a:rPr>
              <a:t>10 in.-</a:t>
            </a:r>
            <a:r>
              <a:rPr lang="en-US" i="0" dirty="0">
                <a:solidFill>
                  <a:schemeClr val="tx1"/>
                </a:solidFill>
              </a:rPr>
              <a:t>deep beam that is </a:t>
            </a:r>
            <a:r>
              <a:rPr lang="en-US" i="0" dirty="0">
                <a:solidFill>
                  <a:srgbClr val="0000FF"/>
                </a:solidFill>
              </a:rPr>
              <a:t>8 ft</a:t>
            </a:r>
            <a:r>
              <a:rPr lang="en-US" i="0" dirty="0">
                <a:solidFill>
                  <a:schemeClr val="tx1"/>
                </a:solidFill>
              </a:rPr>
              <a:t> long supports a load of </a:t>
            </a:r>
            <a:r>
              <a:rPr lang="en-US" i="0" dirty="0">
                <a:solidFill>
                  <a:srgbClr val="0000FF"/>
                </a:solidFill>
              </a:rPr>
              <a:t>9600 lb</a:t>
            </a:r>
            <a:r>
              <a:rPr lang="en-US" i="0" dirty="0">
                <a:solidFill>
                  <a:schemeClr val="tx1"/>
                </a:solidFill>
              </a:rPr>
              <a:t> safely. What is the safe load of a beam of the same material that is </a:t>
            </a:r>
            <a:r>
              <a:rPr lang="en-US" i="0" dirty="0">
                <a:solidFill>
                  <a:srgbClr val="0000FF"/>
                </a:solidFill>
              </a:rPr>
              <a:t>4 in.</a:t>
            </a:r>
            <a:r>
              <a:rPr lang="en-US" i="0" dirty="0">
                <a:solidFill>
                  <a:schemeClr val="tx1"/>
                </a:solidFill>
              </a:rPr>
              <a:t> wide, </a:t>
            </a:r>
            <a:br>
              <a:rPr lang="en-US" i="0" dirty="0">
                <a:solidFill>
                  <a:schemeClr val="tx1"/>
                </a:solidFill>
              </a:rPr>
            </a:br>
            <a:r>
              <a:rPr lang="en-US" i="0" dirty="0">
                <a:solidFill>
                  <a:srgbClr val="0000FF"/>
                </a:solidFill>
              </a:rPr>
              <a:t>9 in.</a:t>
            </a:r>
            <a:r>
              <a:rPr lang="en-US" i="0" dirty="0">
                <a:solidFill>
                  <a:schemeClr val="tx1"/>
                </a:solidFill>
              </a:rPr>
              <a:t> deep, and </a:t>
            </a:r>
            <a:r>
              <a:rPr lang="en-US" i="0" dirty="0">
                <a:solidFill>
                  <a:srgbClr val="0000FF"/>
                </a:solidFill>
              </a:rPr>
              <a:t>12 ft</a:t>
            </a:r>
            <a:r>
              <a:rPr lang="en-US" i="0" dirty="0">
                <a:solidFill>
                  <a:schemeClr val="tx1"/>
                </a:solidFill>
              </a:rPr>
              <a:t> long?</a:t>
            </a:r>
            <a:r>
              <a:rPr lang="en-US" dirty="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8: Application: Solving Using Variation (cont.)</a:t>
            </a:r>
          </a:p>
        </p:txBody>
      </p:sp>
      <p:graphicFrame>
        <p:nvGraphicFramePr>
          <p:cNvPr id="15363" name="Object 3"/>
          <p:cNvGraphicFramePr>
            <a:graphicFrameLocks noChangeAspect="1"/>
          </p:cNvGraphicFramePr>
          <p:nvPr/>
        </p:nvGraphicFramePr>
        <p:xfrm>
          <a:off x="548640" y="1600200"/>
          <a:ext cx="1257300" cy="304800"/>
        </p:xfrm>
        <a:graphic>
          <a:graphicData uri="http://schemas.openxmlformats.org/presentationml/2006/ole">
            <mc:AlternateContent xmlns:mc="http://schemas.openxmlformats.org/markup-compatibility/2006">
              <mc:Choice xmlns:v="urn:schemas-microsoft-com:vml" Requires="v">
                <p:oleObj name="Equation" r:id="rId2" imgW="1256755" imgH="304668" progId="Equation.DSMT4">
                  <p:embed/>
                </p:oleObj>
              </mc:Choice>
              <mc:Fallback>
                <p:oleObj name="Equation" r:id="rId2" imgW="1256755" imgH="304668"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 y="16002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extLst>
              <p:ext uri="{D42A27DB-BD31-4B8C-83A1-F6EECF244321}">
                <p14:modId xmlns:p14="http://schemas.microsoft.com/office/powerpoint/2010/main" val="235552698"/>
              </p:ext>
            </p:extLst>
          </p:nvPr>
        </p:nvGraphicFramePr>
        <p:xfrm>
          <a:off x="2832100" y="1376363"/>
          <a:ext cx="5715000" cy="1041400"/>
        </p:xfrm>
        <a:graphic>
          <a:graphicData uri="http://schemas.openxmlformats.org/presentationml/2006/ole">
            <mc:AlternateContent xmlns:mc="http://schemas.openxmlformats.org/markup-compatibility/2006">
              <mc:Choice xmlns:v="urn:schemas-microsoft-com:vml" Requires="v">
                <p:oleObj name="Equation" r:id="rId4" imgW="5715000" imgH="1041120" progId="Equation.DSMT4">
                  <p:embed/>
                </p:oleObj>
              </mc:Choice>
              <mc:Fallback>
                <p:oleObj name="Equation" r:id="rId4" imgW="5715000" imgH="1041120" progId="Equation.DSMT4">
                  <p:embed/>
                  <p:pic>
                    <p:nvPicPr>
                      <p:cNvPr id="0" name="Picture 10"/>
                      <p:cNvPicPr>
                        <a:picLocks noChangeAspect="1" noChangeArrowheads="1"/>
                      </p:cNvPicPr>
                      <p:nvPr/>
                    </p:nvPicPr>
                    <p:blipFill>
                      <a:blip r:embed="rId5"/>
                      <a:srcRect/>
                      <a:stretch>
                        <a:fillRect/>
                      </a:stretch>
                    </p:blipFill>
                    <p:spPr bwMode="auto">
                      <a:xfrm>
                        <a:off x="2832100" y="1376363"/>
                        <a:ext cx="57150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281238" y="2449513"/>
          <a:ext cx="2273300" cy="889000"/>
        </p:xfrm>
        <a:graphic>
          <a:graphicData uri="http://schemas.openxmlformats.org/presentationml/2006/ole">
            <mc:AlternateContent xmlns:mc="http://schemas.openxmlformats.org/markup-compatibility/2006">
              <mc:Choice xmlns:v="urn:schemas-microsoft-com:vml" Requires="v">
                <p:oleObj name="Equation" r:id="rId6" imgW="2273300" imgH="889000" progId="Equation.DSMT4">
                  <p:embed/>
                </p:oleObj>
              </mc:Choice>
              <mc:Fallback>
                <p:oleObj name="Equation" r:id="rId6" imgW="2273300" imgH="889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1238" y="2449513"/>
                        <a:ext cx="2273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728983521"/>
              </p:ext>
            </p:extLst>
          </p:nvPr>
        </p:nvGraphicFramePr>
        <p:xfrm>
          <a:off x="2305050" y="3403489"/>
          <a:ext cx="2819400" cy="838200"/>
        </p:xfrm>
        <a:graphic>
          <a:graphicData uri="http://schemas.openxmlformats.org/presentationml/2006/ole">
            <mc:AlternateContent xmlns:mc="http://schemas.openxmlformats.org/markup-compatibility/2006">
              <mc:Choice xmlns:v="urn:schemas-microsoft-com:vml" Requires="v">
                <p:oleObj name="Equation" r:id="rId8" imgW="2819160" imgH="838080" progId="Equation.DSMT4">
                  <p:embed/>
                </p:oleObj>
              </mc:Choice>
              <mc:Fallback>
                <p:oleObj name="Equation" r:id="rId8" imgW="2819160" imgH="838080" progId="Equation.DSMT4">
                  <p:embed/>
                  <p:pic>
                    <p:nvPicPr>
                      <p:cNvPr id="0" name="Picture 12"/>
                      <p:cNvPicPr>
                        <a:picLocks noChangeAspect="1" noChangeArrowheads="1"/>
                      </p:cNvPicPr>
                      <p:nvPr/>
                    </p:nvPicPr>
                    <p:blipFill>
                      <a:blip r:embed="rId9"/>
                      <a:srcRect/>
                      <a:stretch>
                        <a:fillRect/>
                      </a:stretch>
                    </p:blipFill>
                    <p:spPr bwMode="auto">
                      <a:xfrm>
                        <a:off x="2305050" y="3403489"/>
                        <a:ext cx="281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2895600" y="4425950"/>
          <a:ext cx="1638300" cy="838200"/>
        </p:xfrm>
        <a:graphic>
          <a:graphicData uri="http://schemas.openxmlformats.org/presentationml/2006/ole">
            <mc:AlternateContent xmlns:mc="http://schemas.openxmlformats.org/markup-compatibility/2006">
              <mc:Choice xmlns:v="urn:schemas-microsoft-com:vml" Requires="v">
                <p:oleObj name="Equation" r:id="rId10" imgW="1638000" imgH="838080" progId="Equation.DSMT4">
                  <p:embed/>
                </p:oleObj>
              </mc:Choice>
              <mc:Fallback>
                <p:oleObj name="Equation" r:id="rId10" imgW="1638000" imgH="83808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95600" y="4425950"/>
                        <a:ext cx="163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2854656" y="5548952"/>
          <a:ext cx="1066800" cy="304800"/>
        </p:xfrm>
        <a:graphic>
          <a:graphicData uri="http://schemas.openxmlformats.org/presentationml/2006/ole">
            <mc:AlternateContent xmlns:mc="http://schemas.openxmlformats.org/markup-compatibility/2006">
              <mc:Choice xmlns:v="urn:schemas-microsoft-com:vml" Requires="v">
                <p:oleObj name="Equation" r:id="rId12" imgW="1066337" imgH="304668" progId="Equation.DSMT4">
                  <p:embed/>
                </p:oleObj>
              </mc:Choice>
              <mc:Fallback>
                <p:oleObj name="Equation" r:id="rId12" imgW="1066337" imgH="304668"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54656" y="5548952"/>
                        <a:ext cx="106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6">
            <a:extLst>
              <a:ext uri="{FF2B5EF4-FFF2-40B4-BE49-F238E27FC236}">
                <a16:creationId xmlns:a16="http://schemas.microsoft.com/office/drawing/2014/main" id="{649BDCDB-10C1-F55F-AF73-AA6CBD0E044E}"/>
              </a:ext>
            </a:extLst>
          </p:cNvPr>
          <p:cNvGraphicFramePr>
            <a:graphicFrameLocks noChangeAspect="1"/>
          </p:cNvGraphicFramePr>
          <p:nvPr>
            <p:extLst>
              <p:ext uri="{D42A27DB-BD31-4B8C-83A1-F6EECF244321}">
                <p14:modId xmlns:p14="http://schemas.microsoft.com/office/powerpoint/2010/main" val="3058133806"/>
              </p:ext>
            </p:extLst>
          </p:nvPr>
        </p:nvGraphicFramePr>
        <p:xfrm>
          <a:off x="5071484" y="2697052"/>
          <a:ext cx="3035300" cy="457200"/>
        </p:xfrm>
        <a:graphic>
          <a:graphicData uri="http://schemas.openxmlformats.org/presentationml/2006/ole">
            <mc:AlternateContent xmlns:mc="http://schemas.openxmlformats.org/markup-compatibility/2006">
              <mc:Choice xmlns:v="urn:schemas-microsoft-com:vml" Requires="v">
                <p:oleObj name="Equation" r:id="rId14" imgW="3035160" imgH="457200" progId="Equation.DSMT4">
                  <p:embed/>
                </p:oleObj>
              </mc:Choice>
              <mc:Fallback>
                <p:oleObj name="Equation" r:id="rId14" imgW="3035160" imgH="457200" progId="Equation.DSMT4">
                  <p:embed/>
                  <p:pic>
                    <p:nvPicPr>
                      <p:cNvPr id="15366" name="Object 6"/>
                      <p:cNvPicPr>
                        <a:picLocks noChangeAspect="1" noChangeArrowheads="1"/>
                      </p:cNvPicPr>
                      <p:nvPr/>
                    </p:nvPicPr>
                    <p:blipFill>
                      <a:blip r:embed="rId15"/>
                      <a:srcRect/>
                      <a:stretch>
                        <a:fillRect/>
                      </a:stretch>
                    </p:blipFill>
                    <p:spPr bwMode="auto">
                      <a:xfrm>
                        <a:off x="5071484" y="2697052"/>
                        <a:ext cx="3035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8"/>
          <p:cNvSpPr>
            <a:spLocks noGrp="1"/>
          </p:cNvSpPr>
          <p:nvPr>
            <p:ph type="title"/>
          </p:nvPr>
        </p:nvSpPr>
        <p:spPr>
          <a:prstGeom prst="rect">
            <a:avLst/>
          </a:prstGeom>
        </p:spPr>
        <p:txBody>
          <a:bodyPr/>
          <a:lstStyle/>
          <a:p>
            <a:r>
              <a:rPr lang="en-US" sz="3200" dirty="0">
                <a:solidFill>
                  <a:schemeClr val="accent1"/>
                </a:solidFill>
              </a:rPr>
              <a:t>Example 8: Application: Solving Using Variation (cont.)</a:t>
            </a:r>
          </a:p>
        </p:txBody>
      </p:sp>
      <p:graphicFrame>
        <p:nvGraphicFramePr>
          <p:cNvPr id="16387" name="Object 3"/>
          <p:cNvGraphicFramePr>
            <a:graphicFrameLocks noChangeAspect="1"/>
          </p:cNvGraphicFramePr>
          <p:nvPr>
            <p:extLst>
              <p:ext uri="{D42A27DB-BD31-4B8C-83A1-F6EECF244321}">
                <p14:modId xmlns:p14="http://schemas.microsoft.com/office/powerpoint/2010/main" val="1202439032"/>
              </p:ext>
            </p:extLst>
          </p:nvPr>
        </p:nvGraphicFramePr>
        <p:xfrm>
          <a:off x="717550" y="1339028"/>
          <a:ext cx="7708900" cy="876300"/>
        </p:xfrm>
        <a:graphic>
          <a:graphicData uri="http://schemas.openxmlformats.org/presentationml/2006/ole">
            <mc:AlternateContent xmlns:mc="http://schemas.openxmlformats.org/markup-compatibility/2006">
              <mc:Choice xmlns:v="urn:schemas-microsoft-com:vml" Requires="v">
                <p:oleObj name="Equation" r:id="rId2" imgW="7708900" imgH="876300" progId="Equation.DSMT4">
                  <p:embed/>
                </p:oleObj>
              </mc:Choice>
              <mc:Fallback>
                <p:oleObj name="Equation" r:id="rId2" imgW="7708900" imgH="8763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550" y="1339028"/>
                        <a:ext cx="7708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extLst>
              <p:ext uri="{D42A27DB-BD31-4B8C-83A1-F6EECF244321}">
                <p14:modId xmlns:p14="http://schemas.microsoft.com/office/powerpoint/2010/main" val="3717383191"/>
              </p:ext>
            </p:extLst>
          </p:nvPr>
        </p:nvGraphicFramePr>
        <p:xfrm>
          <a:off x="1656688" y="2384502"/>
          <a:ext cx="1892300" cy="876300"/>
        </p:xfrm>
        <a:graphic>
          <a:graphicData uri="http://schemas.openxmlformats.org/presentationml/2006/ole">
            <mc:AlternateContent xmlns:mc="http://schemas.openxmlformats.org/markup-compatibility/2006">
              <mc:Choice xmlns:v="urn:schemas-microsoft-com:vml" Requires="v">
                <p:oleObj name="Equation" r:id="rId4" imgW="1892160" imgH="876240" progId="Equation.DSMT4">
                  <p:embed/>
                </p:oleObj>
              </mc:Choice>
              <mc:Fallback>
                <p:oleObj name="Equation" r:id="rId4" imgW="1892160" imgH="876240" progId="Equation.DSMT4">
                  <p:embed/>
                  <p:pic>
                    <p:nvPicPr>
                      <p:cNvPr id="0" name="Picture 9"/>
                      <p:cNvPicPr>
                        <a:picLocks noChangeAspect="1" noChangeArrowheads="1"/>
                      </p:cNvPicPr>
                      <p:nvPr/>
                    </p:nvPicPr>
                    <p:blipFill>
                      <a:blip r:embed="rId5"/>
                      <a:srcRect/>
                      <a:stretch>
                        <a:fillRect/>
                      </a:stretch>
                    </p:blipFill>
                    <p:spPr bwMode="auto">
                      <a:xfrm>
                        <a:off x="1656688" y="2384502"/>
                        <a:ext cx="1892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extLst>
              <p:ext uri="{D42A27DB-BD31-4B8C-83A1-F6EECF244321}">
                <p14:modId xmlns:p14="http://schemas.microsoft.com/office/powerpoint/2010/main" val="3668405699"/>
              </p:ext>
            </p:extLst>
          </p:nvPr>
        </p:nvGraphicFramePr>
        <p:xfrm>
          <a:off x="1834488" y="3494522"/>
          <a:ext cx="1714500" cy="838200"/>
        </p:xfrm>
        <a:graphic>
          <a:graphicData uri="http://schemas.openxmlformats.org/presentationml/2006/ole">
            <mc:AlternateContent xmlns:mc="http://schemas.openxmlformats.org/markup-compatibility/2006">
              <mc:Choice xmlns:v="urn:schemas-microsoft-com:vml" Requires="v">
                <p:oleObj name="Equation" r:id="rId6" imgW="1714500" imgH="838200" progId="Equation.DSMT4">
                  <p:embed/>
                </p:oleObj>
              </mc:Choice>
              <mc:Fallback>
                <p:oleObj name="Equation" r:id="rId6" imgW="1714500" imgH="8382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4488" y="3494522"/>
                        <a:ext cx="171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extLst>
              <p:ext uri="{D42A27DB-BD31-4B8C-83A1-F6EECF244321}">
                <p14:modId xmlns:p14="http://schemas.microsoft.com/office/powerpoint/2010/main" val="4168772173"/>
              </p:ext>
            </p:extLst>
          </p:nvPr>
        </p:nvGraphicFramePr>
        <p:xfrm>
          <a:off x="1834488" y="4585242"/>
          <a:ext cx="1092200" cy="292100"/>
        </p:xfrm>
        <a:graphic>
          <a:graphicData uri="http://schemas.openxmlformats.org/presentationml/2006/ole">
            <mc:AlternateContent xmlns:mc="http://schemas.openxmlformats.org/markup-compatibility/2006">
              <mc:Choice xmlns:v="urn:schemas-microsoft-com:vml" Requires="v">
                <p:oleObj name="Equation" r:id="rId8" imgW="1091726" imgH="291973" progId="Equation.DSMT4">
                  <p:embed/>
                </p:oleObj>
              </mc:Choice>
              <mc:Fallback>
                <p:oleObj name="Equation" r:id="rId8" imgW="1091726" imgH="291973"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34488" y="4585242"/>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762000" y="5181600"/>
          <a:ext cx="4216400" cy="317500"/>
        </p:xfrm>
        <a:graphic>
          <a:graphicData uri="http://schemas.openxmlformats.org/presentationml/2006/ole">
            <mc:AlternateContent xmlns:mc="http://schemas.openxmlformats.org/markup-compatibility/2006">
              <mc:Choice xmlns:v="urn:schemas-microsoft-com:vml" Requires="v">
                <p:oleObj name="Equation" r:id="rId10" imgW="4216400" imgH="317500" progId="Equation.DSMT4">
                  <p:embed/>
                </p:oleObj>
              </mc:Choice>
              <mc:Fallback>
                <p:oleObj name="Equation" r:id="rId10" imgW="4216400" imgH="3175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2000" y="5181600"/>
                        <a:ext cx="4216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Solving Using Direct Variation</a:t>
            </a:r>
          </a:p>
        </p:txBody>
      </p:sp>
      <p:sp>
        <p:nvSpPr>
          <p:cNvPr id="717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If </a:t>
            </a:r>
            <a:r>
              <a:rPr lang="en-US" i="1" dirty="0">
                <a:solidFill>
                  <a:schemeClr val="tx1"/>
                </a:solidFill>
              </a:rPr>
              <a:t>y</a:t>
            </a:r>
            <a:r>
              <a:rPr lang="en-US" dirty="0">
                <a:solidFill>
                  <a:schemeClr val="tx1"/>
                </a:solidFill>
              </a:rPr>
              <a:t> </a:t>
            </a:r>
            <a:r>
              <a:rPr lang="en-US" i="0" dirty="0">
                <a:solidFill>
                  <a:schemeClr val="tx1"/>
                </a:solidFill>
              </a:rPr>
              <a:t>varies directly as </a:t>
            </a:r>
            <a:r>
              <a:rPr lang="en-US" i="1" dirty="0">
                <a:solidFill>
                  <a:schemeClr val="tx1"/>
                </a:solidFill>
              </a:rPr>
              <a:t>x</a:t>
            </a:r>
            <a:r>
              <a:rPr lang="en-US" i="0" dirty="0">
                <a:solidFill>
                  <a:schemeClr val="tx1"/>
                </a:solidFill>
              </a:rPr>
              <a:t>, and </a:t>
            </a:r>
            <a:r>
              <a:rPr lang="en-US" i="1" dirty="0">
                <a:solidFill>
                  <a:srgbClr val="0000FF"/>
                </a:solidFill>
              </a:rPr>
              <a:t>y</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 </a:t>
            </a:r>
            <a:r>
              <a:rPr lang="en-US" i="0" dirty="0">
                <a:solidFill>
                  <a:schemeClr val="tx1"/>
                </a:solidFill>
              </a:rPr>
              <a:t>when </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2</a:t>
            </a:r>
            <a:r>
              <a:rPr lang="en-US" i="0" dirty="0">
                <a:solidFill>
                  <a:schemeClr val="tx1"/>
                </a:solidFill>
              </a:rPr>
              <a:t>, find </a:t>
            </a:r>
            <a:r>
              <a:rPr lang="en-US" i="1" dirty="0">
                <a:solidFill>
                  <a:schemeClr val="tx1"/>
                </a:solidFill>
              </a:rPr>
              <a:t>y</a:t>
            </a:r>
            <a:r>
              <a:rPr lang="en-US" dirty="0">
                <a:solidFill>
                  <a:schemeClr val="tx1"/>
                </a:solidFill>
              </a:rPr>
              <a:t> </a:t>
            </a:r>
            <a:r>
              <a:rPr lang="en-US" i="0" dirty="0">
                <a:solidFill>
                  <a:schemeClr val="tx1"/>
                </a:solidFill>
              </a:rPr>
              <a:t>if </a:t>
            </a:r>
          </a:p>
          <a:p>
            <a:pPr marL="0" indent="0">
              <a:buFont typeface="Courier New" pitchFamily="49" charset="0"/>
              <a:buNone/>
            </a:pP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a:t>
            </a:r>
            <a:r>
              <a:rPr lang="en-US" i="0" dirty="0">
                <a:solidFill>
                  <a:schemeClr val="tx1"/>
                </a:solidFill>
              </a:rPr>
              <a:t>.</a:t>
            </a:r>
            <a:r>
              <a:rPr lang="en-US" dirty="0">
                <a:solidFill>
                  <a:schemeClr val="tx1"/>
                </a:solidFill>
              </a:rPr>
              <a:t> </a:t>
            </a:r>
          </a:p>
          <a:p>
            <a:pPr marL="0" indent="0">
              <a:buFont typeface="Courier New" pitchFamily="49" charset="0"/>
              <a:buNone/>
            </a:pPr>
            <a:r>
              <a:rPr lang="en-US" b="1" i="0" dirty="0">
                <a:solidFill>
                  <a:schemeClr val="tx1"/>
                </a:solidFill>
              </a:rPr>
              <a:t>Solution</a:t>
            </a:r>
            <a:r>
              <a:rPr lang="en-US" dirty="0">
                <a:solidFill>
                  <a:schemeClr val="tx1"/>
                </a:solidFill>
              </a:rPr>
              <a:t> </a:t>
            </a:r>
          </a:p>
          <a:p>
            <a:pPr marL="0" indent="0">
              <a:spcBef>
                <a:spcPts val="1200"/>
              </a:spcBef>
              <a:buFont typeface="Courier New" pitchFamily="49" charset="0"/>
              <a:buNone/>
              <a:tabLst>
                <a:tab pos="465138" algn="l"/>
              </a:tabLst>
            </a:pPr>
            <a:r>
              <a:rPr lang="en-US" i="1" dirty="0">
                <a:solidFill>
                  <a:srgbClr val="000087"/>
                </a:solidFill>
              </a:rPr>
              <a:t>	y</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i="1" dirty="0" err="1">
                <a:solidFill>
                  <a:srgbClr val="000087"/>
                </a:solidFill>
              </a:rPr>
              <a:t>kx</a:t>
            </a:r>
            <a:r>
              <a:rPr lang="en-US" dirty="0">
                <a:solidFill>
                  <a:schemeClr val="tx1"/>
                </a:solidFill>
              </a:rPr>
              <a:t>  		</a:t>
            </a:r>
            <a:r>
              <a:rPr lang="en-US" sz="2000" i="0" dirty="0">
                <a:solidFill>
                  <a:srgbClr val="008080"/>
                </a:solidFill>
              </a:rPr>
              <a:t>The general formula for direct variation</a:t>
            </a:r>
          </a:p>
          <a:p>
            <a:pPr>
              <a:spcBef>
                <a:spcPts val="1200"/>
              </a:spcBef>
              <a:tabLst>
                <a:tab pos="465138" algn="l"/>
              </a:tabLst>
            </a:pPr>
            <a:r>
              <a:rPr lang="en-US" i="0" dirty="0">
                <a:solidFill>
                  <a:srgbClr val="000087"/>
                </a:solidFill>
              </a:rPr>
              <a:t>	</a:t>
            </a:r>
            <a:r>
              <a:rPr lang="en-US" i="0" dirty="0">
                <a:solidFill>
                  <a:srgbClr val="9900FF"/>
                </a:solidFill>
              </a:rPr>
              <a:t>6</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dirty="0">
                <a:solidFill>
                  <a:srgbClr val="9900FF"/>
                </a:solidFill>
              </a:rPr>
              <a:t>2</a:t>
            </a:r>
            <a:r>
              <a:rPr lang="en-US" i="1" dirty="0">
                <a:solidFill>
                  <a:srgbClr val="000087"/>
                </a:solidFill>
              </a:rPr>
              <a:t>k	</a:t>
            </a:r>
            <a:r>
              <a:rPr lang="en-US" dirty="0">
                <a:solidFill>
                  <a:srgbClr val="000087"/>
                </a:solidFill>
              </a:rPr>
              <a:t>     	</a:t>
            </a:r>
            <a:r>
              <a:rPr lang="en-US" sz="2000" i="0" dirty="0">
                <a:solidFill>
                  <a:srgbClr val="008080"/>
                </a:solidFill>
              </a:rPr>
              <a:t>Substitute the known values and solve for </a:t>
            </a:r>
            <a:r>
              <a:rPr lang="en-US" sz="2000" i="1" dirty="0">
                <a:solidFill>
                  <a:srgbClr val="008080"/>
                </a:solidFill>
              </a:rPr>
              <a:t>k</a:t>
            </a:r>
            <a:r>
              <a:rPr lang="en-US" sz="2000" i="0" dirty="0">
                <a:solidFill>
                  <a:srgbClr val="008080"/>
                </a:solidFill>
              </a:rPr>
              <a:t>.</a:t>
            </a:r>
            <a:r>
              <a:rPr lang="en-US" dirty="0">
                <a:solidFill>
                  <a:srgbClr val="008080"/>
                </a:solidFill>
              </a:rPr>
              <a:t> </a:t>
            </a:r>
          </a:p>
          <a:p>
            <a:pPr marL="0" indent="0">
              <a:spcBef>
                <a:spcPts val="1200"/>
              </a:spcBef>
              <a:buFont typeface="Courier New" pitchFamily="49" charset="0"/>
              <a:buNone/>
              <a:tabLst>
                <a:tab pos="465138" algn="l"/>
              </a:tabLst>
            </a:pPr>
            <a:r>
              <a:rPr lang="en-US" i="0" dirty="0">
                <a:solidFill>
                  <a:srgbClr val="000087"/>
                </a:solidFill>
              </a:rPr>
              <a:t>	</a:t>
            </a:r>
            <a:r>
              <a:rPr lang="en-US" i="0" dirty="0">
                <a:solidFill>
                  <a:srgbClr val="00B0F0"/>
                </a:solidFill>
              </a:rPr>
              <a:t>3</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i="1" dirty="0">
                <a:solidFill>
                  <a:srgbClr val="000087"/>
                </a:solidFill>
              </a:rPr>
              <a:t>k</a:t>
            </a:r>
            <a:r>
              <a:rPr lang="en-US" dirty="0">
                <a:solidFill>
                  <a:schemeClr val="tx1"/>
                </a:solidFill>
              </a:rPr>
              <a:t>   		</a:t>
            </a:r>
            <a:r>
              <a:rPr lang="en-US" sz="2000" i="0" dirty="0">
                <a:solidFill>
                  <a:srgbClr val="008080"/>
                </a:solidFill>
              </a:rPr>
              <a:t>Use this value for </a:t>
            </a:r>
            <a:r>
              <a:rPr lang="en-US" sz="2000" i="1" dirty="0">
                <a:solidFill>
                  <a:srgbClr val="008080"/>
                </a:solidFill>
              </a:rPr>
              <a:t>k</a:t>
            </a:r>
            <a:r>
              <a:rPr lang="en-US" sz="2000" i="0" dirty="0">
                <a:solidFill>
                  <a:srgbClr val="008080"/>
                </a:solidFill>
              </a:rPr>
              <a:t> in the general formula.</a:t>
            </a:r>
            <a:r>
              <a:rPr lang="en-US" sz="2000" dirty="0">
                <a:solidFill>
                  <a:srgbClr val="008080"/>
                </a:solidFill>
              </a:rPr>
              <a:t> </a:t>
            </a:r>
          </a:p>
          <a:p>
            <a:pPr marL="0" indent="0">
              <a:buFont typeface="Courier New" pitchFamily="49" charset="0"/>
              <a:buNone/>
            </a:pPr>
            <a:endParaRPr lang="en-US" sz="2000" dirty="0">
              <a:solidFill>
                <a:srgbClr val="CC0060"/>
              </a:solidFill>
            </a:endParaRPr>
          </a:p>
          <a:p>
            <a:pPr marL="0" indent="0">
              <a:buFont typeface="Courier New" pitchFamily="49" charset="0"/>
              <a:buNone/>
            </a:pPr>
            <a:r>
              <a:rPr lang="en-US" i="0" dirty="0">
                <a:solidFill>
                  <a:schemeClr val="tx1"/>
                </a:solidFill>
              </a:rPr>
              <a:t>So </a:t>
            </a:r>
            <a:r>
              <a:rPr lang="en-US" i="1" dirty="0">
                <a:solidFill>
                  <a:srgbClr val="000099"/>
                </a:solidFill>
              </a:rPr>
              <a:t>y</a:t>
            </a:r>
            <a:r>
              <a:rPr lang="en-US" dirty="0">
                <a:solidFill>
                  <a:srgbClr val="000099"/>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FF00FF"/>
                </a:solidFill>
              </a:rPr>
              <a:t>3</a:t>
            </a:r>
            <a:r>
              <a:rPr lang="en-US" i="1" dirty="0">
                <a:solidFill>
                  <a:srgbClr val="FF00FF"/>
                </a:solidFill>
              </a:rPr>
              <a:t>x</a:t>
            </a:r>
            <a:r>
              <a:rPr lang="en-US" i="0" dirty="0">
                <a:solidFill>
                  <a:schemeClr val="tx1"/>
                </a:solidFill>
              </a:rPr>
              <a:t>. Thus, if </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a:t>
            </a:r>
            <a:r>
              <a:rPr lang="en-US" i="0" dirty="0">
                <a:solidFill>
                  <a:schemeClr val="tx1"/>
                </a:solidFill>
              </a:rPr>
              <a:t> then </a:t>
            </a:r>
            <a:r>
              <a:rPr lang="en-US" i="1" dirty="0">
                <a:solidFill>
                  <a:srgbClr val="000099"/>
                </a:solidFill>
              </a:rPr>
              <a:t>y</a:t>
            </a:r>
            <a:r>
              <a:rPr lang="en-US" dirty="0">
                <a:solidFill>
                  <a:srgbClr val="000099"/>
                </a:solidFill>
              </a:rPr>
              <a:t> </a:t>
            </a:r>
            <a:r>
              <a:rPr lang="en-US" i="0" dirty="0">
                <a:solidFill>
                  <a:srgbClr val="000099"/>
                </a:solidFill>
                <a:latin typeface="Symbol" pitchFamily="18" charset="2"/>
              </a:rPr>
              <a:t>=</a:t>
            </a:r>
            <a:r>
              <a:rPr lang="en-US" i="0" dirty="0">
                <a:solidFill>
                  <a:srgbClr val="000099"/>
                </a:solidFill>
              </a:rPr>
              <a:t> 3 ∙ 6 </a:t>
            </a:r>
            <a:r>
              <a:rPr lang="en-US" i="0" dirty="0">
                <a:solidFill>
                  <a:srgbClr val="000099"/>
                </a:solidFill>
                <a:latin typeface="Symbol" pitchFamily="18" charset="2"/>
              </a:rPr>
              <a:t>=</a:t>
            </a:r>
            <a:r>
              <a:rPr lang="en-US" i="0" dirty="0">
                <a:solidFill>
                  <a:schemeClr val="tx1"/>
                </a:solidFill>
              </a:rPr>
              <a:t> </a:t>
            </a:r>
            <a:r>
              <a:rPr lang="en-US" i="0" dirty="0">
                <a:solidFill>
                  <a:srgbClr val="FF0008"/>
                </a:solidFill>
              </a:rPr>
              <a:t>18</a:t>
            </a:r>
            <a:r>
              <a:rPr lang="en-US" i="0" dirty="0">
                <a:solidFill>
                  <a:schemeClr val="tx1"/>
                </a:solidFill>
              </a:rPr>
              <a:t>.</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a:t>
            </a:r>
          </a:p>
        </p:txBody>
      </p:sp>
      <p:sp>
        <p:nvSpPr>
          <p:cNvPr id="8195" name="Rectangle 3"/>
          <p:cNvSpPr>
            <a:spLocks noGrp="1"/>
          </p:cNvSpPr>
          <p:nvPr>
            <p:ph idx="1"/>
          </p:nvPr>
        </p:nvSpPr>
        <p:spPr>
          <a:xfrm>
            <a:off x="457200" y="1280160"/>
            <a:ext cx="6172200" cy="4572000"/>
          </a:xfrm>
          <a:prstGeom prst="rect">
            <a:avLst/>
          </a:prstGeom>
        </p:spPr>
        <p:txBody>
          <a:bodyPr/>
          <a:lstStyle/>
          <a:p>
            <a:pPr marL="0" indent="0">
              <a:buFont typeface="Courier New" pitchFamily="49" charset="0"/>
              <a:buNone/>
            </a:pPr>
            <a:r>
              <a:rPr lang="en-US" i="0" dirty="0">
                <a:solidFill>
                  <a:schemeClr val="tx1"/>
                </a:solidFill>
              </a:rPr>
              <a:t>A spring will stretch a greater distance as more weight is placed on the end of it. The distance (</a:t>
            </a:r>
            <a:r>
              <a:rPr lang="en-US" i="1" dirty="0">
                <a:solidFill>
                  <a:schemeClr val="tx1"/>
                </a:solidFill>
              </a:rPr>
              <a:t>d</a:t>
            </a:r>
            <a:r>
              <a:rPr lang="en-US" dirty="0">
                <a:solidFill>
                  <a:schemeClr val="tx1"/>
                </a:solidFill>
              </a:rPr>
              <a:t>) </a:t>
            </a:r>
            <a:r>
              <a:rPr lang="en-US" i="0" dirty="0">
                <a:solidFill>
                  <a:schemeClr val="tx1"/>
                </a:solidFill>
              </a:rPr>
              <a:t>the spring stretches varies directly as the weight (</a:t>
            </a:r>
            <a:r>
              <a:rPr lang="en-US" i="1" dirty="0">
                <a:solidFill>
                  <a:schemeClr val="tx1"/>
                </a:solidFill>
              </a:rPr>
              <a:t>w</a:t>
            </a:r>
            <a:r>
              <a:rPr lang="en-US" dirty="0">
                <a:solidFill>
                  <a:schemeClr val="tx1"/>
                </a:solidFill>
              </a:rPr>
              <a:t>) </a:t>
            </a:r>
            <a:r>
              <a:rPr lang="en-US" i="0" dirty="0">
                <a:solidFill>
                  <a:schemeClr val="tx1"/>
                </a:solidFill>
              </a:rPr>
              <a:t>placed at the end of the spring. This is a property of springs studied in physics and is known as Hooke’s Law. If a weight of </a:t>
            </a:r>
            <a:br>
              <a:rPr lang="en-US" i="0" dirty="0">
                <a:solidFill>
                  <a:schemeClr val="tx1"/>
                </a:solidFill>
              </a:rPr>
            </a:br>
            <a:r>
              <a:rPr lang="en-US" i="0" dirty="0">
                <a:solidFill>
                  <a:srgbClr val="0000FF"/>
                </a:solidFill>
              </a:rPr>
              <a:t>10 lb</a:t>
            </a:r>
            <a:r>
              <a:rPr lang="en-US" i="0" dirty="0">
                <a:solidFill>
                  <a:schemeClr val="tx1"/>
                </a:solidFill>
              </a:rPr>
              <a:t> stretches a certain spring </a:t>
            </a:r>
            <a:r>
              <a:rPr lang="en-US" i="0" dirty="0">
                <a:solidFill>
                  <a:srgbClr val="0000FF"/>
                </a:solidFill>
              </a:rPr>
              <a:t>6 in.</a:t>
            </a:r>
            <a:r>
              <a:rPr lang="en-US" i="0" dirty="0">
                <a:solidFill>
                  <a:schemeClr val="tx1"/>
                </a:solidFill>
              </a:rPr>
              <a:t>, how far will the spring stretch with a weight of </a:t>
            </a:r>
            <a:r>
              <a:rPr lang="en-US" i="0" dirty="0">
                <a:solidFill>
                  <a:srgbClr val="0000FF"/>
                </a:solidFill>
              </a:rPr>
              <a:t>15 lb</a:t>
            </a:r>
            <a:r>
              <a:rPr lang="en-US" i="0" dirty="0">
                <a:solidFill>
                  <a:schemeClr val="tx1"/>
                </a:solidFill>
              </a:rPr>
              <a:t>? </a:t>
            </a:r>
          </a:p>
        </p:txBody>
      </p:sp>
      <p:pic>
        <p:nvPicPr>
          <p:cNvPr id="3" name="Picture 2">
            <a:extLst>
              <a:ext uri="{FF2B5EF4-FFF2-40B4-BE49-F238E27FC236}">
                <a16:creationId xmlns:a16="http://schemas.microsoft.com/office/drawing/2014/main" id="{034FD7A2-5505-049A-4322-428624C5B46C}"/>
              </a:ext>
            </a:extLst>
          </p:cNvPr>
          <p:cNvPicPr>
            <a:picLocks noChangeAspect="1"/>
          </p:cNvPicPr>
          <p:nvPr/>
        </p:nvPicPr>
        <p:blipFill>
          <a:blip r:embed="rId2"/>
          <a:stretch>
            <a:fillRect/>
          </a:stretch>
        </p:blipFill>
        <p:spPr>
          <a:xfrm>
            <a:off x="6858000" y="1524000"/>
            <a:ext cx="1660590" cy="32766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prstGeom prst="rect">
            <a:avLst/>
          </a:prstGeom>
        </p:spPr>
        <p:txBody>
          <a:bodyPr/>
          <a:lstStyle/>
          <a:p>
            <a:pPr marL="0" indent="0">
              <a:lnSpc>
                <a:spcPct val="90000"/>
              </a:lnSpc>
              <a:buFont typeface="Courier New" pitchFamily="49" charset="0"/>
              <a:buNone/>
            </a:pPr>
            <a:r>
              <a:rPr lang="en-US" i="0" dirty="0">
                <a:solidFill>
                  <a:schemeClr val="tx1"/>
                </a:solidFill>
              </a:rPr>
              <a:t>(</a:t>
            </a:r>
            <a:r>
              <a:rPr lang="en-US" b="1" i="0" dirty="0">
                <a:solidFill>
                  <a:schemeClr val="tx1"/>
                </a:solidFill>
              </a:rPr>
              <a:t>Note:</a:t>
            </a:r>
            <a:r>
              <a:rPr lang="en-US" i="0" dirty="0">
                <a:solidFill>
                  <a:schemeClr val="tx1"/>
                </a:solidFill>
              </a:rPr>
              <a:t> We assume that the weight is not so great as to break the spring.) </a:t>
            </a:r>
          </a:p>
          <a:p>
            <a:pPr marL="0" indent="0">
              <a:lnSpc>
                <a:spcPct val="90000"/>
              </a:lnSpc>
              <a:spcBef>
                <a:spcPts val="1800"/>
              </a:spcBef>
              <a:buFont typeface="Courier New" pitchFamily="49" charset="0"/>
              <a:buNone/>
            </a:pPr>
            <a:r>
              <a:rPr lang="en-US" b="1" i="0" dirty="0">
                <a:solidFill>
                  <a:schemeClr val="tx1"/>
                </a:solidFill>
              </a:rPr>
              <a:t>Solution</a:t>
            </a:r>
          </a:p>
          <a:p>
            <a:pPr marL="0" indent="0">
              <a:lnSpc>
                <a:spcPct val="90000"/>
              </a:lnSpc>
              <a:buFont typeface="Courier New" pitchFamily="49" charset="0"/>
              <a:buNone/>
            </a:pPr>
            <a:r>
              <a:rPr lang="en-US" i="0" dirty="0">
                <a:solidFill>
                  <a:schemeClr val="tx1"/>
                </a:solidFill>
              </a:rPr>
              <a:t>Because the two variables are directly proportional, the relationship can be indicated with the formula</a:t>
            </a:r>
          </a:p>
          <a:p>
            <a:pPr marL="0" indent="0">
              <a:lnSpc>
                <a:spcPct val="90000"/>
              </a:lnSpc>
              <a:buFont typeface="Courier New" pitchFamily="49" charset="0"/>
              <a:buNone/>
            </a:pPr>
            <a:r>
              <a:rPr lang="en-US" dirty="0">
                <a:solidFill>
                  <a:schemeClr val="tx1"/>
                </a:solidFill>
              </a:rPr>
              <a:t>		</a:t>
            </a:r>
            <a:r>
              <a:rPr lang="en-US" i="1" dirty="0">
                <a:solidFill>
                  <a:srgbClr val="0000FF"/>
                </a:solidFill>
              </a:rPr>
              <a:t>d</a:t>
            </a:r>
            <a:r>
              <a:rPr lang="en-US" dirty="0">
                <a:solidFill>
                  <a:srgbClr val="0000FF"/>
                </a:solidFill>
              </a:rPr>
              <a:t> </a:t>
            </a:r>
            <a:r>
              <a:rPr lang="en-US" i="0" dirty="0">
                <a:solidFill>
                  <a:srgbClr val="0000FF"/>
                </a:solidFill>
                <a:latin typeface="Symbol" pitchFamily="18" charset="2"/>
              </a:rPr>
              <a:t>=</a:t>
            </a:r>
            <a:r>
              <a:rPr lang="en-US" dirty="0">
                <a:solidFill>
                  <a:srgbClr val="0000FF"/>
                </a:solidFill>
              </a:rPr>
              <a:t> </a:t>
            </a:r>
            <a:r>
              <a:rPr lang="en-US" i="1" dirty="0">
                <a:solidFill>
                  <a:srgbClr val="0000FF"/>
                </a:solidFill>
              </a:rPr>
              <a:t>k</a:t>
            </a:r>
            <a:r>
              <a:rPr lang="en-US" dirty="0">
                <a:solidFill>
                  <a:srgbClr val="0000FF"/>
                </a:solidFill>
              </a:rPr>
              <a:t> ∙ </a:t>
            </a:r>
            <a:r>
              <a:rPr lang="en-US" i="1" dirty="0">
                <a:solidFill>
                  <a:srgbClr val="0000FF"/>
                </a:solidFill>
              </a:rPr>
              <a:t>w,</a:t>
            </a:r>
            <a:r>
              <a:rPr lang="en-US" dirty="0">
                <a:solidFill>
                  <a:schemeClr val="tx1"/>
                </a:solidFill>
              </a:rPr>
              <a:t>	</a:t>
            </a:r>
          </a:p>
          <a:p>
            <a:pPr marL="0" indent="0">
              <a:lnSpc>
                <a:spcPct val="90000"/>
              </a:lnSpc>
              <a:buFont typeface="Courier New" pitchFamily="49" charset="0"/>
              <a:buNone/>
              <a:tabLst>
                <a:tab pos="1084263" algn="l"/>
                <a:tab pos="1431925" algn="l"/>
              </a:tabLst>
            </a:pPr>
            <a:r>
              <a:rPr lang="en-US" i="0" dirty="0">
                <a:solidFill>
                  <a:schemeClr val="tx1"/>
                </a:solidFill>
              </a:rPr>
              <a:t>Where	</a:t>
            </a:r>
            <a:r>
              <a:rPr lang="en-US" i="1" dirty="0">
                <a:solidFill>
                  <a:schemeClr val="tx1"/>
                </a:solidFill>
              </a:rPr>
              <a:t>d</a:t>
            </a:r>
            <a:r>
              <a:rPr lang="en-US" dirty="0">
                <a:solidFill>
                  <a:schemeClr val="tx1"/>
                </a:solidFill>
              </a:rPr>
              <a:t>	</a:t>
            </a:r>
            <a:r>
              <a:rPr lang="en-US" i="0" dirty="0">
                <a:solidFill>
                  <a:schemeClr val="tx1"/>
                </a:solidFill>
              </a:rPr>
              <a:t>= distance the spring stretches in </a:t>
            </a:r>
            <a:r>
              <a:rPr lang="en-US" dirty="0">
                <a:solidFill>
                  <a:schemeClr val="tx1"/>
                </a:solidFill>
              </a:rPr>
              <a:t>inches</a:t>
            </a:r>
            <a:r>
              <a:rPr lang="en-US" i="0" dirty="0">
                <a:solidFill>
                  <a:schemeClr val="tx1"/>
                </a:solidFill>
              </a:rPr>
              <a:t>,</a:t>
            </a:r>
          </a:p>
          <a:p>
            <a:pPr marL="0" indent="0">
              <a:lnSpc>
                <a:spcPct val="90000"/>
              </a:lnSpc>
              <a:buFont typeface="Courier New" pitchFamily="49" charset="0"/>
              <a:buNone/>
              <a:tabLst>
                <a:tab pos="1084263" algn="l"/>
                <a:tab pos="1431925" algn="l"/>
              </a:tabLst>
            </a:pPr>
            <a:r>
              <a:rPr lang="en-US" i="1" dirty="0">
                <a:solidFill>
                  <a:schemeClr val="tx1"/>
                </a:solidFill>
              </a:rPr>
              <a:t>	w	</a:t>
            </a:r>
            <a:r>
              <a:rPr lang="en-US" i="0" dirty="0">
                <a:solidFill>
                  <a:schemeClr val="tx1"/>
                </a:solidFill>
              </a:rPr>
              <a:t>= weight in </a:t>
            </a:r>
            <a:r>
              <a:rPr lang="en-US" dirty="0">
                <a:solidFill>
                  <a:schemeClr val="tx1"/>
                </a:solidFill>
              </a:rPr>
              <a:t>lb</a:t>
            </a:r>
            <a:r>
              <a:rPr lang="en-US" i="0" dirty="0">
                <a:solidFill>
                  <a:schemeClr val="tx1"/>
                </a:solidFill>
              </a:rPr>
              <a:t>, and</a:t>
            </a:r>
          </a:p>
          <a:p>
            <a:pPr marL="0" indent="0">
              <a:lnSpc>
                <a:spcPct val="90000"/>
              </a:lnSpc>
              <a:buFont typeface="Courier New" pitchFamily="49" charset="0"/>
              <a:buNone/>
              <a:tabLst>
                <a:tab pos="1084263" algn="l"/>
                <a:tab pos="1431925" algn="l"/>
              </a:tabLst>
            </a:pPr>
            <a:r>
              <a:rPr lang="en-US" dirty="0">
                <a:solidFill>
                  <a:schemeClr val="tx1"/>
                </a:solidFill>
              </a:rPr>
              <a:t>	</a:t>
            </a:r>
            <a:r>
              <a:rPr lang="en-US" i="1" dirty="0">
                <a:solidFill>
                  <a:schemeClr val="tx1"/>
                </a:solidFill>
              </a:rPr>
              <a:t>k	</a:t>
            </a:r>
            <a:r>
              <a:rPr lang="en-US" i="0" dirty="0">
                <a:solidFill>
                  <a:schemeClr val="tx1"/>
                </a:solidFill>
              </a:rPr>
              <a:t>= constant of variation.</a:t>
            </a:r>
            <a:r>
              <a:rPr lang="en-US" dirty="0">
                <a:solidFill>
                  <a:schemeClr val="tx1"/>
                </a:solidFill>
              </a:rPr>
              <a:t> </a:t>
            </a:r>
          </a:p>
        </p:txBody>
      </p:sp>
      <p:sp>
        <p:nvSpPr>
          <p:cNvPr id="9218"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 (cont.)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219">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First, substitute the given information to find the value for </a:t>
            </a:r>
            <a:r>
              <a:rPr lang="en-US" sz="2800" i="1" dirty="0">
                <a:solidFill>
                  <a:schemeClr val="tx1"/>
                </a:solidFill>
              </a:rPr>
              <a:t>k</a:t>
            </a:r>
            <a:r>
              <a:rPr lang="en-US" sz="2800" i="0" dirty="0">
                <a:solidFill>
                  <a:schemeClr val="tx1"/>
                </a:solidFill>
              </a:rPr>
              <a:t>. (The value of </a:t>
            </a:r>
            <a:r>
              <a:rPr lang="en-US" sz="2800" i="1" dirty="0">
                <a:solidFill>
                  <a:schemeClr val="tx1"/>
                </a:solidFill>
              </a:rPr>
              <a:t>k</a:t>
            </a:r>
            <a:r>
              <a:rPr lang="en-US" sz="2800" dirty="0">
                <a:solidFill>
                  <a:schemeClr val="tx1"/>
                </a:solidFill>
              </a:rPr>
              <a:t> </a:t>
            </a:r>
            <a:r>
              <a:rPr lang="en-US" sz="2800" i="0" dirty="0">
                <a:solidFill>
                  <a:schemeClr val="tx1"/>
                </a:solidFill>
              </a:rPr>
              <a:t>will depend on the particular spring. Springs made of different material or which are wound more tightly will have different values for </a:t>
            </a:r>
            <a:r>
              <a:rPr lang="en-US" sz="2800" i="1" dirty="0">
                <a:solidFill>
                  <a:schemeClr val="tx1"/>
                </a:solidFill>
              </a:rPr>
              <a:t>k</a:t>
            </a:r>
            <a:r>
              <a:rPr lang="en-US" sz="2800" i="0" dirty="0">
                <a:solidFill>
                  <a:schemeClr val="tx1"/>
                </a:solidFill>
              </a:rPr>
              <a:t>.)</a:t>
            </a:r>
            <a:r>
              <a:rPr lang="en-US" sz="2800" dirty="0"/>
              <a:t> </a:t>
            </a:r>
          </a:p>
          <a:p>
            <a:pPr marL="0" indent="0">
              <a:spcBef>
                <a:spcPts val="1200"/>
              </a:spcBef>
              <a:buFont typeface="Courier New" pitchFamily="49" charset="0"/>
              <a:buNone/>
            </a:pPr>
            <a:r>
              <a:rPr lang="en-US" sz="2800" dirty="0">
                <a:solidFill>
                  <a:schemeClr val="tx1"/>
                </a:solidFill>
              </a:rPr>
              <a:t>		</a:t>
            </a:r>
            <a:r>
              <a:rPr lang="en-US" sz="2800" i="1" dirty="0">
                <a:solidFill>
                  <a:srgbClr val="0000FF"/>
                </a:solidFill>
              </a:rPr>
              <a:t>d</a:t>
            </a:r>
            <a:r>
              <a:rPr lang="en-US" sz="2800" dirty="0">
                <a:solidFill>
                  <a:srgbClr val="0000FF"/>
                </a:solidFill>
              </a:rPr>
              <a:t> </a:t>
            </a:r>
            <a:r>
              <a:rPr lang="en-US" sz="2800" i="0" dirty="0">
                <a:solidFill>
                  <a:srgbClr val="0000FF"/>
                </a:solidFill>
                <a:latin typeface="Symbol" pitchFamily="18" charset="2"/>
              </a:rPr>
              <a:t>=</a:t>
            </a:r>
            <a:r>
              <a:rPr lang="en-US" sz="2800" dirty="0">
                <a:solidFill>
                  <a:srgbClr val="0000FF"/>
                </a:solidFill>
              </a:rPr>
              <a:t> </a:t>
            </a:r>
            <a:r>
              <a:rPr lang="en-US" sz="2800" i="1" dirty="0">
                <a:solidFill>
                  <a:srgbClr val="0000FF"/>
                </a:solidFill>
              </a:rPr>
              <a:t>k</a:t>
            </a:r>
            <a:r>
              <a:rPr lang="en-US" sz="2800" dirty="0">
                <a:solidFill>
                  <a:srgbClr val="0000FF"/>
                </a:solidFill>
              </a:rPr>
              <a:t> ∙ </a:t>
            </a:r>
            <a:r>
              <a:rPr lang="en-US" sz="2800" i="1" dirty="0">
                <a:solidFill>
                  <a:srgbClr val="0000FF"/>
                </a:solidFill>
              </a:rPr>
              <a:t>w</a:t>
            </a:r>
            <a:r>
              <a:rPr lang="en-US" sz="2800" dirty="0">
                <a:solidFill>
                  <a:schemeClr val="tx1"/>
                </a:solidFill>
              </a:rPr>
              <a:t>   </a:t>
            </a:r>
          </a:p>
          <a:p>
            <a:pPr marL="0" indent="0">
              <a:spcBef>
                <a:spcPts val="1200"/>
              </a:spcBef>
              <a:buNone/>
              <a:tabLst>
                <a:tab pos="1828800" algn="l"/>
                <a:tab pos="3260725" algn="l"/>
              </a:tabLst>
            </a:pPr>
            <a:r>
              <a:rPr lang="en-US" sz="2800" i="0" dirty="0">
                <a:solidFill>
                  <a:srgbClr val="008080"/>
                </a:solidFill>
              </a:rPr>
              <a:t>	</a:t>
            </a:r>
            <a:r>
              <a:rPr lang="en-US" sz="2800" i="0" dirty="0">
                <a:solidFill>
                  <a:srgbClr val="9900FF"/>
                </a:solidFill>
              </a:rPr>
              <a:t>6</a:t>
            </a:r>
            <a:r>
              <a:rPr lang="en-US" sz="2800" dirty="0">
                <a:solidFill>
                  <a:srgbClr val="000099"/>
                </a:solidFill>
              </a:rPr>
              <a:t> </a:t>
            </a:r>
            <a:r>
              <a:rPr lang="en-US" sz="2800" i="0" dirty="0">
                <a:solidFill>
                  <a:srgbClr val="000099"/>
                </a:solidFill>
                <a:latin typeface="Symbol" pitchFamily="18" charset="2"/>
              </a:rPr>
              <a:t>=</a:t>
            </a:r>
            <a:r>
              <a:rPr lang="en-US" sz="2800" dirty="0">
                <a:solidFill>
                  <a:srgbClr val="000099"/>
                </a:solidFill>
              </a:rPr>
              <a:t> </a:t>
            </a:r>
            <a:r>
              <a:rPr lang="en-US" sz="2800" i="1" dirty="0">
                <a:solidFill>
                  <a:srgbClr val="000099"/>
                </a:solidFill>
              </a:rPr>
              <a:t>k</a:t>
            </a:r>
            <a:r>
              <a:rPr lang="en-US" sz="2800" dirty="0">
                <a:solidFill>
                  <a:srgbClr val="000099"/>
                </a:solidFill>
              </a:rPr>
              <a:t> ∙ </a:t>
            </a:r>
            <a:r>
              <a:rPr lang="en-US" sz="2800" i="0" dirty="0">
                <a:solidFill>
                  <a:srgbClr val="00B0F0"/>
                </a:solidFill>
              </a:rPr>
              <a:t>10	</a:t>
            </a:r>
            <a:r>
              <a:rPr lang="en-US" sz="2000" dirty="0">
                <a:solidFill>
                  <a:srgbClr val="008080"/>
                </a:solidFill>
              </a:rPr>
              <a:t>Substitute the known values into the formula. </a:t>
            </a:r>
          </a:p>
          <a:p>
            <a:pPr marL="0" indent="0">
              <a:spcBef>
                <a:spcPts val="1200"/>
              </a:spcBef>
              <a:buFont typeface="Courier New" pitchFamily="49" charset="0"/>
              <a:buNone/>
            </a:pPr>
            <a:endParaRPr lang="en-US" sz="2000" dirty="0">
              <a:solidFill>
                <a:srgbClr val="008080"/>
              </a:solidFill>
            </a:endParaRPr>
          </a:p>
        </p:txBody>
      </p:sp>
      <p:sp>
        <p:nvSpPr>
          <p:cNvPr id="10242"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 (cont.)</a:t>
            </a:r>
          </a:p>
        </p:txBody>
      </p:sp>
      <p:graphicFrame>
        <p:nvGraphicFramePr>
          <p:cNvPr id="10244" name="Object 7"/>
          <p:cNvGraphicFramePr>
            <a:graphicFrameLocks noGrp="1" noChangeAspect="1"/>
          </p:cNvGraphicFramePr>
          <p:nvPr>
            <p:ph idx="1"/>
            <p:extLst>
              <p:ext uri="{D42A27DB-BD31-4B8C-83A1-F6EECF244321}">
                <p14:modId xmlns:p14="http://schemas.microsoft.com/office/powerpoint/2010/main" val="2517082113"/>
              </p:ext>
            </p:extLst>
          </p:nvPr>
        </p:nvGraphicFramePr>
        <p:xfrm>
          <a:off x="2314575" y="4267200"/>
          <a:ext cx="762000" cy="838200"/>
        </p:xfrm>
        <a:graphic>
          <a:graphicData uri="http://schemas.openxmlformats.org/presentationml/2006/ole">
            <mc:AlternateContent xmlns:mc="http://schemas.openxmlformats.org/markup-compatibility/2006">
              <mc:Choice xmlns:v="urn:schemas-microsoft-com:vml" Requires="v">
                <p:oleObj name="Equation" r:id="rId2" imgW="761669" imgH="837836" progId="Equation.DSMT4">
                  <p:embed/>
                </p:oleObj>
              </mc:Choice>
              <mc:Fallback>
                <p:oleObj name="Equation" r:id="rId2" imgW="761669" imgH="837836" progId="Equation.DSMT4">
                  <p:embed/>
                  <p:pic>
                    <p:nvPicPr>
                      <p:cNvPr id="0" name="Picture 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4575" y="42672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 name="Object 3"/>
          <p:cNvGraphicFramePr>
            <a:graphicFrameLocks noChangeAspect="1"/>
          </p:cNvGraphicFramePr>
          <p:nvPr>
            <p:extLst>
              <p:ext uri="{D42A27DB-BD31-4B8C-83A1-F6EECF244321}">
                <p14:modId xmlns:p14="http://schemas.microsoft.com/office/powerpoint/2010/main" val="4126105518"/>
              </p:ext>
            </p:extLst>
          </p:nvPr>
        </p:nvGraphicFramePr>
        <p:xfrm>
          <a:off x="3818292" y="4381500"/>
          <a:ext cx="3848100" cy="609600"/>
        </p:xfrm>
        <a:graphic>
          <a:graphicData uri="http://schemas.openxmlformats.org/presentationml/2006/ole">
            <mc:AlternateContent xmlns:mc="http://schemas.openxmlformats.org/markup-compatibility/2006">
              <mc:Choice xmlns:v="urn:schemas-microsoft-com:vml" Requires="v">
                <p:oleObj name="Equation" r:id="rId4" imgW="3848100" imgH="609600" progId="Equation.DSMT4">
                  <p:embed/>
                </p:oleObj>
              </mc:Choice>
              <mc:Fallback>
                <p:oleObj name="Equation" r:id="rId4" imgW="3848100" imgH="6096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8292" y="4381500"/>
                        <a:ext cx="38481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3818292" y="5283968"/>
            <a:ext cx="4157933" cy="369332"/>
          </a:xfrm>
          <a:prstGeom prst="rect">
            <a:avLst/>
          </a:prstGeom>
        </p:spPr>
        <p:txBody>
          <a:bodyPr wrap="none">
            <a:spAutoFit/>
          </a:bodyPr>
          <a:lstStyle/>
          <a:p>
            <a:pPr>
              <a:spcBef>
                <a:spcPts val="1200"/>
              </a:spcBef>
            </a:pPr>
            <a:r>
              <a:rPr lang="en-US" dirty="0">
                <a:solidFill>
                  <a:srgbClr val="008080"/>
                </a:solidFill>
              </a:rPr>
              <a:t>Use this value for </a:t>
            </a:r>
            <a:r>
              <a:rPr lang="en-US" i="1" dirty="0">
                <a:solidFill>
                  <a:srgbClr val="008080"/>
                </a:solidFill>
              </a:rPr>
              <a:t>k</a:t>
            </a:r>
            <a:r>
              <a:rPr lang="en-US" dirty="0">
                <a:solidFill>
                  <a:srgbClr val="008080"/>
                </a:solidFill>
              </a:rPr>
              <a:t> in the general formula.</a:t>
            </a:r>
          </a:p>
        </p:txBody>
      </p:sp>
      <p:graphicFrame>
        <p:nvGraphicFramePr>
          <p:cNvPr id="2054" name="Object 6"/>
          <p:cNvGraphicFramePr>
            <a:graphicFrameLocks noChangeAspect="1"/>
          </p:cNvGraphicFramePr>
          <p:nvPr>
            <p:extLst>
              <p:ext uri="{D42A27DB-BD31-4B8C-83A1-F6EECF244321}">
                <p14:modId xmlns:p14="http://schemas.microsoft.com/office/powerpoint/2010/main" val="3660016664"/>
              </p:ext>
            </p:extLst>
          </p:nvPr>
        </p:nvGraphicFramePr>
        <p:xfrm>
          <a:off x="2373019" y="5121536"/>
          <a:ext cx="1066800" cy="838200"/>
        </p:xfrm>
        <a:graphic>
          <a:graphicData uri="http://schemas.openxmlformats.org/presentationml/2006/ole">
            <mc:AlternateContent xmlns:mc="http://schemas.openxmlformats.org/markup-compatibility/2006">
              <mc:Choice xmlns:v="urn:schemas-microsoft-com:vml" Requires="v">
                <p:oleObj name="Equation" r:id="rId6" imgW="1066680" imgH="838080" progId="Equation.DSMT4">
                  <p:embed/>
                </p:oleObj>
              </mc:Choice>
              <mc:Fallback>
                <p:oleObj name="Equation" r:id="rId6" imgW="1066680" imgH="838080" progId="Equation.DSMT4">
                  <p:embed/>
                  <p:pic>
                    <p:nvPicPr>
                      <p:cNvPr id="0" name="Picture 6"/>
                      <p:cNvPicPr>
                        <a:picLocks noChangeAspect="1" noChangeArrowheads="1"/>
                      </p:cNvPicPr>
                      <p:nvPr/>
                    </p:nvPicPr>
                    <p:blipFill>
                      <a:blip r:embed="rId7"/>
                      <a:srcRect/>
                      <a:stretch>
                        <a:fillRect/>
                      </a:stretch>
                    </p:blipFill>
                    <p:spPr bwMode="auto">
                      <a:xfrm>
                        <a:off x="2373019" y="5121536"/>
                        <a:ext cx="106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8"/>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 (cont.)</a:t>
            </a:r>
          </a:p>
        </p:txBody>
      </p:sp>
      <p:sp>
        <p:nvSpPr>
          <p:cNvPr id="11267" name="Rectangle 3"/>
          <p:cNvSpPr>
            <a:spLocks noGrp="1"/>
          </p:cNvSpPr>
          <p:nvPr>
            <p:ph idx="1"/>
          </p:nvPr>
        </p:nvSpPr>
        <p:spPr>
          <a:xfrm>
            <a:off x="457200" y="2209800"/>
            <a:ext cx="8229600" cy="954107"/>
          </a:xfrm>
          <a:prstGeom prst="rect">
            <a:avLst/>
          </a:prstGeom>
          <a:noFill/>
        </p:spPr>
        <p:txBody>
          <a:bodyPr>
            <a:spAutoFit/>
          </a:bodyPr>
          <a:lstStyle/>
          <a:p>
            <a:pPr marL="0" indent="0">
              <a:buFont typeface="Courier New" pitchFamily="49" charset="0"/>
              <a:buNone/>
            </a:pPr>
            <a:r>
              <a:rPr lang="en-US" i="0" dirty="0">
                <a:solidFill>
                  <a:schemeClr val="tx1"/>
                </a:solidFill>
              </a:rPr>
              <a:t>The spring will stretch </a:t>
            </a:r>
            <a:r>
              <a:rPr lang="en-US" i="0" dirty="0">
                <a:solidFill>
                  <a:srgbClr val="FF0008"/>
                </a:solidFill>
              </a:rPr>
              <a:t>9 in.</a:t>
            </a:r>
            <a:r>
              <a:rPr lang="en-US" i="0" dirty="0">
                <a:solidFill>
                  <a:schemeClr val="tx1"/>
                </a:solidFill>
              </a:rPr>
              <a:t> if a weight of </a:t>
            </a:r>
            <a:r>
              <a:rPr lang="en-US" i="0" dirty="0">
                <a:solidFill>
                  <a:srgbClr val="0000FF"/>
                </a:solidFill>
              </a:rPr>
              <a:t>15 </a:t>
            </a:r>
            <a:r>
              <a:rPr lang="en-US" dirty="0">
                <a:solidFill>
                  <a:srgbClr val="0000FF"/>
                </a:solidFill>
              </a:rPr>
              <a:t>lb</a:t>
            </a:r>
            <a:r>
              <a:rPr lang="en-US" i="0" dirty="0">
                <a:solidFill>
                  <a:schemeClr val="tx1"/>
                </a:solidFill>
              </a:rPr>
              <a:t> is placed at its end. </a:t>
            </a:r>
          </a:p>
        </p:txBody>
      </p:sp>
      <p:graphicFrame>
        <p:nvGraphicFramePr>
          <p:cNvPr id="3075" name="Object 3"/>
          <p:cNvGraphicFramePr>
            <a:graphicFrameLocks noChangeAspect="1"/>
          </p:cNvGraphicFramePr>
          <p:nvPr>
            <p:extLst>
              <p:ext uri="{D42A27DB-BD31-4B8C-83A1-F6EECF244321}">
                <p14:modId xmlns:p14="http://schemas.microsoft.com/office/powerpoint/2010/main" val="398078109"/>
              </p:ext>
            </p:extLst>
          </p:nvPr>
        </p:nvGraphicFramePr>
        <p:xfrm>
          <a:off x="533400" y="1371600"/>
          <a:ext cx="4559300" cy="838200"/>
        </p:xfrm>
        <a:graphic>
          <a:graphicData uri="http://schemas.openxmlformats.org/presentationml/2006/ole">
            <mc:AlternateContent xmlns:mc="http://schemas.openxmlformats.org/markup-compatibility/2006">
              <mc:Choice xmlns:v="urn:schemas-microsoft-com:vml" Requires="v">
                <p:oleObj name="Equation" r:id="rId2" imgW="4559040" imgH="838080" progId="Equation.DSMT4">
                  <p:embed/>
                </p:oleObj>
              </mc:Choice>
              <mc:Fallback>
                <p:oleObj name="Equation" r:id="rId2" imgW="4559040" imgH="838080" progId="Equation.DSMT4">
                  <p:embed/>
                  <p:pic>
                    <p:nvPicPr>
                      <p:cNvPr id="0" name="Picture 5"/>
                      <p:cNvPicPr>
                        <a:picLocks noChangeAspect="1" noChangeArrowheads="1"/>
                      </p:cNvPicPr>
                      <p:nvPr/>
                    </p:nvPicPr>
                    <p:blipFill>
                      <a:blip r:embed="rId3"/>
                      <a:srcRect/>
                      <a:stretch>
                        <a:fillRect/>
                      </a:stretch>
                    </p:blipFill>
                    <p:spPr bwMode="auto">
                      <a:xfrm>
                        <a:off x="533400" y="1371600"/>
                        <a:ext cx="455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677656"/>
          </a:xfrm>
          <a:prstGeom prst="rect">
            <a:avLst/>
          </a:prstGeom>
          <a:solidFill>
            <a:schemeClr val="accent3"/>
          </a:solidFill>
          <a:ln w="28575">
            <a:solidFill>
              <a:srgbClr val="000000"/>
            </a:solidFill>
          </a:ln>
        </p:spPr>
        <p:txBody>
          <a:bodyPr wrap="square">
            <a:spAutoFit/>
          </a:bodyPr>
          <a:lstStyle/>
          <a:p>
            <a:pPr>
              <a:tabLst>
                <a:tab pos="977900" algn="l"/>
              </a:tabLst>
            </a:pPr>
            <a:r>
              <a:rPr lang="en-US" sz="2800" dirty="0">
                <a:solidFill>
                  <a:srgbClr val="000000"/>
                </a:solidFill>
              </a:rPr>
              <a:t>A variable quantity </a:t>
            </a:r>
            <a:r>
              <a:rPr lang="en-US" sz="2800" i="1" dirty="0">
                <a:solidFill>
                  <a:srgbClr val="000000"/>
                </a:solidFill>
              </a:rPr>
              <a:t>y</a:t>
            </a:r>
            <a:r>
              <a:rPr lang="en-US" sz="2800" dirty="0">
                <a:solidFill>
                  <a:srgbClr val="000000"/>
                </a:solidFill>
              </a:rPr>
              <a:t> </a:t>
            </a:r>
            <a:r>
              <a:rPr lang="en-US" sz="2800" b="1" dirty="0">
                <a:solidFill>
                  <a:srgbClr val="C00000"/>
                </a:solidFill>
              </a:rPr>
              <a:t>varies inversely as</a:t>
            </a:r>
            <a:r>
              <a:rPr lang="en-US" sz="2800" dirty="0">
                <a:solidFill>
                  <a:srgbClr val="C00000"/>
                </a:solidFill>
              </a:rPr>
              <a:t> </a:t>
            </a:r>
            <a:r>
              <a:rPr lang="en-US" sz="2800" dirty="0">
                <a:solidFill>
                  <a:srgbClr val="000000"/>
                </a:solidFill>
              </a:rPr>
              <a:t>(or is </a:t>
            </a:r>
            <a:r>
              <a:rPr lang="en-US" sz="2800" b="1" dirty="0">
                <a:solidFill>
                  <a:srgbClr val="C00000"/>
                </a:solidFill>
              </a:rPr>
              <a:t>inversely proportional to</a:t>
            </a:r>
            <a:r>
              <a:rPr lang="en-US" sz="2800" dirty="0">
                <a:solidFill>
                  <a:srgbClr val="000000"/>
                </a:solidFill>
              </a:rPr>
              <a:t>) a variable </a:t>
            </a:r>
            <a:r>
              <a:rPr lang="en-US" sz="2800" i="1" dirty="0">
                <a:solidFill>
                  <a:srgbClr val="000000"/>
                </a:solidFill>
              </a:rPr>
              <a:t>x</a:t>
            </a:r>
            <a:r>
              <a:rPr lang="en-US" sz="2800" dirty="0">
                <a:solidFill>
                  <a:srgbClr val="000000"/>
                </a:solidFill>
              </a:rPr>
              <a:t> if there is a constant </a:t>
            </a:r>
            <a:r>
              <a:rPr lang="en-US" sz="2800" i="1" dirty="0">
                <a:solidFill>
                  <a:srgbClr val="000000"/>
                </a:solidFill>
              </a:rPr>
              <a:t>k</a:t>
            </a:r>
            <a:r>
              <a:rPr lang="en-US" sz="2800" dirty="0">
                <a:solidFill>
                  <a:srgbClr val="000000"/>
                </a:solidFill>
              </a:rPr>
              <a:t> such that</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r>
              <a:rPr lang="en-US" sz="2800" dirty="0">
                <a:solidFill>
                  <a:srgbClr val="000000"/>
                </a:solidFill>
              </a:rPr>
              <a:t>The constant </a:t>
            </a:r>
            <a:r>
              <a:rPr lang="en-US" sz="2800" i="1" dirty="0">
                <a:solidFill>
                  <a:srgbClr val="000000"/>
                </a:solidFill>
              </a:rPr>
              <a:t>k</a:t>
            </a:r>
            <a:r>
              <a:rPr lang="en-US" sz="2800" dirty="0">
                <a:solidFill>
                  <a:srgbClr val="000000"/>
                </a:solidFill>
              </a:rPr>
              <a:t> is called the </a:t>
            </a:r>
            <a:r>
              <a:rPr lang="en-US" sz="2800" b="1" dirty="0">
                <a:solidFill>
                  <a:srgbClr val="C00000"/>
                </a:solidFill>
              </a:rPr>
              <a:t>constant of variation</a:t>
            </a:r>
            <a:r>
              <a:rPr lang="en-US" sz="2800" dirty="0">
                <a:solidFill>
                  <a:srgbClr val="000000"/>
                </a:solidFill>
              </a:rPr>
              <a:t>.</a:t>
            </a:r>
            <a:r>
              <a:rPr lang="en-US" sz="2000" dirty="0"/>
              <a:t> </a:t>
            </a:r>
          </a:p>
        </p:txBody>
      </p:sp>
      <p:sp>
        <p:nvSpPr>
          <p:cNvPr id="12290" name="Rectangle 2"/>
          <p:cNvSpPr>
            <a:spLocks noGrp="1"/>
          </p:cNvSpPr>
          <p:nvPr>
            <p:ph type="title"/>
          </p:nvPr>
        </p:nvSpPr>
        <p:spPr>
          <a:prstGeom prst="rect">
            <a:avLst/>
          </a:prstGeom>
        </p:spPr>
        <p:txBody>
          <a:bodyPr/>
          <a:lstStyle/>
          <a:p>
            <a:r>
              <a:rPr lang="en-US" sz="3200" dirty="0">
                <a:solidFill>
                  <a:schemeClr val="accent1"/>
                </a:solidFill>
              </a:rPr>
              <a:t>Definition: Inverse Variation</a:t>
            </a:r>
          </a:p>
        </p:txBody>
      </p:sp>
      <p:graphicFrame>
        <p:nvGraphicFramePr>
          <p:cNvPr id="12292" name="Object 5"/>
          <p:cNvGraphicFramePr>
            <a:graphicFrameLocks noGrp="1" noChangeAspect="1"/>
          </p:cNvGraphicFramePr>
          <p:nvPr>
            <p:ph idx="1"/>
            <p:extLst>
              <p:ext uri="{D42A27DB-BD31-4B8C-83A1-F6EECF244321}">
                <p14:modId xmlns:p14="http://schemas.microsoft.com/office/powerpoint/2010/main" val="2246905943"/>
              </p:ext>
            </p:extLst>
          </p:nvPr>
        </p:nvGraphicFramePr>
        <p:xfrm>
          <a:off x="3200400" y="2438400"/>
          <a:ext cx="2363787" cy="825500"/>
        </p:xfrm>
        <a:graphic>
          <a:graphicData uri="http://schemas.openxmlformats.org/presentationml/2006/ole">
            <mc:AlternateContent xmlns:mc="http://schemas.openxmlformats.org/markup-compatibility/2006">
              <mc:Choice xmlns:v="urn:schemas-microsoft-com:vml" Requires="v">
                <p:oleObj name="Equation" r:id="rId2" imgW="2400300" imgH="838200" progId="Equation.DSMT4">
                  <p:embed/>
                </p:oleObj>
              </mc:Choice>
              <mc:Fallback>
                <p:oleObj name="Equation" r:id="rId2" imgW="2400300" imgH="8382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2438400"/>
                        <a:ext cx="2363787"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Solving Using Inverse Variation</a:t>
            </a:r>
          </a:p>
        </p:txBody>
      </p:sp>
      <p:sp>
        <p:nvSpPr>
          <p:cNvPr id="13315" name="Rectangle 3"/>
          <p:cNvSpPr>
            <a:spLocks noGrp="1"/>
          </p:cNvSpPr>
          <p:nvPr>
            <p:ph type="body" sz="half" idx="4294967295"/>
          </p:nvPr>
        </p:nvSpPr>
        <p:spPr>
          <a:xfrm>
            <a:off x="457200" y="1280160"/>
            <a:ext cx="8229600" cy="1600438"/>
          </a:xfrm>
          <a:prstGeom prst="rect">
            <a:avLst/>
          </a:prstGeom>
          <a:noFill/>
        </p:spPr>
        <p:txBody>
          <a:bodyPr>
            <a:spAutoFit/>
          </a:bodyPr>
          <a:lstStyle/>
          <a:p>
            <a:pPr marL="0" indent="0">
              <a:buFont typeface="Courier New" pitchFamily="49" charset="0"/>
              <a:buNone/>
            </a:pPr>
            <a:r>
              <a:rPr lang="en-US" sz="2800" i="0" dirty="0">
                <a:solidFill>
                  <a:schemeClr val="tx1"/>
                </a:solidFill>
              </a:rPr>
              <a:t>If </a:t>
            </a:r>
            <a:r>
              <a:rPr lang="en-US" sz="2800" i="1" dirty="0">
                <a:solidFill>
                  <a:schemeClr val="tx1"/>
                </a:solidFill>
              </a:rPr>
              <a:t>y</a:t>
            </a:r>
            <a:r>
              <a:rPr lang="en-US" sz="2800" i="0" dirty="0">
                <a:solidFill>
                  <a:schemeClr val="tx1"/>
                </a:solidFill>
              </a:rPr>
              <a:t> varies inversely as the cube of </a:t>
            </a:r>
            <a:r>
              <a:rPr lang="en-US" sz="2800" i="1" dirty="0">
                <a:solidFill>
                  <a:schemeClr val="tx1"/>
                </a:solidFill>
              </a:rPr>
              <a:t>x</a:t>
            </a:r>
            <a:r>
              <a:rPr lang="en-US" sz="2800" i="0" dirty="0">
                <a:solidFill>
                  <a:schemeClr val="tx1"/>
                </a:solidFill>
              </a:rPr>
              <a:t>, and </a:t>
            </a:r>
            <a:r>
              <a:rPr lang="en-US" sz="2800" i="1" dirty="0">
                <a:solidFill>
                  <a:srgbClr val="0000FF"/>
                </a:solidFill>
              </a:rPr>
              <a:t>y</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1</a:t>
            </a:r>
            <a:r>
              <a:rPr lang="en-US" sz="2800" i="0" dirty="0">
                <a:solidFill>
                  <a:schemeClr val="tx1"/>
                </a:solidFill>
              </a:rPr>
              <a:t> when     </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 find </a:t>
            </a:r>
            <a:r>
              <a:rPr lang="en-US" sz="2800" i="1" dirty="0">
                <a:solidFill>
                  <a:schemeClr val="tx1"/>
                </a:solidFill>
              </a:rPr>
              <a:t>y</a:t>
            </a:r>
            <a:r>
              <a:rPr lang="en-US" sz="2800" i="0" dirty="0">
                <a:solidFill>
                  <a:schemeClr val="tx1"/>
                </a:solidFill>
              </a:rPr>
              <a:t> if </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3</a:t>
            </a:r>
            <a:r>
              <a:rPr lang="en-US" sz="2800" i="0" dirty="0">
                <a:solidFill>
                  <a:schemeClr val="tx1"/>
                </a:solidFill>
              </a:rPr>
              <a:t>.</a:t>
            </a:r>
          </a:p>
          <a:p>
            <a:pPr marL="0" indent="0">
              <a:spcBef>
                <a:spcPct val="50000"/>
              </a:spcBef>
              <a:buFont typeface="Courier New" pitchFamily="49" charset="0"/>
              <a:buNone/>
            </a:pPr>
            <a:r>
              <a:rPr lang="en-US" sz="2800" b="1" i="0" dirty="0">
                <a:solidFill>
                  <a:schemeClr val="tx1"/>
                </a:solidFill>
              </a:rPr>
              <a:t>Solution</a:t>
            </a:r>
            <a:r>
              <a:rPr lang="en-US" sz="2800" dirty="0">
                <a:solidFill>
                  <a:schemeClr val="tx1"/>
                </a:solidFill>
              </a:rPr>
              <a:t> </a:t>
            </a:r>
          </a:p>
        </p:txBody>
      </p:sp>
      <p:graphicFrame>
        <p:nvGraphicFramePr>
          <p:cNvPr id="5123" name="Object 3"/>
          <p:cNvGraphicFramePr>
            <a:graphicFrameLocks noChangeAspect="1"/>
          </p:cNvGraphicFramePr>
          <p:nvPr>
            <p:extLst>
              <p:ext uri="{D42A27DB-BD31-4B8C-83A1-F6EECF244321}">
                <p14:modId xmlns:p14="http://schemas.microsoft.com/office/powerpoint/2010/main" val="1900064153"/>
              </p:ext>
            </p:extLst>
          </p:nvPr>
        </p:nvGraphicFramePr>
        <p:xfrm>
          <a:off x="1905000" y="2812541"/>
          <a:ext cx="7073900" cy="838200"/>
        </p:xfrm>
        <a:graphic>
          <a:graphicData uri="http://schemas.openxmlformats.org/presentationml/2006/ole">
            <mc:AlternateContent xmlns:mc="http://schemas.openxmlformats.org/markup-compatibility/2006">
              <mc:Choice xmlns:v="urn:schemas-microsoft-com:vml" Requires="v">
                <p:oleObj name="Equation" r:id="rId2" imgW="7073640" imgH="838080" progId="Equation.DSMT4">
                  <p:embed/>
                </p:oleObj>
              </mc:Choice>
              <mc:Fallback>
                <p:oleObj name="Equation" r:id="rId2" imgW="7073640" imgH="838080" progId="Equation.DSMT4">
                  <p:embed/>
                  <p:pic>
                    <p:nvPicPr>
                      <p:cNvPr id="0" name="Picture 8"/>
                      <p:cNvPicPr>
                        <a:picLocks noChangeAspect="1" noChangeArrowheads="1"/>
                      </p:cNvPicPr>
                      <p:nvPr/>
                    </p:nvPicPr>
                    <p:blipFill>
                      <a:blip r:embed="rId3"/>
                      <a:srcRect/>
                      <a:stretch>
                        <a:fillRect/>
                      </a:stretch>
                    </p:blipFill>
                    <p:spPr bwMode="auto">
                      <a:xfrm>
                        <a:off x="1905000" y="2812541"/>
                        <a:ext cx="707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4" name="Object 4"/>
          <p:cNvGraphicFramePr>
            <a:graphicFrameLocks noChangeAspect="1"/>
          </p:cNvGraphicFramePr>
          <p:nvPr>
            <p:extLst>
              <p:ext uri="{D42A27DB-BD31-4B8C-83A1-F6EECF244321}">
                <p14:modId xmlns:p14="http://schemas.microsoft.com/office/powerpoint/2010/main" val="4215938825"/>
              </p:ext>
            </p:extLst>
          </p:nvPr>
        </p:nvGraphicFramePr>
        <p:xfrm>
          <a:off x="3276600" y="4040049"/>
          <a:ext cx="4533900" cy="304800"/>
        </p:xfrm>
        <a:graphic>
          <a:graphicData uri="http://schemas.openxmlformats.org/presentationml/2006/ole">
            <mc:AlternateContent xmlns:mc="http://schemas.openxmlformats.org/markup-compatibility/2006">
              <mc:Choice xmlns:v="urn:schemas-microsoft-com:vml" Requires="v">
                <p:oleObj name="Equation" r:id="rId4" imgW="4533900" imgH="304800" progId="Equation.DSMT4">
                  <p:embed/>
                </p:oleObj>
              </mc:Choice>
              <mc:Fallback>
                <p:oleObj name="Equation" r:id="rId4" imgW="4533900" imgH="3048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4040049"/>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extLst>
              <p:ext uri="{D42A27DB-BD31-4B8C-83A1-F6EECF244321}">
                <p14:modId xmlns:p14="http://schemas.microsoft.com/office/powerpoint/2010/main" val="2539669353"/>
              </p:ext>
            </p:extLst>
          </p:nvPr>
        </p:nvGraphicFramePr>
        <p:xfrm>
          <a:off x="1765300" y="4583504"/>
          <a:ext cx="1143000" cy="838200"/>
        </p:xfrm>
        <a:graphic>
          <a:graphicData uri="http://schemas.openxmlformats.org/presentationml/2006/ole">
            <mc:AlternateContent xmlns:mc="http://schemas.openxmlformats.org/markup-compatibility/2006">
              <mc:Choice xmlns:v="urn:schemas-microsoft-com:vml" Requires="v">
                <p:oleObj name="Equation" r:id="rId6" imgW="1143000" imgH="838200" progId="Equation.DSMT4">
                  <p:embed/>
                </p:oleObj>
              </mc:Choice>
              <mc:Fallback>
                <p:oleObj name="Equation" r:id="rId6" imgW="1143000" imgH="8382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5300" y="4583504"/>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extLst>
              <p:ext uri="{D42A27DB-BD31-4B8C-83A1-F6EECF244321}">
                <p14:modId xmlns:p14="http://schemas.microsoft.com/office/powerpoint/2010/main" val="3848843850"/>
              </p:ext>
            </p:extLst>
          </p:nvPr>
        </p:nvGraphicFramePr>
        <p:xfrm>
          <a:off x="1600200" y="5529714"/>
          <a:ext cx="6070600" cy="368300"/>
        </p:xfrm>
        <a:graphic>
          <a:graphicData uri="http://schemas.openxmlformats.org/presentationml/2006/ole">
            <mc:AlternateContent xmlns:mc="http://schemas.openxmlformats.org/markup-compatibility/2006">
              <mc:Choice xmlns:v="urn:schemas-microsoft-com:vml" Requires="v">
                <p:oleObj name="Equation" r:id="rId8" imgW="6070600" imgH="368300" progId="Equation.DSMT4">
                  <p:embed/>
                </p:oleObj>
              </mc:Choice>
              <mc:Fallback>
                <p:oleObj name="Equation" r:id="rId8" imgW="6070600" imgH="3683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00200" y="5529714"/>
                        <a:ext cx="6070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248403284"/>
              </p:ext>
            </p:extLst>
          </p:nvPr>
        </p:nvGraphicFramePr>
        <p:xfrm>
          <a:off x="1765300" y="3745304"/>
          <a:ext cx="1104900" cy="838200"/>
        </p:xfrm>
        <a:graphic>
          <a:graphicData uri="http://schemas.openxmlformats.org/presentationml/2006/ole">
            <mc:AlternateContent xmlns:mc="http://schemas.openxmlformats.org/markup-compatibility/2006">
              <mc:Choice xmlns:v="urn:schemas-microsoft-com:vml" Requires="v">
                <p:oleObj name="Equation" r:id="rId10" imgW="1104900" imgH="838200" progId="Equation.DSMT4">
                  <p:embed/>
                </p:oleObj>
              </mc:Choice>
              <mc:Fallback>
                <p:oleObj name="Equation" r:id="rId10" imgW="1104900" imgH="8382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65300" y="3745304"/>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645</TotalTime>
  <Words>1060</Words>
  <Application>Microsoft Office PowerPoint</Application>
  <PresentationFormat>On-screen Show (4:3)</PresentationFormat>
  <Paragraphs>74</Paragraphs>
  <Slides>23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9" baseType="lpstr">
      <vt:lpstr>Arial</vt:lpstr>
      <vt:lpstr>Calibri</vt:lpstr>
      <vt:lpstr>Courier New</vt:lpstr>
      <vt:lpstr>Symbol</vt:lpstr>
      <vt:lpstr>Office Theme</vt:lpstr>
      <vt:lpstr>Equation</vt:lpstr>
      <vt:lpstr>Section 12.8</vt:lpstr>
      <vt:lpstr>Definition: Direct Variation</vt:lpstr>
      <vt:lpstr>Example 1: Solving Using Direct Variation</vt:lpstr>
      <vt:lpstr>Example 2: Application: Solving Using Direct Variation</vt:lpstr>
      <vt:lpstr>Example 2: Application: Solving Using Direct Variation (cont.)</vt:lpstr>
      <vt:lpstr>Example 2: Application: Solving Using Direct Variation (cont.)</vt:lpstr>
      <vt:lpstr>Example 2: Application: Solving Using Direct Variation (cont.)</vt:lpstr>
      <vt:lpstr>Definition: Inverse Variation</vt:lpstr>
      <vt:lpstr>Example 3: Solving Using Inverse Variation</vt:lpstr>
      <vt:lpstr>Example 3: Solving Using Inverse Variation (cont.)</vt:lpstr>
      <vt:lpstr>Example 4: Application: Solving Using Inverse Variation</vt:lpstr>
      <vt:lpstr>Example 4: Application: Solving Using Inverse Variation (cont.)</vt:lpstr>
      <vt:lpstr>Example 4: Application: Solving Using Inverse Variation (cont.)</vt:lpstr>
      <vt:lpstr>Example 4: Application: Solving Using Inverse Variation (cont.)</vt:lpstr>
      <vt:lpstr>Example 5: Solving Using Joint Variation</vt:lpstr>
      <vt:lpstr>Example 5: Solving Using Joint Variation (cont.)</vt:lpstr>
      <vt:lpstr>Example 6: Application: Solving Using Variation</vt:lpstr>
      <vt:lpstr>Example 6: Application: Solving Using Variation (cont.)</vt:lpstr>
      <vt:lpstr>Example 7: Application: Solving Using Variation</vt:lpstr>
      <vt:lpstr>Example 7: Application: Solving Using Variation (cont.)</vt:lpstr>
      <vt:lpstr>Example 8: Application: Solving Using Variation</vt:lpstr>
      <vt:lpstr>Example 8: Application: Solving Using Variation (cont.)</vt:lpstr>
      <vt:lpstr>Example 8: Application: Solving Using Variation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100</cp:revision>
  <dcterms:created xsi:type="dcterms:W3CDTF">2013-04-26T14:43:13Z</dcterms:created>
  <dcterms:modified xsi:type="dcterms:W3CDTF">2023-06-27T11:05:02Z</dcterms:modified>
</cp:coreProperties>
</file>