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3"/>
  </p:notesMasterIdLst>
  <p:handoutMasterIdLst>
    <p:handoutMasterId r:id="rId54"/>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 id="283" r:id="rId26"/>
    <p:sldId id="284"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10" name="Belloit, Nicholas G" initials="BNG [10]" lastIdx="1" clrIdx="9"/>
  <p:cmAuthor id="4" name="Belloit, Nicholas G" initials="BNG [4]" lastIdx="1" clrIdx="3"/>
  <p:cmAuthor id="11" name="Belloit, Nicholas G" initials="BNG [11]" lastIdx="1" clrIdx="10"/>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06" autoAdjust="0"/>
    <p:restoredTop sz="94709" autoAdjust="0"/>
  </p:normalViewPr>
  <p:slideViewPr>
    <p:cSldViewPr>
      <p:cViewPr varScale="1">
        <p:scale>
          <a:sx n="114" d="100"/>
          <a:sy n="114" d="100"/>
        </p:scale>
        <p:origin x="117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6/27/2023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6/27/2023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image" Target="../media/image26.png"/><Relationship Id="rId1" Type="http://schemas.openxmlformats.org/officeDocument/2006/relationships/slideLayout" Target="../slideLayouts/slideLayout2.xml"/><Relationship Id="rId6" Type="http://schemas.openxmlformats.org/officeDocument/2006/relationships/image" Target="../media/image28.wmf"/><Relationship Id="rId5" Type="http://schemas.openxmlformats.org/officeDocument/2006/relationships/oleObject" Target="../embeddings/oleObject24.bin"/><Relationship Id="rId4" Type="http://schemas.openxmlformats.org/officeDocument/2006/relationships/image" Target="../media/image27.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image" Target="../media/image30.png"/><Relationship Id="rId1" Type="http://schemas.openxmlformats.org/officeDocument/2006/relationships/slideLayout" Target="../slideLayouts/slideLayout2.xml"/><Relationship Id="rId6" Type="http://schemas.openxmlformats.org/officeDocument/2006/relationships/image" Target="../media/image32.wmf"/><Relationship Id="rId5" Type="http://schemas.openxmlformats.org/officeDocument/2006/relationships/oleObject" Target="../embeddings/oleObject27.bin"/><Relationship Id="rId4" Type="http://schemas.openxmlformats.org/officeDocument/2006/relationships/image" Target="../media/image31.wmf"/></Relationships>
</file>

<file path=ppt/slides/_rels/slide12.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3.wmf"/><Relationship Id="rId7" Type="http://schemas.openxmlformats.org/officeDocument/2006/relationships/oleObject" Target="../embeddings/oleObject31.bin"/><Relationship Id="rId2" Type="http://schemas.openxmlformats.org/officeDocument/2006/relationships/oleObject" Target="../embeddings/oleObject28.bin"/><Relationship Id="rId1" Type="http://schemas.openxmlformats.org/officeDocument/2006/relationships/slideLayout" Target="../slideLayouts/slideLayout2.xml"/><Relationship Id="rId6" Type="http://schemas.openxmlformats.org/officeDocument/2006/relationships/image" Target="../media/image34.wmf"/><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6.wmf"/><Relationship Id="rId7" Type="http://schemas.openxmlformats.org/officeDocument/2006/relationships/image" Target="../media/image38.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11" Type="http://schemas.openxmlformats.org/officeDocument/2006/relationships/image" Target="../media/image40.wmf"/><Relationship Id="rId5" Type="http://schemas.openxmlformats.org/officeDocument/2006/relationships/image" Target="../media/image37.wmf"/><Relationship Id="rId10" Type="http://schemas.openxmlformats.org/officeDocument/2006/relationships/oleObject" Target="../embeddings/oleObject36.bin"/><Relationship Id="rId4" Type="http://schemas.openxmlformats.org/officeDocument/2006/relationships/oleObject" Target="../embeddings/oleObject33.bin"/><Relationship Id="rId9" Type="http://schemas.openxmlformats.org/officeDocument/2006/relationships/image" Target="../media/image39.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7.bin"/><Relationship Id="rId7" Type="http://schemas.openxmlformats.org/officeDocument/2006/relationships/image" Target="../media/image44.wmf"/><Relationship Id="rId2" Type="http://schemas.openxmlformats.org/officeDocument/2006/relationships/image" Target="../media/image41.png"/><Relationship Id="rId1" Type="http://schemas.openxmlformats.org/officeDocument/2006/relationships/slideLayout" Target="../slideLayouts/slideLayout2.xml"/><Relationship Id="rId6" Type="http://schemas.openxmlformats.org/officeDocument/2006/relationships/oleObject" Target="../embeddings/oleObject38.bin"/><Relationship Id="rId5" Type="http://schemas.openxmlformats.org/officeDocument/2006/relationships/image" Target="../media/image43.png"/><Relationship Id="rId4" Type="http://schemas.openxmlformats.org/officeDocument/2006/relationships/image" Target="../media/image42.wmf"/></Relationships>
</file>

<file path=ppt/slides/_rels/slide15.x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image" Target="../media/image47.wmf"/><Relationship Id="rId5" Type="http://schemas.openxmlformats.org/officeDocument/2006/relationships/oleObject" Target="../embeddings/oleObject40.bin"/><Relationship Id="rId4" Type="http://schemas.openxmlformats.org/officeDocument/2006/relationships/image" Target="../media/image46.png"/></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image" Target="../media/image48.png"/><Relationship Id="rId1" Type="http://schemas.openxmlformats.org/officeDocument/2006/relationships/slideLayout" Target="../slideLayouts/slideLayout2.xml"/><Relationship Id="rId6" Type="http://schemas.openxmlformats.org/officeDocument/2006/relationships/image" Target="../media/image50.wmf"/><Relationship Id="rId5" Type="http://schemas.openxmlformats.org/officeDocument/2006/relationships/oleObject" Target="../embeddings/oleObject42.bin"/><Relationship Id="rId4" Type="http://schemas.openxmlformats.org/officeDocument/2006/relationships/image" Target="../media/image49.wmf"/></Relationships>
</file>

<file path=ppt/slides/_rels/slide17.xml.rels><?xml version="1.0" encoding="UTF-8" standalone="yes"?>
<Relationships xmlns="http://schemas.openxmlformats.org/package/2006/relationships"><Relationship Id="rId3" Type="http://schemas.openxmlformats.org/officeDocument/2006/relationships/image" Target="../media/image51.wmf"/><Relationship Id="rId7" Type="http://schemas.openxmlformats.org/officeDocument/2006/relationships/image" Target="../media/image53.wmf"/><Relationship Id="rId2" Type="http://schemas.openxmlformats.org/officeDocument/2006/relationships/oleObject" Target="../embeddings/oleObject43.bin"/><Relationship Id="rId1" Type="http://schemas.openxmlformats.org/officeDocument/2006/relationships/slideLayout" Target="../slideLayouts/slideLayout2.xml"/><Relationship Id="rId6" Type="http://schemas.openxmlformats.org/officeDocument/2006/relationships/oleObject" Target="../embeddings/oleObject45.bin"/><Relationship Id="rId5" Type="http://schemas.openxmlformats.org/officeDocument/2006/relationships/image" Target="../media/image52.wmf"/><Relationship Id="rId4" Type="http://schemas.openxmlformats.org/officeDocument/2006/relationships/oleObject" Target="../embeddings/oleObject44.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49.bin"/><Relationship Id="rId13" Type="http://schemas.openxmlformats.org/officeDocument/2006/relationships/image" Target="../media/image59.wmf"/><Relationship Id="rId3" Type="http://schemas.openxmlformats.org/officeDocument/2006/relationships/image" Target="../media/image54.wmf"/><Relationship Id="rId7" Type="http://schemas.openxmlformats.org/officeDocument/2006/relationships/image" Target="../media/image56.wmf"/><Relationship Id="rId12" Type="http://schemas.openxmlformats.org/officeDocument/2006/relationships/oleObject" Target="../embeddings/oleObject51.bin"/><Relationship Id="rId2"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8.bin"/><Relationship Id="rId11" Type="http://schemas.openxmlformats.org/officeDocument/2006/relationships/image" Target="../media/image58.wmf"/><Relationship Id="rId5" Type="http://schemas.openxmlformats.org/officeDocument/2006/relationships/image" Target="../media/image55.wmf"/><Relationship Id="rId15" Type="http://schemas.openxmlformats.org/officeDocument/2006/relationships/image" Target="../media/image60.wmf"/><Relationship Id="rId10" Type="http://schemas.openxmlformats.org/officeDocument/2006/relationships/oleObject" Target="../embeddings/oleObject50.bin"/><Relationship Id="rId4" Type="http://schemas.openxmlformats.org/officeDocument/2006/relationships/oleObject" Target="../embeddings/oleObject47.bin"/><Relationship Id="rId9" Type="http://schemas.openxmlformats.org/officeDocument/2006/relationships/image" Target="../media/image57.wmf"/><Relationship Id="rId14" Type="http://schemas.openxmlformats.org/officeDocument/2006/relationships/oleObject" Target="../embeddings/oleObject52.bin"/></Relationships>
</file>

<file path=ppt/slides/_rels/slide19.x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oleObject" Target="../embeddings/oleObject53.bin"/><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65.wmf"/><Relationship Id="rId3" Type="http://schemas.openxmlformats.org/officeDocument/2006/relationships/oleObject" Target="../embeddings/oleObject54.bin"/><Relationship Id="rId7" Type="http://schemas.openxmlformats.org/officeDocument/2006/relationships/oleObject" Target="../embeddings/oleObject56.bin"/><Relationship Id="rId2" Type="http://schemas.openxmlformats.org/officeDocument/2006/relationships/image" Target="../media/image62.png"/><Relationship Id="rId1" Type="http://schemas.openxmlformats.org/officeDocument/2006/relationships/slideLayout" Target="../slideLayouts/slideLayout2.xml"/><Relationship Id="rId6" Type="http://schemas.openxmlformats.org/officeDocument/2006/relationships/image" Target="../media/image64.wmf"/><Relationship Id="rId5" Type="http://schemas.openxmlformats.org/officeDocument/2006/relationships/oleObject" Target="../embeddings/oleObject55.bin"/><Relationship Id="rId4" Type="http://schemas.openxmlformats.org/officeDocument/2006/relationships/image" Target="../media/image63.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57.bin"/><Relationship Id="rId2" Type="http://schemas.openxmlformats.org/officeDocument/2006/relationships/image" Target="../media/image66.png"/><Relationship Id="rId1" Type="http://schemas.openxmlformats.org/officeDocument/2006/relationships/slideLayout" Target="../slideLayouts/slideLayout2.xml"/><Relationship Id="rId6" Type="http://schemas.openxmlformats.org/officeDocument/2006/relationships/image" Target="../media/image68.wmf"/><Relationship Id="rId5" Type="http://schemas.openxmlformats.org/officeDocument/2006/relationships/oleObject" Target="../embeddings/oleObject58.bin"/><Relationship Id="rId4" Type="http://schemas.openxmlformats.org/officeDocument/2006/relationships/image" Target="../media/image67.wmf"/></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62.bin"/><Relationship Id="rId13"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1.wmf"/><Relationship Id="rId12" Type="http://schemas.openxmlformats.org/officeDocument/2006/relationships/oleObject" Target="../embeddings/oleObject64.bin"/><Relationship Id="rId2" Type="http://schemas.openxmlformats.org/officeDocument/2006/relationships/oleObject" Target="../embeddings/oleObject59.bin"/><Relationship Id="rId1" Type="http://schemas.openxmlformats.org/officeDocument/2006/relationships/slideLayout" Target="../slideLayouts/slideLayout2.xml"/><Relationship Id="rId6" Type="http://schemas.openxmlformats.org/officeDocument/2006/relationships/oleObject" Target="../embeddings/oleObject61.bin"/><Relationship Id="rId11" Type="http://schemas.openxmlformats.org/officeDocument/2006/relationships/image" Target="../media/image73.wmf"/><Relationship Id="rId5" Type="http://schemas.openxmlformats.org/officeDocument/2006/relationships/image" Target="../media/image70.wmf"/><Relationship Id="rId10" Type="http://schemas.openxmlformats.org/officeDocument/2006/relationships/oleObject" Target="../embeddings/oleObject63.bin"/><Relationship Id="rId4" Type="http://schemas.openxmlformats.org/officeDocument/2006/relationships/oleObject" Target="../embeddings/oleObject60.bin"/><Relationship Id="rId9" Type="http://schemas.openxmlformats.org/officeDocument/2006/relationships/image" Target="../media/image72.wmf"/></Relationships>
</file>

<file path=ppt/slides/_rels/slide23.x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oleObject" Target="../embeddings/oleObject65.bin"/><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oleObject" Target="../embeddings/oleObject66.bin"/><Relationship Id="rId1" Type="http://schemas.openxmlformats.org/officeDocument/2006/relationships/slideLayout" Target="../slideLayouts/slideLayout2.xml"/><Relationship Id="rId4" Type="http://schemas.openxmlformats.org/officeDocument/2006/relationships/image" Target="../media/image77.png"/></Relationships>
</file>

<file path=ppt/slides/_rels/slide2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67.bin"/><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68.bin"/><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oleObject" Target="../embeddings/oleObject69.bin"/><Relationship Id="rId1" Type="http://schemas.openxmlformats.org/officeDocument/2006/relationships/slideLayout" Target="../slideLayouts/slideLayout2.xml"/><Relationship Id="rId5" Type="http://schemas.openxmlformats.org/officeDocument/2006/relationships/image" Target="../media/image79.wmf"/><Relationship Id="rId4" Type="http://schemas.openxmlformats.org/officeDocument/2006/relationships/oleObject" Target="../embeddings/oleObject70.bin"/></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83.wmf"/><Relationship Id="rId3" Type="http://schemas.openxmlformats.org/officeDocument/2006/relationships/oleObject" Target="../embeddings/oleObject71.bin"/><Relationship Id="rId7" Type="http://schemas.openxmlformats.org/officeDocument/2006/relationships/oleObject" Target="../embeddings/oleObject73.bin"/><Relationship Id="rId2" Type="http://schemas.openxmlformats.org/officeDocument/2006/relationships/image" Target="../media/image80.png"/><Relationship Id="rId1" Type="http://schemas.openxmlformats.org/officeDocument/2006/relationships/slideLayout" Target="../slideLayouts/slideLayout2.xml"/><Relationship Id="rId6" Type="http://schemas.openxmlformats.org/officeDocument/2006/relationships/image" Target="../media/image82.wmf"/><Relationship Id="rId5" Type="http://schemas.openxmlformats.org/officeDocument/2006/relationships/oleObject" Target="../embeddings/oleObject72.bin"/><Relationship Id="rId4" Type="http://schemas.openxmlformats.org/officeDocument/2006/relationships/image" Target="../media/image8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74.bin"/><Relationship Id="rId2" Type="http://schemas.openxmlformats.org/officeDocument/2006/relationships/image" Target="../media/image84.png"/><Relationship Id="rId1" Type="http://schemas.openxmlformats.org/officeDocument/2006/relationships/slideLayout" Target="../slideLayouts/slideLayout2.xml"/><Relationship Id="rId6" Type="http://schemas.openxmlformats.org/officeDocument/2006/relationships/image" Target="../media/image86.wmf"/><Relationship Id="rId5" Type="http://schemas.openxmlformats.org/officeDocument/2006/relationships/oleObject" Target="../embeddings/oleObject75.bin"/><Relationship Id="rId4" Type="http://schemas.openxmlformats.org/officeDocument/2006/relationships/image" Target="../media/image85.wmf"/></Relationships>
</file>

<file path=ppt/slides/_rels/slide31.xml.rels><?xml version="1.0" encoding="UTF-8" standalone="yes"?>
<Relationships xmlns="http://schemas.openxmlformats.org/package/2006/relationships"><Relationship Id="rId3" Type="http://schemas.openxmlformats.org/officeDocument/2006/relationships/image" Target="../media/image87.wmf"/><Relationship Id="rId2" Type="http://schemas.openxmlformats.org/officeDocument/2006/relationships/oleObject" Target="../embeddings/oleObject76.bin"/><Relationship Id="rId1" Type="http://schemas.openxmlformats.org/officeDocument/2006/relationships/slideLayout" Target="../slideLayouts/slideLayout2.xml"/><Relationship Id="rId5" Type="http://schemas.openxmlformats.org/officeDocument/2006/relationships/image" Target="../media/image88.wmf"/><Relationship Id="rId4" Type="http://schemas.openxmlformats.org/officeDocument/2006/relationships/oleObject" Target="../embeddings/oleObject77.bin"/></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image" Target="../media/image89.png"/><Relationship Id="rId1" Type="http://schemas.openxmlformats.org/officeDocument/2006/relationships/slideLayout" Target="../slideLayouts/slideLayout2.xml"/><Relationship Id="rId6" Type="http://schemas.openxmlformats.org/officeDocument/2006/relationships/image" Target="../media/image91.wmf"/><Relationship Id="rId5" Type="http://schemas.openxmlformats.org/officeDocument/2006/relationships/oleObject" Target="../embeddings/oleObject79.bin"/><Relationship Id="rId4" Type="http://schemas.openxmlformats.org/officeDocument/2006/relationships/image" Target="../media/image90.wmf"/></Relationships>
</file>

<file path=ppt/slides/_rels/slide33.xml.rels><?xml version="1.0" encoding="UTF-8" standalone="yes"?>
<Relationships xmlns="http://schemas.openxmlformats.org/package/2006/relationships"><Relationship Id="rId8" Type="http://schemas.openxmlformats.org/officeDocument/2006/relationships/oleObject" Target="../embeddings/oleObject83.bin"/><Relationship Id="rId3" Type="http://schemas.openxmlformats.org/officeDocument/2006/relationships/image" Target="../media/image92.wmf"/><Relationship Id="rId7" Type="http://schemas.openxmlformats.org/officeDocument/2006/relationships/image" Target="../media/image94.wmf"/><Relationship Id="rId2" Type="http://schemas.openxmlformats.org/officeDocument/2006/relationships/oleObject" Target="../embeddings/oleObject80.bin"/><Relationship Id="rId1" Type="http://schemas.openxmlformats.org/officeDocument/2006/relationships/slideLayout" Target="../slideLayouts/slideLayout2.xml"/><Relationship Id="rId6" Type="http://schemas.openxmlformats.org/officeDocument/2006/relationships/oleObject" Target="../embeddings/oleObject82.bin"/><Relationship Id="rId5" Type="http://schemas.openxmlformats.org/officeDocument/2006/relationships/image" Target="../media/image93.wmf"/><Relationship Id="rId4" Type="http://schemas.openxmlformats.org/officeDocument/2006/relationships/oleObject" Target="../embeddings/oleObject81.bin"/><Relationship Id="rId9" Type="http://schemas.openxmlformats.org/officeDocument/2006/relationships/image" Target="../media/image95.wmf"/></Relationships>
</file>

<file path=ppt/slides/_rels/slide34.xml.rels><?xml version="1.0" encoding="UTF-8" standalone="yes"?>
<Relationships xmlns="http://schemas.openxmlformats.org/package/2006/relationships"><Relationship Id="rId3" Type="http://schemas.openxmlformats.org/officeDocument/2006/relationships/image" Target="../media/image96.wmf"/><Relationship Id="rId2" Type="http://schemas.openxmlformats.org/officeDocument/2006/relationships/oleObject" Target="../embeddings/oleObject84.bin"/><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oleObject" Target="../embeddings/oleObject85.bin"/><Relationship Id="rId7" Type="http://schemas.openxmlformats.org/officeDocument/2006/relationships/oleObject" Target="../embeddings/oleObject87.bin"/><Relationship Id="rId2" Type="http://schemas.openxmlformats.org/officeDocument/2006/relationships/image" Target="../media/image97.png"/><Relationship Id="rId1" Type="http://schemas.openxmlformats.org/officeDocument/2006/relationships/slideLayout" Target="../slideLayouts/slideLayout2.xml"/><Relationship Id="rId6" Type="http://schemas.openxmlformats.org/officeDocument/2006/relationships/image" Target="../media/image99.wmf"/><Relationship Id="rId5" Type="http://schemas.openxmlformats.org/officeDocument/2006/relationships/oleObject" Target="../embeddings/oleObject86.bin"/><Relationship Id="rId4" Type="http://schemas.openxmlformats.org/officeDocument/2006/relationships/image" Target="../media/image98.wmf"/></Relationships>
</file>

<file path=ppt/slides/_rels/slide36.xml.rels><?xml version="1.0" encoding="UTF-8" standalone="yes"?>
<Relationships xmlns="http://schemas.openxmlformats.org/package/2006/relationships"><Relationship Id="rId3" Type="http://schemas.openxmlformats.org/officeDocument/2006/relationships/image" Target="../media/image101.wmf"/><Relationship Id="rId2" Type="http://schemas.openxmlformats.org/officeDocument/2006/relationships/oleObject" Target="../embeddings/oleObject88.bin"/><Relationship Id="rId1" Type="http://schemas.openxmlformats.org/officeDocument/2006/relationships/slideLayout" Target="../slideLayouts/slideLayout2.xml"/><Relationship Id="rId4" Type="http://schemas.openxmlformats.org/officeDocument/2006/relationships/image" Target="../media/image102.png"/></Relationships>
</file>

<file path=ppt/slides/_rels/slide37.xml.rels><?xml version="1.0" encoding="UTF-8" standalone="yes"?>
<Relationships xmlns="http://schemas.openxmlformats.org/package/2006/relationships"><Relationship Id="rId3" Type="http://schemas.openxmlformats.org/officeDocument/2006/relationships/image" Target="../media/image103.wmf"/><Relationship Id="rId2" Type="http://schemas.openxmlformats.org/officeDocument/2006/relationships/oleObject" Target="../embeddings/oleObject89.bin"/><Relationship Id="rId1" Type="http://schemas.openxmlformats.org/officeDocument/2006/relationships/slideLayout" Target="../slideLayouts/slideLayout2.xml"/><Relationship Id="rId5" Type="http://schemas.openxmlformats.org/officeDocument/2006/relationships/image" Target="../media/image104.wmf"/><Relationship Id="rId4" Type="http://schemas.openxmlformats.org/officeDocument/2006/relationships/oleObject" Target="../embeddings/oleObject90.bin"/></Relationships>
</file>

<file path=ppt/slides/_rels/slide3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91.bin"/><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image" Target="../media/image3.wmf"/><Relationship Id="rId7"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4.wmf"/><Relationship Id="rId4" Type="http://schemas.openxmlformats.org/officeDocument/2006/relationships/oleObject" Target="../embeddings/oleObject3.bin"/><Relationship Id="rId9" Type="http://schemas.openxmlformats.org/officeDocument/2006/relationships/image" Target="../media/image6.wmf"/></Relationships>
</file>

<file path=ppt/slides/_rels/slide40.xml.rels><?xml version="1.0" encoding="UTF-8" standalone="yes"?>
<Relationships xmlns="http://schemas.openxmlformats.org/package/2006/relationships"><Relationship Id="rId3" Type="http://schemas.openxmlformats.org/officeDocument/2006/relationships/image" Target="../media/image106.wmf"/><Relationship Id="rId2" Type="http://schemas.openxmlformats.org/officeDocument/2006/relationships/oleObject" Target="../embeddings/oleObject92.bin"/><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image" Target="../media/image110.png"/><Relationship Id="rId3" Type="http://schemas.openxmlformats.org/officeDocument/2006/relationships/image" Target="../media/image107.wmf"/><Relationship Id="rId7" Type="http://schemas.openxmlformats.org/officeDocument/2006/relationships/image" Target="../media/image109.wmf"/><Relationship Id="rId2"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95.bin"/><Relationship Id="rId5" Type="http://schemas.openxmlformats.org/officeDocument/2006/relationships/image" Target="../media/image108.wmf"/><Relationship Id="rId10" Type="http://schemas.openxmlformats.org/officeDocument/2006/relationships/image" Target="../media/image112.png"/><Relationship Id="rId4" Type="http://schemas.openxmlformats.org/officeDocument/2006/relationships/oleObject" Target="../embeddings/oleObject94.bin"/><Relationship Id="rId9" Type="http://schemas.openxmlformats.org/officeDocument/2006/relationships/image" Target="../media/image111.png"/></Relationships>
</file>

<file path=ppt/slides/_rels/slide42.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115.png"/><Relationship Id="rId2" Type="http://schemas.openxmlformats.org/officeDocument/2006/relationships/image" Target="../media/image114.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image" Target="../media/image116.wmf"/><Relationship Id="rId7" Type="http://schemas.openxmlformats.org/officeDocument/2006/relationships/image" Target="../media/image112.png"/><Relationship Id="rId2" Type="http://schemas.openxmlformats.org/officeDocument/2006/relationships/oleObject" Target="../embeddings/oleObject96.bin"/><Relationship Id="rId1" Type="http://schemas.openxmlformats.org/officeDocument/2006/relationships/slideLayout" Target="../slideLayouts/slideLayout2.xml"/><Relationship Id="rId6" Type="http://schemas.openxmlformats.org/officeDocument/2006/relationships/image" Target="../media/image117.wmf"/><Relationship Id="rId5" Type="http://schemas.openxmlformats.org/officeDocument/2006/relationships/oleObject" Target="../embeddings/oleObject97.bin"/><Relationship Id="rId4" Type="http://schemas.openxmlformats.org/officeDocument/2006/relationships/image" Target="../media/image111.png"/></Relationships>
</file>

<file path=ppt/slides/_rels/slide45.xml.rels><?xml version="1.0" encoding="UTF-8" standalone="yes"?>
<Relationships xmlns="http://schemas.openxmlformats.org/package/2006/relationships"><Relationship Id="rId2" Type="http://schemas.openxmlformats.org/officeDocument/2006/relationships/image" Target="../media/image118.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19.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120.wmf"/><Relationship Id="rId7" Type="http://schemas.openxmlformats.org/officeDocument/2006/relationships/image" Target="../media/image121.wmf"/><Relationship Id="rId2" Type="http://schemas.openxmlformats.org/officeDocument/2006/relationships/oleObject" Target="../embeddings/oleObject98.bin"/><Relationship Id="rId1" Type="http://schemas.openxmlformats.org/officeDocument/2006/relationships/slideLayout" Target="../slideLayouts/slideLayout2.xml"/><Relationship Id="rId6" Type="http://schemas.openxmlformats.org/officeDocument/2006/relationships/oleObject" Target="../embeddings/oleObject99.bin"/><Relationship Id="rId5" Type="http://schemas.openxmlformats.org/officeDocument/2006/relationships/image" Target="../media/image112.png"/><Relationship Id="rId4" Type="http://schemas.openxmlformats.org/officeDocument/2006/relationships/image" Target="../media/image111.png"/></Relationships>
</file>

<file path=ppt/slides/_rels/slide49.xml.rels><?xml version="1.0" encoding="UTF-8" standalone="yes"?>
<Relationships xmlns="http://schemas.openxmlformats.org/package/2006/relationships"><Relationship Id="rId2" Type="http://schemas.openxmlformats.org/officeDocument/2006/relationships/image" Target="../media/image12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image" Target="../media/image7.wmf"/><Relationship Id="rId7" Type="http://schemas.openxmlformats.org/officeDocument/2006/relationships/image" Target="../media/image9.wmf"/><Relationship Id="rId2" Type="http://schemas.openxmlformats.org/officeDocument/2006/relationships/oleObject" Target="../embeddings/oleObject6.bin"/><Relationship Id="rId1" Type="http://schemas.openxmlformats.org/officeDocument/2006/relationships/slideLayout" Target="../slideLayouts/slideLayout2.xml"/><Relationship Id="rId6" Type="http://schemas.openxmlformats.org/officeDocument/2006/relationships/oleObject" Target="../embeddings/oleObject8.bin"/><Relationship Id="rId5" Type="http://schemas.openxmlformats.org/officeDocument/2006/relationships/image" Target="../media/image8.wmf"/><Relationship Id="rId4" Type="http://schemas.openxmlformats.org/officeDocument/2006/relationships/oleObject" Target="../embeddings/oleObject7.bin"/><Relationship Id="rId9" Type="http://schemas.openxmlformats.org/officeDocument/2006/relationships/image" Target="../media/image10.wmf"/></Relationships>
</file>

<file path=ppt/slides/_rels/slide50.xml.rels><?xml version="1.0" encoding="UTF-8" standalone="yes"?>
<Relationships xmlns="http://schemas.openxmlformats.org/package/2006/relationships"><Relationship Id="rId3" Type="http://schemas.openxmlformats.org/officeDocument/2006/relationships/image" Target="../media/image113.png"/><Relationship Id="rId2" Type="http://schemas.openxmlformats.org/officeDocument/2006/relationships/image" Target="../media/image10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123.wmf"/><Relationship Id="rId2" Type="http://schemas.openxmlformats.org/officeDocument/2006/relationships/oleObject" Target="../embeddings/oleObject100.bin"/><Relationship Id="rId1" Type="http://schemas.openxmlformats.org/officeDocument/2006/relationships/slideLayout" Target="../slideLayouts/slideLayout2.xml"/><Relationship Id="rId4" Type="http://schemas.openxmlformats.org/officeDocument/2006/relationships/image" Target="../media/image124.png"/></Relationships>
</file>

<file path=ppt/slides/_rels/slide6.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13.wmf"/><Relationship Id="rId5" Type="http://schemas.openxmlformats.org/officeDocument/2006/relationships/oleObject" Target="../embeddings/oleObject11.bin"/><Relationship Id="rId4" Type="http://schemas.openxmlformats.org/officeDocument/2006/relationships/image" Target="../media/image12.wmf"/></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oleObject" Target="../embeddings/oleObject13.bin"/><Relationship Id="rId1" Type="http://schemas.openxmlformats.org/officeDocument/2006/relationships/slideLayout" Target="../slideLayouts/slideLayout2.xml"/><Relationship Id="rId6" Type="http://schemas.openxmlformats.org/officeDocument/2006/relationships/image" Target="../media/image17.png"/><Relationship Id="rId5" Type="http://schemas.openxmlformats.org/officeDocument/2006/relationships/image" Target="../media/image16.wmf"/><Relationship Id="rId4" Type="http://schemas.openxmlformats.org/officeDocument/2006/relationships/oleObject" Target="../embeddings/oleObject14.bin"/></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5.bin"/><Relationship Id="rId1" Type="http://schemas.openxmlformats.org/officeDocument/2006/relationships/slideLayout" Target="../slideLayouts/slideLayout2.xml"/><Relationship Id="rId6" Type="http://schemas.openxmlformats.org/officeDocument/2006/relationships/oleObject" Target="../embeddings/oleObject17.bin"/><Relationship Id="rId5" Type="http://schemas.openxmlformats.org/officeDocument/2006/relationships/image" Target="../media/image19.wmf"/><Relationship Id="rId4" Type="http://schemas.openxmlformats.org/officeDocument/2006/relationships/oleObject" Target="../embeddings/oleObject16.bin"/><Relationship Id="rId9" Type="http://schemas.openxmlformats.org/officeDocument/2006/relationships/image" Target="../media/image21.wmf"/></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image" Target="../media/image22.wmf"/><Relationship Id="rId7" Type="http://schemas.openxmlformats.org/officeDocument/2006/relationships/image" Target="../media/image24.wmf"/><Relationship Id="rId2" Type="http://schemas.openxmlformats.org/officeDocument/2006/relationships/oleObject" Target="../embeddings/oleObject19.bin"/><Relationship Id="rId1" Type="http://schemas.openxmlformats.org/officeDocument/2006/relationships/slideLayout" Target="../slideLayouts/slideLayout2.xml"/><Relationship Id="rId6" Type="http://schemas.openxmlformats.org/officeDocument/2006/relationships/oleObject" Target="../embeddings/oleObject21.bin"/><Relationship Id="rId5" Type="http://schemas.openxmlformats.org/officeDocument/2006/relationships/image" Target="../media/image23.wmf"/><Relationship Id="rId4" Type="http://schemas.openxmlformats.org/officeDocument/2006/relationships/oleObject" Target="../embeddings/oleObject20.bin"/><Relationship Id="rId9" Type="http://schemas.openxmlformats.org/officeDocument/2006/relationships/image" Target="../media/image2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14.8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Polynomial and Rational Inequalities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pic>
        <p:nvPicPr>
          <p:cNvPr id="4301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019300" y="1271125"/>
            <a:ext cx="5105400" cy="2008006"/>
          </a:xfrm>
          <a:prstGeom prst="rect">
            <a:avLst/>
          </a:prstGeom>
          <a:noFill/>
          <a:ln w="9525">
            <a:noFill/>
            <a:miter lim="800000"/>
            <a:headEnd/>
            <a:tailEnd/>
          </a:ln>
        </p:spPr>
      </p:pic>
      <p:graphicFrame>
        <p:nvGraphicFramePr>
          <p:cNvPr id="43011" name="Object 3"/>
          <p:cNvGraphicFramePr>
            <a:graphicFrameLocks noChangeAspect="1"/>
          </p:cNvGraphicFramePr>
          <p:nvPr/>
        </p:nvGraphicFramePr>
        <p:xfrm>
          <a:off x="450850" y="3194050"/>
          <a:ext cx="2743200" cy="2768600"/>
        </p:xfrm>
        <a:graphic>
          <a:graphicData uri="http://schemas.openxmlformats.org/presentationml/2006/ole">
            <mc:AlternateContent xmlns:mc="http://schemas.openxmlformats.org/markup-compatibility/2006">
              <mc:Choice xmlns:v="urn:schemas-microsoft-com:vml" Requires="v">
                <p:oleObj name="Equation" r:id="rId3" imgW="2743200" imgH="2768400" progId="Equation.DSMT4">
                  <p:embed/>
                </p:oleObj>
              </mc:Choice>
              <mc:Fallback>
                <p:oleObj name="Equation" r:id="rId3" imgW="2743200" imgH="2768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3194050"/>
                        <a:ext cx="27432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3511550" y="3233738"/>
          <a:ext cx="2590800" cy="2768600"/>
        </p:xfrm>
        <a:graphic>
          <a:graphicData uri="http://schemas.openxmlformats.org/presentationml/2006/ole">
            <mc:AlternateContent xmlns:mc="http://schemas.openxmlformats.org/markup-compatibility/2006">
              <mc:Choice xmlns:v="urn:schemas-microsoft-com:vml" Requires="v">
                <p:oleObj name="Equation" r:id="rId5" imgW="2590560" imgH="2768400" progId="Equation.DSMT4">
                  <p:embed/>
                </p:oleObj>
              </mc:Choice>
              <mc:Fallback>
                <p:oleObj name="Equation" r:id="rId5" imgW="2590560" imgH="2768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1550" y="3233738"/>
                        <a:ext cx="2590800" cy="276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6508750" y="3276600"/>
          <a:ext cx="2171700" cy="2514600"/>
        </p:xfrm>
        <a:graphic>
          <a:graphicData uri="http://schemas.openxmlformats.org/presentationml/2006/ole">
            <mc:AlternateContent xmlns:mc="http://schemas.openxmlformats.org/markup-compatibility/2006">
              <mc:Choice xmlns:v="urn:schemas-microsoft-com:vml" Requires="v">
                <p:oleObj name="Equation" r:id="rId7" imgW="2171520" imgH="2514600" progId="Equation.DSMT4">
                  <p:embed/>
                </p:oleObj>
              </mc:Choice>
              <mc:Fallback>
                <p:oleObj name="Equation" r:id="rId7" imgW="2171520" imgH="2514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508750" y="3276600"/>
                        <a:ext cx="2171700" cy="2514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30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r>
              <a:rPr lang="en-US" dirty="0"/>
              <a:t>The solution set includes both endpoints since the inequality (≤) includes 0.</a:t>
            </a:r>
          </a:p>
          <a:p>
            <a:endParaRPr lang="en-US" dirty="0"/>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p:txBody>
      </p:sp>
      <p:pic>
        <p:nvPicPr>
          <p:cNvPr id="44034" name="Picture 2"/>
          <p:cNvPicPr>
            <a:picLocks noChangeAspect="1" noChangeArrowheads="1"/>
          </p:cNvPicPr>
          <p:nvPr/>
        </p:nvPicPr>
        <p:blipFill>
          <a:blip r:embed="rId2" cstate="print">
            <a:clrChange>
              <a:clrFrom>
                <a:srgbClr val="FFFFFF"/>
              </a:clrFrom>
              <a:clrTo>
                <a:srgbClr val="FFFFFF">
                  <a:alpha val="0"/>
                </a:srgbClr>
              </a:clrTo>
            </a:clrChange>
          </a:blip>
          <a:srcRect l="297" t="5755"/>
          <a:stretch>
            <a:fillRect/>
          </a:stretch>
        </p:blipFill>
        <p:spPr bwMode="auto">
          <a:xfrm>
            <a:off x="1645920" y="2409831"/>
            <a:ext cx="5852160" cy="1061597"/>
          </a:xfrm>
          <a:prstGeom prst="rect">
            <a:avLst/>
          </a:prstGeom>
          <a:noFill/>
          <a:ln w="9525">
            <a:noFill/>
            <a:miter lim="800000"/>
            <a:headEnd/>
            <a:tailEnd/>
          </a:ln>
        </p:spPr>
      </p:pic>
      <p:graphicFrame>
        <p:nvGraphicFramePr>
          <p:cNvPr id="44035" name="Object 3"/>
          <p:cNvGraphicFramePr>
            <a:graphicFrameLocks noChangeAspect="1"/>
          </p:cNvGraphicFramePr>
          <p:nvPr/>
        </p:nvGraphicFramePr>
        <p:xfrm>
          <a:off x="2514600" y="4876800"/>
          <a:ext cx="1257300" cy="838200"/>
        </p:xfrm>
        <a:graphic>
          <a:graphicData uri="http://schemas.openxmlformats.org/presentationml/2006/ole">
            <mc:AlternateContent xmlns:mc="http://schemas.openxmlformats.org/markup-compatibility/2006">
              <mc:Choice xmlns:v="urn:schemas-microsoft-com:vml" Requires="v">
                <p:oleObj name="Equation" r:id="rId3" imgW="1257120" imgH="838080" progId="Equation.DSMT4">
                  <p:embed/>
                </p:oleObj>
              </mc:Choice>
              <mc:Fallback>
                <p:oleObj name="Equation" r:id="rId3" imgW="125712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48768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5105400" y="4866460"/>
          <a:ext cx="914400" cy="889000"/>
        </p:xfrm>
        <a:graphic>
          <a:graphicData uri="http://schemas.openxmlformats.org/presentationml/2006/ole">
            <mc:AlternateContent xmlns:mc="http://schemas.openxmlformats.org/markup-compatibility/2006">
              <mc:Choice xmlns:v="urn:schemas-microsoft-com:vml" Requires="v">
                <p:oleObj name="Equation" r:id="rId5" imgW="914400" imgH="888840" progId="Equation.DSMT4">
                  <p:embed/>
                </p:oleObj>
              </mc:Choice>
              <mc:Fallback>
                <p:oleObj name="Equation" r:id="rId5" imgW="914400" imgH="888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4866460"/>
                        <a:ext cx="9144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03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40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dirty="0"/>
          </a:p>
          <a:p>
            <a:r>
              <a:rPr lang="en-US" b="1" dirty="0"/>
              <a:t>Solution</a:t>
            </a:r>
          </a:p>
          <a:p>
            <a:endParaRPr lang="en-US" b="1" dirty="0"/>
          </a:p>
          <a:p>
            <a:endParaRPr lang="en-US" b="1" dirty="0"/>
          </a:p>
          <a:p>
            <a:endParaRPr lang="en-US" b="1" dirty="0"/>
          </a:p>
        </p:txBody>
      </p:sp>
      <p:graphicFrame>
        <p:nvGraphicFramePr>
          <p:cNvPr id="45058" name="Object 2"/>
          <p:cNvGraphicFramePr>
            <a:graphicFrameLocks noChangeAspect="1"/>
          </p:cNvGraphicFramePr>
          <p:nvPr/>
        </p:nvGraphicFramePr>
        <p:xfrm>
          <a:off x="3276600" y="2286000"/>
          <a:ext cx="2362200" cy="381000"/>
        </p:xfrm>
        <a:graphic>
          <a:graphicData uri="http://schemas.openxmlformats.org/presentationml/2006/ole">
            <mc:AlternateContent xmlns:mc="http://schemas.openxmlformats.org/markup-compatibility/2006">
              <mc:Choice xmlns:v="urn:schemas-microsoft-com:vml" Requires="v">
                <p:oleObj name="Equation" r:id="rId2" imgW="2361960" imgH="380880" progId="Equation.DSMT4">
                  <p:embed/>
                </p:oleObj>
              </mc:Choice>
              <mc:Fallback>
                <p:oleObj name="Equation" r:id="rId2" imgW="23619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22860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3276600" y="3200400"/>
          <a:ext cx="2362200" cy="381000"/>
        </p:xfrm>
        <a:graphic>
          <a:graphicData uri="http://schemas.openxmlformats.org/presentationml/2006/ole">
            <mc:AlternateContent xmlns:mc="http://schemas.openxmlformats.org/markup-compatibility/2006">
              <mc:Choice xmlns:v="urn:schemas-microsoft-com:vml" Requires="v">
                <p:oleObj name="Equation" r:id="rId4" imgW="2361960" imgH="380880" progId="Equation.DSMT4">
                  <p:embed/>
                </p:oleObj>
              </mc:Choice>
              <mc:Fallback>
                <p:oleObj name="Equation" r:id="rId4" imgW="2361960" imgH="38088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3200400"/>
                        <a:ext cx="2362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0" name="Object 4"/>
          <p:cNvGraphicFramePr>
            <a:graphicFrameLocks noChangeAspect="1"/>
          </p:cNvGraphicFramePr>
          <p:nvPr/>
        </p:nvGraphicFramePr>
        <p:xfrm>
          <a:off x="3149600" y="3659960"/>
          <a:ext cx="2489200" cy="571500"/>
        </p:xfrm>
        <a:graphic>
          <a:graphicData uri="http://schemas.openxmlformats.org/presentationml/2006/ole">
            <mc:AlternateContent xmlns:mc="http://schemas.openxmlformats.org/markup-compatibility/2006">
              <mc:Choice xmlns:v="urn:schemas-microsoft-com:vml" Requires="v">
                <p:oleObj name="Equation" r:id="rId5" imgW="2489040" imgH="571320" progId="Equation.DSMT4">
                  <p:embed/>
                </p:oleObj>
              </mc:Choice>
              <mc:Fallback>
                <p:oleObj name="Equation" r:id="rId5" imgW="2489040" imgH="571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9600" y="3659960"/>
                        <a:ext cx="2489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1" name="Object 5"/>
          <p:cNvGraphicFramePr>
            <a:graphicFrameLocks noChangeAspect="1"/>
          </p:cNvGraphicFramePr>
          <p:nvPr/>
        </p:nvGraphicFramePr>
        <p:xfrm>
          <a:off x="3056092" y="4306424"/>
          <a:ext cx="2590800" cy="469900"/>
        </p:xfrm>
        <a:graphic>
          <a:graphicData uri="http://schemas.openxmlformats.org/presentationml/2006/ole">
            <mc:AlternateContent xmlns:mc="http://schemas.openxmlformats.org/markup-compatibility/2006">
              <mc:Choice xmlns:v="urn:schemas-microsoft-com:vml" Requires="v">
                <p:oleObj name="Equation" r:id="rId7" imgW="2590560" imgH="469800" progId="Equation.DSMT4">
                  <p:embed/>
                </p:oleObj>
              </mc:Choice>
              <mc:Fallback>
                <p:oleObj name="Equation" r:id="rId7" imgW="25905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56092" y="4306424"/>
                        <a:ext cx="2590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50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Set each factor equal to 0 to locate the interval endpoints. </a:t>
            </a:r>
            <a:endParaRPr lang="en-US" b="1" dirty="0"/>
          </a:p>
          <a:p>
            <a:endParaRPr lang="en-US" dirty="0"/>
          </a:p>
          <a:p>
            <a:endParaRPr lang="en-US" dirty="0"/>
          </a:p>
          <a:p>
            <a:r>
              <a:rPr lang="en-US" dirty="0"/>
              <a:t>We want to determine where the product is negative. Test one point from each of the intervals to determine if the product is positive or negative in that interval. </a:t>
            </a:r>
          </a:p>
        </p:txBody>
      </p:sp>
      <p:graphicFrame>
        <p:nvGraphicFramePr>
          <p:cNvPr id="46082" name="Object 2"/>
          <p:cNvGraphicFramePr>
            <a:graphicFrameLocks noChangeAspect="1"/>
          </p:cNvGraphicFramePr>
          <p:nvPr>
            <p:extLst>
              <p:ext uri="{D42A27DB-BD31-4B8C-83A1-F6EECF244321}">
                <p14:modId xmlns:p14="http://schemas.microsoft.com/office/powerpoint/2010/main" val="2688021243"/>
              </p:ext>
            </p:extLst>
          </p:nvPr>
        </p:nvGraphicFramePr>
        <p:xfrm>
          <a:off x="1828800" y="2374900"/>
          <a:ext cx="736600" cy="292100"/>
        </p:xfrm>
        <a:graphic>
          <a:graphicData uri="http://schemas.openxmlformats.org/presentationml/2006/ole">
            <mc:AlternateContent xmlns:mc="http://schemas.openxmlformats.org/markup-compatibility/2006">
              <mc:Choice xmlns:v="urn:schemas-microsoft-com:vml" Requires="v">
                <p:oleObj name="Equation" r:id="rId2" imgW="736560" imgH="291960" progId="Equation.DSMT4">
                  <p:embed/>
                </p:oleObj>
              </mc:Choice>
              <mc:Fallback>
                <p:oleObj name="Equation" r:id="rId2" imgW="7365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374900"/>
                        <a:ext cx="736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3" name="Object 3"/>
          <p:cNvGraphicFramePr>
            <a:graphicFrameLocks noChangeAspect="1"/>
          </p:cNvGraphicFramePr>
          <p:nvPr>
            <p:extLst>
              <p:ext uri="{D42A27DB-BD31-4B8C-83A1-F6EECF244321}">
                <p14:modId xmlns:p14="http://schemas.microsoft.com/office/powerpoint/2010/main" val="2979836699"/>
              </p:ext>
            </p:extLst>
          </p:nvPr>
        </p:nvGraphicFramePr>
        <p:xfrm>
          <a:off x="3505200" y="2374900"/>
          <a:ext cx="1219200" cy="292100"/>
        </p:xfrm>
        <a:graphic>
          <a:graphicData uri="http://schemas.openxmlformats.org/presentationml/2006/ole">
            <mc:AlternateContent xmlns:mc="http://schemas.openxmlformats.org/markup-compatibility/2006">
              <mc:Choice xmlns:v="urn:schemas-microsoft-com:vml" Requires="v">
                <p:oleObj name="Equation" r:id="rId4" imgW="1218960" imgH="291960" progId="Equation.DSMT4">
                  <p:embed/>
                </p:oleObj>
              </mc:Choice>
              <mc:Fallback>
                <p:oleObj name="Equation" r:id="rId4" imgW="12189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23749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4" name="Object 4"/>
          <p:cNvGraphicFramePr>
            <a:graphicFrameLocks noChangeAspect="1"/>
          </p:cNvGraphicFramePr>
          <p:nvPr>
            <p:extLst>
              <p:ext uri="{D42A27DB-BD31-4B8C-83A1-F6EECF244321}">
                <p14:modId xmlns:p14="http://schemas.microsoft.com/office/powerpoint/2010/main" val="3927357418"/>
              </p:ext>
            </p:extLst>
          </p:nvPr>
        </p:nvGraphicFramePr>
        <p:xfrm>
          <a:off x="5410200" y="2374900"/>
          <a:ext cx="1206500" cy="292100"/>
        </p:xfrm>
        <a:graphic>
          <a:graphicData uri="http://schemas.openxmlformats.org/presentationml/2006/ole">
            <mc:AlternateContent xmlns:mc="http://schemas.openxmlformats.org/markup-compatibility/2006">
              <mc:Choice xmlns:v="urn:schemas-microsoft-com:vml" Requires="v">
                <p:oleObj name="Equation" r:id="rId6" imgW="1206360" imgH="291960" progId="Equation.DSMT4">
                  <p:embed/>
                </p:oleObj>
              </mc:Choice>
              <mc:Fallback>
                <p:oleObj name="Equation" r:id="rId6" imgW="12063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410200" y="2374900"/>
                        <a:ext cx="1206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5" name="Object 5"/>
          <p:cNvGraphicFramePr>
            <a:graphicFrameLocks noChangeAspect="1"/>
          </p:cNvGraphicFramePr>
          <p:nvPr>
            <p:extLst>
              <p:ext uri="{D42A27DB-BD31-4B8C-83A1-F6EECF244321}">
                <p14:modId xmlns:p14="http://schemas.microsoft.com/office/powerpoint/2010/main" val="4218094772"/>
              </p:ext>
            </p:extLst>
          </p:nvPr>
        </p:nvGraphicFramePr>
        <p:xfrm>
          <a:off x="3990160" y="2832100"/>
          <a:ext cx="927100" cy="292100"/>
        </p:xfrm>
        <a:graphic>
          <a:graphicData uri="http://schemas.openxmlformats.org/presentationml/2006/ole">
            <mc:AlternateContent xmlns:mc="http://schemas.openxmlformats.org/markup-compatibility/2006">
              <mc:Choice xmlns:v="urn:schemas-microsoft-com:vml" Requires="v">
                <p:oleObj name="Equation" r:id="rId8" imgW="927000" imgH="291960" progId="Equation.DSMT4">
                  <p:embed/>
                </p:oleObj>
              </mc:Choice>
              <mc:Fallback>
                <p:oleObj name="Equation" r:id="rId8" imgW="9270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990160" y="2832100"/>
                        <a:ext cx="927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6086" name="Object 6"/>
          <p:cNvGraphicFramePr>
            <a:graphicFrameLocks noChangeAspect="1"/>
          </p:cNvGraphicFramePr>
          <p:nvPr>
            <p:extLst>
              <p:ext uri="{D42A27DB-BD31-4B8C-83A1-F6EECF244321}">
                <p14:modId xmlns:p14="http://schemas.microsoft.com/office/powerpoint/2010/main" val="3967076446"/>
              </p:ext>
            </p:extLst>
          </p:nvPr>
        </p:nvGraphicFramePr>
        <p:xfrm>
          <a:off x="5883584" y="2844800"/>
          <a:ext cx="711200" cy="279400"/>
        </p:xfrm>
        <a:graphic>
          <a:graphicData uri="http://schemas.openxmlformats.org/presentationml/2006/ole">
            <mc:AlternateContent xmlns:mc="http://schemas.openxmlformats.org/markup-compatibility/2006">
              <mc:Choice xmlns:v="urn:schemas-microsoft-com:vml" Requires="v">
                <p:oleObj name="Equation" r:id="rId10" imgW="711000" imgH="279360" progId="Equation.DSMT4">
                  <p:embed/>
                </p:oleObj>
              </mc:Choice>
              <mc:Fallback>
                <p:oleObj name="Equation" r:id="rId10" imgW="711000" imgH="27936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883584" y="28448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pic>
        <p:nvPicPr>
          <p:cNvPr id="47106" name="Picture 2"/>
          <p:cNvPicPr>
            <a:picLocks noChangeAspect="1" noChangeArrowheads="1"/>
          </p:cNvPicPr>
          <p:nvPr/>
        </p:nvPicPr>
        <p:blipFill>
          <a:blip r:embed="rId2" cstate="print">
            <a:clrChange>
              <a:clrFrom>
                <a:srgbClr val="FFFFFF"/>
              </a:clrFrom>
              <a:clrTo>
                <a:srgbClr val="FFFFFF">
                  <a:alpha val="0"/>
                </a:srgbClr>
              </a:clrTo>
            </a:clrChange>
          </a:blip>
          <a:srcRect b="58770"/>
          <a:stretch>
            <a:fillRect/>
          </a:stretch>
        </p:blipFill>
        <p:spPr bwMode="auto">
          <a:xfrm>
            <a:off x="907257" y="1371600"/>
            <a:ext cx="7329487" cy="1828800"/>
          </a:xfrm>
          <a:prstGeom prst="rect">
            <a:avLst/>
          </a:prstGeom>
          <a:noFill/>
          <a:ln w="9525">
            <a:noFill/>
            <a:miter lim="800000"/>
            <a:headEnd/>
            <a:tailEnd/>
          </a:ln>
        </p:spPr>
      </p:pic>
      <p:graphicFrame>
        <p:nvGraphicFramePr>
          <p:cNvPr id="50178" name="Object 2"/>
          <p:cNvGraphicFramePr>
            <a:graphicFrameLocks noChangeAspect="1"/>
          </p:cNvGraphicFramePr>
          <p:nvPr>
            <p:extLst>
              <p:ext uri="{D42A27DB-BD31-4B8C-83A1-F6EECF244321}">
                <p14:modId xmlns:p14="http://schemas.microsoft.com/office/powerpoint/2010/main" val="1974335692"/>
              </p:ext>
            </p:extLst>
          </p:nvPr>
        </p:nvGraphicFramePr>
        <p:xfrm>
          <a:off x="1739900" y="3289300"/>
          <a:ext cx="2971800" cy="2527300"/>
        </p:xfrm>
        <a:graphic>
          <a:graphicData uri="http://schemas.openxmlformats.org/presentationml/2006/ole">
            <mc:AlternateContent xmlns:mc="http://schemas.openxmlformats.org/markup-compatibility/2006">
              <mc:Choice xmlns:v="urn:schemas-microsoft-com:vml" Requires="v">
                <p:oleObj name="Equation" r:id="rId3" imgW="2971800" imgH="2527200" progId="Equation.DSMT4">
                  <p:embed/>
                </p:oleObj>
              </mc:Choice>
              <mc:Fallback>
                <p:oleObj name="Equation" r:id="rId3" imgW="2971800" imgH="2527200" progId="Equation.DSMT4">
                  <p:embed/>
                  <p:pic>
                    <p:nvPicPr>
                      <p:cNvPr id="0" name="Picture 2"/>
                      <p:cNvPicPr>
                        <a:picLocks noChangeAspect="1" noChangeArrowheads="1"/>
                      </p:cNvPicPr>
                      <p:nvPr/>
                    </p:nvPicPr>
                    <p:blipFill>
                      <a:blip r:embed="rId4"/>
                      <a:srcRect/>
                      <a:stretch>
                        <a:fillRect/>
                      </a:stretch>
                    </p:blipFill>
                    <p:spPr bwMode="auto">
                      <a:xfrm>
                        <a:off x="1739900" y="3289300"/>
                        <a:ext cx="2971800" cy="2527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0180" name="Picture 4"/>
          <p:cNvPicPr>
            <a:picLocks noChangeAspect="1" noChangeArrowheads="1"/>
          </p:cNvPicPr>
          <p:nvPr/>
        </p:nvPicPr>
        <p:blipFill>
          <a:blip r:embed="rId5" cstate="print">
            <a:clrChange>
              <a:clrFrom>
                <a:srgbClr val="FFFFFF"/>
              </a:clrFrom>
              <a:clrTo>
                <a:srgbClr val="FFFFFF">
                  <a:alpha val="0"/>
                </a:srgbClr>
              </a:clrTo>
            </a:clrChange>
          </a:blip>
          <a:srcRect t="43337" b="431"/>
          <a:stretch>
            <a:fillRect/>
          </a:stretch>
        </p:blipFill>
        <p:spPr bwMode="auto">
          <a:xfrm>
            <a:off x="1203016" y="2767476"/>
            <a:ext cx="371475" cy="3176124"/>
          </a:xfrm>
          <a:prstGeom prst="rect">
            <a:avLst/>
          </a:prstGeom>
          <a:noFill/>
          <a:ln w="9525">
            <a:noFill/>
            <a:miter lim="800000"/>
            <a:headEnd/>
            <a:tailEnd/>
          </a:ln>
        </p:spPr>
      </p:pic>
      <p:pic>
        <p:nvPicPr>
          <p:cNvPr id="8" name="Picture 4"/>
          <p:cNvPicPr>
            <a:picLocks noChangeAspect="1" noChangeArrowheads="1"/>
          </p:cNvPicPr>
          <p:nvPr/>
        </p:nvPicPr>
        <p:blipFill>
          <a:blip r:embed="rId5" cstate="print">
            <a:clrChange>
              <a:clrFrom>
                <a:srgbClr val="FFFFFF"/>
              </a:clrFrom>
              <a:clrTo>
                <a:srgbClr val="FFFFFF">
                  <a:alpha val="0"/>
                </a:srgbClr>
              </a:clrTo>
            </a:clrChange>
          </a:blip>
          <a:srcRect t="45749" b="1124"/>
          <a:stretch>
            <a:fillRect/>
          </a:stretch>
        </p:blipFill>
        <p:spPr bwMode="auto">
          <a:xfrm>
            <a:off x="4632016" y="2942804"/>
            <a:ext cx="371475" cy="3000796"/>
          </a:xfrm>
          <a:prstGeom prst="rect">
            <a:avLst/>
          </a:prstGeom>
          <a:noFill/>
          <a:ln w="9525">
            <a:noFill/>
            <a:miter lim="800000"/>
            <a:headEnd/>
            <a:tailEnd/>
          </a:ln>
        </p:spPr>
      </p:pic>
      <p:graphicFrame>
        <p:nvGraphicFramePr>
          <p:cNvPr id="50181" name="Object 5"/>
          <p:cNvGraphicFramePr>
            <a:graphicFrameLocks noChangeAspect="1"/>
          </p:cNvGraphicFramePr>
          <p:nvPr>
            <p:extLst>
              <p:ext uri="{D42A27DB-BD31-4B8C-83A1-F6EECF244321}">
                <p14:modId xmlns:p14="http://schemas.microsoft.com/office/powerpoint/2010/main" val="1435819283"/>
              </p:ext>
            </p:extLst>
          </p:nvPr>
        </p:nvGraphicFramePr>
        <p:xfrm>
          <a:off x="5575300" y="3295650"/>
          <a:ext cx="2578100" cy="2476500"/>
        </p:xfrm>
        <a:graphic>
          <a:graphicData uri="http://schemas.openxmlformats.org/presentationml/2006/ole">
            <mc:AlternateContent xmlns:mc="http://schemas.openxmlformats.org/markup-compatibility/2006">
              <mc:Choice xmlns:v="urn:schemas-microsoft-com:vml" Requires="v">
                <p:oleObj name="Equation" r:id="rId6" imgW="2577960" imgH="2476440" progId="Equation.DSMT4">
                  <p:embed/>
                </p:oleObj>
              </mc:Choice>
              <mc:Fallback>
                <p:oleObj name="Equation" r:id="rId6" imgW="2577960" imgH="2476440" progId="Equation.DSMT4">
                  <p:embed/>
                  <p:pic>
                    <p:nvPicPr>
                      <p:cNvPr id="0" name="Picture 5"/>
                      <p:cNvPicPr>
                        <a:picLocks noChangeAspect="1" noChangeArrowheads="1"/>
                      </p:cNvPicPr>
                      <p:nvPr/>
                    </p:nvPicPr>
                    <p:blipFill>
                      <a:blip r:embed="rId7"/>
                      <a:srcRect/>
                      <a:stretch>
                        <a:fillRect/>
                      </a:stretch>
                    </p:blipFill>
                    <p:spPr bwMode="auto">
                      <a:xfrm>
                        <a:off x="5575300" y="3295650"/>
                        <a:ext cx="257810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graphicFrame>
        <p:nvGraphicFramePr>
          <p:cNvPr id="48130" name="Object 2"/>
          <p:cNvGraphicFramePr>
            <a:graphicFrameLocks noChangeAspect="1"/>
          </p:cNvGraphicFramePr>
          <p:nvPr>
            <p:extLst>
              <p:ext uri="{D42A27DB-BD31-4B8C-83A1-F6EECF244321}">
                <p14:modId xmlns:p14="http://schemas.microsoft.com/office/powerpoint/2010/main" val="369652516"/>
              </p:ext>
            </p:extLst>
          </p:nvPr>
        </p:nvGraphicFramePr>
        <p:xfrm>
          <a:off x="457200" y="2311400"/>
          <a:ext cx="3390900" cy="2654300"/>
        </p:xfrm>
        <a:graphic>
          <a:graphicData uri="http://schemas.openxmlformats.org/presentationml/2006/ole">
            <mc:AlternateContent xmlns:mc="http://schemas.openxmlformats.org/markup-compatibility/2006">
              <mc:Choice xmlns:v="urn:schemas-microsoft-com:vml" Requires="v">
                <p:oleObj name="Equation" r:id="rId2" imgW="3390840" imgH="2654280" progId="Equation.DSMT4">
                  <p:embed/>
                </p:oleObj>
              </mc:Choice>
              <mc:Fallback>
                <p:oleObj name="Equation" r:id="rId2" imgW="3390840" imgH="2654280" progId="Equation.DSMT4">
                  <p:embed/>
                  <p:pic>
                    <p:nvPicPr>
                      <p:cNvPr id="0" name="Picture 2"/>
                      <p:cNvPicPr>
                        <a:picLocks noChangeAspect="1" noChangeArrowheads="1"/>
                      </p:cNvPicPr>
                      <p:nvPr/>
                    </p:nvPicPr>
                    <p:blipFill>
                      <a:blip r:embed="rId3"/>
                      <a:srcRect/>
                      <a:stretch>
                        <a:fillRect/>
                      </a:stretch>
                    </p:blipFill>
                    <p:spPr bwMode="auto">
                      <a:xfrm>
                        <a:off x="457200" y="2311400"/>
                        <a:ext cx="3390900" cy="265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48132" name="Picture 4"/>
          <p:cNvPicPr>
            <a:picLocks noChangeAspect="1" noChangeArrowheads="1"/>
          </p:cNvPicPr>
          <p:nvPr/>
        </p:nvPicPr>
        <p:blipFill>
          <a:blip r:embed="rId4" cstate="print"/>
          <a:srcRect t="35443"/>
          <a:stretch>
            <a:fillRect/>
          </a:stretch>
        </p:blipFill>
        <p:spPr bwMode="auto">
          <a:xfrm>
            <a:off x="1143000" y="1295400"/>
            <a:ext cx="304800" cy="971550"/>
          </a:xfrm>
          <a:prstGeom prst="rect">
            <a:avLst/>
          </a:prstGeom>
          <a:noFill/>
          <a:ln w="9525">
            <a:noFill/>
            <a:miter lim="800000"/>
            <a:headEnd/>
            <a:tailEnd/>
          </a:ln>
        </p:spPr>
      </p:pic>
      <p:pic>
        <p:nvPicPr>
          <p:cNvPr id="7" name="Picture 4"/>
          <p:cNvPicPr>
            <a:picLocks noChangeAspect="1" noChangeArrowheads="1"/>
          </p:cNvPicPr>
          <p:nvPr/>
        </p:nvPicPr>
        <p:blipFill>
          <a:blip r:embed="rId4" cstate="print"/>
          <a:srcRect t="35443"/>
          <a:stretch>
            <a:fillRect/>
          </a:stretch>
        </p:blipFill>
        <p:spPr bwMode="auto">
          <a:xfrm>
            <a:off x="4648200" y="1295400"/>
            <a:ext cx="304800" cy="971550"/>
          </a:xfrm>
          <a:prstGeom prst="rect">
            <a:avLst/>
          </a:prstGeom>
          <a:noFill/>
          <a:ln w="9525">
            <a:noFill/>
            <a:miter lim="800000"/>
            <a:headEnd/>
            <a:tailEnd/>
          </a:ln>
        </p:spPr>
      </p:pic>
      <p:graphicFrame>
        <p:nvGraphicFramePr>
          <p:cNvPr id="48135" name="Object 7"/>
          <p:cNvGraphicFramePr>
            <a:graphicFrameLocks noChangeAspect="1"/>
          </p:cNvGraphicFramePr>
          <p:nvPr/>
        </p:nvGraphicFramePr>
        <p:xfrm>
          <a:off x="4400550" y="2238375"/>
          <a:ext cx="3632200" cy="3822700"/>
        </p:xfrm>
        <a:graphic>
          <a:graphicData uri="http://schemas.openxmlformats.org/presentationml/2006/ole">
            <mc:AlternateContent xmlns:mc="http://schemas.openxmlformats.org/markup-compatibility/2006">
              <mc:Choice xmlns:v="urn:schemas-microsoft-com:vml" Requires="v">
                <p:oleObj name="Equation" r:id="rId5" imgW="3632040" imgH="3822480" progId="Equation.DSMT4">
                  <p:embed/>
                </p:oleObj>
              </mc:Choice>
              <mc:Fallback>
                <p:oleObj name="Equation" r:id="rId5" imgW="3632040" imgH="38224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00550" y="2238375"/>
                        <a:ext cx="3632200" cy="382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71550" algn="l"/>
                <a:tab pos="3827463" algn="l"/>
                <a:tab pos="4402138" algn="l"/>
              </a:tabLst>
            </a:pPr>
            <a:r>
              <a:rPr lang="en-US" dirty="0"/>
              <a:t>	algebraic notation 	or 	interval notation </a:t>
            </a:r>
          </a:p>
          <a:p>
            <a:endParaRPr lang="en-US" dirty="0"/>
          </a:p>
        </p:txBody>
      </p:sp>
      <p:pic>
        <p:nvPicPr>
          <p:cNvPr id="5120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19225" y="1981200"/>
            <a:ext cx="6305550" cy="762000"/>
          </a:xfrm>
          <a:prstGeom prst="rect">
            <a:avLst/>
          </a:prstGeom>
          <a:noFill/>
          <a:ln w="9525">
            <a:noFill/>
            <a:miter lim="800000"/>
            <a:headEnd/>
            <a:tailEnd/>
          </a:ln>
        </p:spPr>
      </p:pic>
      <p:graphicFrame>
        <p:nvGraphicFramePr>
          <p:cNvPr id="51204" name="Object 4"/>
          <p:cNvGraphicFramePr>
            <a:graphicFrameLocks noChangeAspect="1"/>
          </p:cNvGraphicFramePr>
          <p:nvPr/>
        </p:nvGraphicFramePr>
        <p:xfrm>
          <a:off x="1384300" y="3975100"/>
          <a:ext cx="2743200" cy="292100"/>
        </p:xfrm>
        <a:graphic>
          <a:graphicData uri="http://schemas.openxmlformats.org/presentationml/2006/ole">
            <mc:AlternateContent xmlns:mc="http://schemas.openxmlformats.org/markup-compatibility/2006">
              <mc:Choice xmlns:v="urn:schemas-microsoft-com:vml" Requires="v">
                <p:oleObj name="Equation" r:id="rId3" imgW="2743200" imgH="291960" progId="Equation.DSMT4">
                  <p:embed/>
                </p:oleObj>
              </mc:Choice>
              <mc:Fallback>
                <p:oleObj name="Equation" r:id="rId3" imgW="27432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4300" y="3975100"/>
                        <a:ext cx="274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5168900" y="3917950"/>
          <a:ext cx="2298700" cy="482600"/>
        </p:xfrm>
        <a:graphic>
          <a:graphicData uri="http://schemas.openxmlformats.org/presentationml/2006/ole">
            <mc:AlternateContent xmlns:mc="http://schemas.openxmlformats.org/markup-compatibility/2006">
              <mc:Choice xmlns:v="urn:schemas-microsoft-com:vml" Requires="v">
                <p:oleObj name="Equation" r:id="rId5" imgW="2298600" imgH="482400" progId="Equation.DSMT4">
                  <p:embed/>
                </p:oleObj>
              </mc:Choice>
              <mc:Fallback>
                <p:oleObj name="Equation" r:id="rId5" imgW="2298600" imgH="4824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68900" y="3917950"/>
                        <a:ext cx="2298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a:t>
            </a:r>
          </a:p>
        </p:txBody>
      </p:sp>
      <p:sp>
        <p:nvSpPr>
          <p:cNvPr id="3" name="Content Placeholder 2"/>
          <p:cNvSpPr>
            <a:spLocks noGrp="1"/>
          </p:cNvSpPr>
          <p:nvPr>
            <p:ph idx="1"/>
          </p:nvPr>
        </p:nvSpPr>
        <p:spPr/>
        <p:txBody>
          <a:bodyPr>
            <a:normAutofit/>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The quadratic expression                    cannot be factored with integer coefficients. Use the quadratic formula and find the roots of the equation 	 		 Then, use these roots as endpoints for the intervals. The test points can themselves be integers. </a:t>
            </a:r>
          </a:p>
        </p:txBody>
      </p:sp>
      <p:graphicFrame>
        <p:nvGraphicFramePr>
          <p:cNvPr id="52226" name="Object 2"/>
          <p:cNvGraphicFramePr>
            <a:graphicFrameLocks noChangeAspect="1"/>
          </p:cNvGraphicFramePr>
          <p:nvPr>
            <p:extLst>
              <p:ext uri="{D42A27DB-BD31-4B8C-83A1-F6EECF244321}">
                <p14:modId xmlns:p14="http://schemas.microsoft.com/office/powerpoint/2010/main" val="3057822722"/>
              </p:ext>
            </p:extLst>
          </p:nvPr>
        </p:nvGraphicFramePr>
        <p:xfrm>
          <a:off x="3575050" y="2590800"/>
          <a:ext cx="1993900" cy="381000"/>
        </p:xfrm>
        <a:graphic>
          <a:graphicData uri="http://schemas.openxmlformats.org/presentationml/2006/ole">
            <mc:AlternateContent xmlns:mc="http://schemas.openxmlformats.org/markup-compatibility/2006">
              <mc:Choice xmlns:v="urn:schemas-microsoft-com:vml" Requires="v">
                <p:oleObj name="Equation" r:id="rId2" imgW="1993680" imgH="380880" progId="Equation.DSMT4">
                  <p:embed/>
                </p:oleObj>
              </mc:Choice>
              <mc:Fallback>
                <p:oleObj name="Equation" r:id="rId2" imgW="19936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5050" y="2590800"/>
                        <a:ext cx="199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7" name="Object 3"/>
          <p:cNvGraphicFramePr>
            <a:graphicFrameLocks noChangeAspect="1"/>
          </p:cNvGraphicFramePr>
          <p:nvPr/>
        </p:nvGraphicFramePr>
        <p:xfrm>
          <a:off x="4203194" y="3460750"/>
          <a:ext cx="1498600" cy="368300"/>
        </p:xfrm>
        <a:graphic>
          <a:graphicData uri="http://schemas.openxmlformats.org/presentationml/2006/ole">
            <mc:AlternateContent xmlns:mc="http://schemas.openxmlformats.org/markup-compatibility/2006">
              <mc:Choice xmlns:v="urn:schemas-microsoft-com:vml" Requires="v">
                <p:oleObj name="Equation" r:id="rId4" imgW="1498320" imgH="368280" progId="Equation.DSMT4">
                  <p:embed/>
                </p:oleObj>
              </mc:Choice>
              <mc:Fallback>
                <p:oleObj name="Equation" r:id="rId4" imgW="1498320" imgH="3682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03194" y="3460750"/>
                        <a:ext cx="1498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2228" name="Object 4"/>
          <p:cNvGraphicFramePr>
            <a:graphicFrameLocks noChangeAspect="1"/>
          </p:cNvGraphicFramePr>
          <p:nvPr/>
        </p:nvGraphicFramePr>
        <p:xfrm>
          <a:off x="4874243" y="4338329"/>
          <a:ext cx="2082800" cy="381000"/>
        </p:xfrm>
        <a:graphic>
          <a:graphicData uri="http://schemas.openxmlformats.org/presentationml/2006/ole">
            <mc:AlternateContent xmlns:mc="http://schemas.openxmlformats.org/markup-compatibility/2006">
              <mc:Choice xmlns:v="urn:schemas-microsoft-com:vml" Requires="v">
                <p:oleObj name="Equation" r:id="rId6" imgW="2082600" imgH="380880" progId="Equation.DSMT4">
                  <p:embed/>
                </p:oleObj>
              </mc:Choice>
              <mc:Fallback>
                <p:oleObj name="Equation" r:id="rId6" imgW="2082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874243" y="4338329"/>
                        <a:ext cx="2082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222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22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noAutofit/>
          </a:bodyPr>
          <a:lstStyle/>
          <a:p>
            <a:endParaRPr lang="en-US" dirty="0"/>
          </a:p>
          <a:p>
            <a:endParaRPr lang="en-US" dirty="0"/>
          </a:p>
          <a:p>
            <a:endParaRPr lang="en-US" dirty="0"/>
          </a:p>
          <a:p>
            <a:endParaRPr lang="en-US" dirty="0"/>
          </a:p>
          <a:p>
            <a:endParaRPr lang="en-US" dirty="0"/>
          </a:p>
          <a:p>
            <a:endParaRPr lang="en-US" dirty="0"/>
          </a:p>
          <a:p>
            <a:endParaRPr lang="en-US" sz="3800" dirty="0"/>
          </a:p>
          <a:p>
            <a:endParaRPr lang="en-US" dirty="0"/>
          </a:p>
          <a:p>
            <a:r>
              <a:rPr lang="en-US" dirty="0"/>
              <a:t>The endpoints are</a:t>
            </a:r>
          </a:p>
        </p:txBody>
      </p:sp>
      <p:graphicFrame>
        <p:nvGraphicFramePr>
          <p:cNvPr id="53250" name="Object 2"/>
          <p:cNvGraphicFramePr>
            <a:graphicFrameLocks noChangeAspect="1"/>
          </p:cNvGraphicFramePr>
          <p:nvPr>
            <p:extLst>
              <p:ext uri="{D42A27DB-BD31-4B8C-83A1-F6EECF244321}">
                <p14:modId xmlns:p14="http://schemas.microsoft.com/office/powerpoint/2010/main" val="4160201211"/>
              </p:ext>
            </p:extLst>
          </p:nvPr>
        </p:nvGraphicFramePr>
        <p:xfrm>
          <a:off x="641968" y="1371600"/>
          <a:ext cx="2006600" cy="381000"/>
        </p:xfrm>
        <a:graphic>
          <a:graphicData uri="http://schemas.openxmlformats.org/presentationml/2006/ole">
            <mc:AlternateContent xmlns:mc="http://schemas.openxmlformats.org/markup-compatibility/2006">
              <mc:Choice xmlns:v="urn:schemas-microsoft-com:vml" Requires="v">
                <p:oleObj name="Equation" r:id="rId2" imgW="2006280" imgH="380880" progId="Equation.DSMT4">
                  <p:embed/>
                </p:oleObj>
              </mc:Choice>
              <mc:Fallback>
                <p:oleObj name="Equation" r:id="rId2" imgW="2006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968" y="1371600"/>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2" name="Object 4"/>
          <p:cNvGraphicFramePr>
            <a:graphicFrameLocks noChangeAspect="1"/>
          </p:cNvGraphicFramePr>
          <p:nvPr>
            <p:extLst>
              <p:ext uri="{D42A27DB-BD31-4B8C-83A1-F6EECF244321}">
                <p14:modId xmlns:p14="http://schemas.microsoft.com/office/powerpoint/2010/main" val="352560686"/>
              </p:ext>
            </p:extLst>
          </p:nvPr>
        </p:nvGraphicFramePr>
        <p:xfrm>
          <a:off x="1948832" y="1981200"/>
          <a:ext cx="3683000" cy="1168400"/>
        </p:xfrm>
        <a:graphic>
          <a:graphicData uri="http://schemas.openxmlformats.org/presentationml/2006/ole">
            <mc:AlternateContent xmlns:mc="http://schemas.openxmlformats.org/markup-compatibility/2006">
              <mc:Choice xmlns:v="urn:schemas-microsoft-com:vml" Requires="v">
                <p:oleObj name="Equation" r:id="rId4" imgW="3682800" imgH="1168200" progId="Equation.DSMT4">
                  <p:embed/>
                </p:oleObj>
              </mc:Choice>
              <mc:Fallback>
                <p:oleObj name="Equation" r:id="rId4" imgW="3682800" imgH="11682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48832" y="1981200"/>
                        <a:ext cx="36830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3" name="Object 5"/>
          <p:cNvGraphicFramePr>
            <a:graphicFrameLocks noChangeAspect="1"/>
          </p:cNvGraphicFramePr>
          <p:nvPr>
            <p:extLst>
              <p:ext uri="{D42A27DB-BD31-4B8C-83A1-F6EECF244321}">
                <p14:modId xmlns:p14="http://schemas.microsoft.com/office/powerpoint/2010/main" val="1638125408"/>
              </p:ext>
            </p:extLst>
          </p:nvPr>
        </p:nvGraphicFramePr>
        <p:xfrm>
          <a:off x="1924050" y="3200400"/>
          <a:ext cx="2044700" cy="914400"/>
        </p:xfrm>
        <a:graphic>
          <a:graphicData uri="http://schemas.openxmlformats.org/presentationml/2006/ole">
            <mc:AlternateContent xmlns:mc="http://schemas.openxmlformats.org/markup-compatibility/2006">
              <mc:Choice xmlns:v="urn:schemas-microsoft-com:vml" Requires="v">
                <p:oleObj name="Equation" r:id="rId6" imgW="2044440" imgH="914400" progId="Equation.DSMT4">
                  <p:embed/>
                </p:oleObj>
              </mc:Choice>
              <mc:Fallback>
                <p:oleObj name="Equation" r:id="rId6" imgW="2044440" imgH="9144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4050" y="3200400"/>
                        <a:ext cx="20447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4" name="Object 6"/>
          <p:cNvGraphicFramePr>
            <a:graphicFrameLocks noChangeAspect="1"/>
          </p:cNvGraphicFramePr>
          <p:nvPr>
            <p:extLst>
              <p:ext uri="{D42A27DB-BD31-4B8C-83A1-F6EECF244321}">
                <p14:modId xmlns:p14="http://schemas.microsoft.com/office/powerpoint/2010/main" val="2789506936"/>
              </p:ext>
            </p:extLst>
          </p:nvPr>
        </p:nvGraphicFramePr>
        <p:xfrm>
          <a:off x="1952625" y="4114800"/>
          <a:ext cx="1689100" cy="914400"/>
        </p:xfrm>
        <a:graphic>
          <a:graphicData uri="http://schemas.openxmlformats.org/presentationml/2006/ole">
            <mc:AlternateContent xmlns:mc="http://schemas.openxmlformats.org/markup-compatibility/2006">
              <mc:Choice xmlns:v="urn:schemas-microsoft-com:vml" Requires="v">
                <p:oleObj name="Equation" r:id="rId8" imgW="1688760" imgH="914400" progId="Equation.DSMT4">
                  <p:embed/>
                </p:oleObj>
              </mc:Choice>
              <mc:Fallback>
                <p:oleObj name="Equation" r:id="rId8" imgW="1688760" imgH="914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952625" y="4114800"/>
                        <a:ext cx="1689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5" name="Object 7"/>
          <p:cNvGraphicFramePr>
            <a:graphicFrameLocks noChangeAspect="1"/>
          </p:cNvGraphicFramePr>
          <p:nvPr>
            <p:extLst>
              <p:ext uri="{D42A27DB-BD31-4B8C-83A1-F6EECF244321}">
                <p14:modId xmlns:p14="http://schemas.microsoft.com/office/powerpoint/2010/main" val="502362322"/>
              </p:ext>
            </p:extLst>
          </p:nvPr>
        </p:nvGraphicFramePr>
        <p:xfrm>
          <a:off x="2206316" y="5118100"/>
          <a:ext cx="1206500" cy="444500"/>
        </p:xfrm>
        <a:graphic>
          <a:graphicData uri="http://schemas.openxmlformats.org/presentationml/2006/ole">
            <mc:AlternateContent xmlns:mc="http://schemas.openxmlformats.org/markup-compatibility/2006">
              <mc:Choice xmlns:v="urn:schemas-microsoft-com:vml" Requires="v">
                <p:oleObj name="Equation" r:id="rId10" imgW="1206360" imgH="444240" progId="Equation.DSMT4">
                  <p:embed/>
                </p:oleObj>
              </mc:Choice>
              <mc:Fallback>
                <p:oleObj name="Equation" r:id="rId10" imgW="1206360" imgH="44424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6316" y="5118100"/>
                        <a:ext cx="1206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6" name="Object 8"/>
          <p:cNvGraphicFramePr>
            <a:graphicFrameLocks noChangeAspect="1"/>
          </p:cNvGraphicFramePr>
          <p:nvPr>
            <p:extLst>
              <p:ext uri="{D42A27DB-BD31-4B8C-83A1-F6EECF244321}">
                <p14:modId xmlns:p14="http://schemas.microsoft.com/office/powerpoint/2010/main" val="3421781573"/>
              </p:ext>
            </p:extLst>
          </p:nvPr>
        </p:nvGraphicFramePr>
        <p:xfrm>
          <a:off x="3238500" y="5575300"/>
          <a:ext cx="3352800" cy="368300"/>
        </p:xfrm>
        <a:graphic>
          <a:graphicData uri="http://schemas.openxmlformats.org/presentationml/2006/ole">
            <mc:AlternateContent xmlns:mc="http://schemas.openxmlformats.org/markup-compatibility/2006">
              <mc:Choice xmlns:v="urn:schemas-microsoft-com:vml" Requires="v">
                <p:oleObj name="Equation" r:id="rId12" imgW="3352680" imgH="368280" progId="Equation.DSMT4">
                  <p:embed/>
                </p:oleObj>
              </mc:Choice>
              <mc:Fallback>
                <p:oleObj name="Equation" r:id="rId12" imgW="3352680" imgH="36828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5575300"/>
                        <a:ext cx="3352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3257" name="Object 9"/>
          <p:cNvGraphicFramePr>
            <a:graphicFrameLocks noChangeAspect="1"/>
          </p:cNvGraphicFramePr>
          <p:nvPr>
            <p:extLst>
              <p:ext uri="{D42A27DB-BD31-4B8C-83A1-F6EECF244321}">
                <p14:modId xmlns:p14="http://schemas.microsoft.com/office/powerpoint/2010/main" val="2844572231"/>
              </p:ext>
            </p:extLst>
          </p:nvPr>
        </p:nvGraphicFramePr>
        <p:xfrm>
          <a:off x="5816600" y="2514600"/>
          <a:ext cx="2870200" cy="292100"/>
        </p:xfrm>
        <a:graphic>
          <a:graphicData uri="http://schemas.openxmlformats.org/presentationml/2006/ole">
            <mc:AlternateContent xmlns:mc="http://schemas.openxmlformats.org/markup-compatibility/2006">
              <mc:Choice xmlns:v="urn:schemas-microsoft-com:vml" Requires="v">
                <p:oleObj name="Equation" r:id="rId14" imgW="2869920" imgH="291960" progId="Equation.DSMT4">
                  <p:embed/>
                </p:oleObj>
              </mc:Choice>
              <mc:Fallback>
                <p:oleObj name="Equation" r:id="rId14" imgW="2869920" imgH="29196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816600" y="2514600"/>
                        <a:ext cx="287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25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325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325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325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325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532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We want to determine where the product is positive. Test one point from each interval.</a:t>
            </a:r>
          </a:p>
          <a:p>
            <a:r>
              <a:rPr lang="en-US" b="1" dirty="0"/>
              <a:t>Note:</a:t>
            </a:r>
            <a:r>
              <a:rPr lang="en-US" dirty="0"/>
              <a:t> With a calculator, you can determine that </a:t>
            </a:r>
          </a:p>
        </p:txBody>
      </p:sp>
      <p:graphicFrame>
        <p:nvGraphicFramePr>
          <p:cNvPr id="54274" name="Object 2"/>
          <p:cNvGraphicFramePr>
            <a:graphicFrameLocks noChangeAspect="1"/>
          </p:cNvGraphicFramePr>
          <p:nvPr/>
        </p:nvGraphicFramePr>
        <p:xfrm>
          <a:off x="533400" y="2686050"/>
          <a:ext cx="5118100" cy="444500"/>
        </p:xfrm>
        <a:graphic>
          <a:graphicData uri="http://schemas.openxmlformats.org/presentationml/2006/ole">
            <mc:AlternateContent xmlns:mc="http://schemas.openxmlformats.org/markup-compatibility/2006">
              <mc:Choice xmlns:v="urn:schemas-microsoft-com:vml" Requires="v">
                <p:oleObj name="Equation" r:id="rId2" imgW="5117760" imgH="444240" progId="Equation.DSMT4">
                  <p:embed/>
                </p:oleObj>
              </mc:Choice>
              <mc:Fallback>
                <p:oleObj name="Equation" r:id="rId2" imgW="5117760" imgH="4442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2686050"/>
                        <a:ext cx="5118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Factor the polynomial expression, if possible, and find the points where each factor is 0. (Use the quadratic formula, if necessary.) </a:t>
            </a:r>
          </a:p>
          <a:p>
            <a:pPr marL="514350" indent="-514350">
              <a:buFont typeface="+mj-lt"/>
              <a:buAutoNum type="arabicPeriod"/>
            </a:pPr>
            <a:r>
              <a:rPr lang="en-US" dirty="0">
                <a:solidFill>
                  <a:schemeClr val="accent6">
                    <a:lumMod val="10000"/>
                  </a:schemeClr>
                </a:solidFill>
              </a:rPr>
              <a:t>Mark each of these points on a number line. These are the interval </a:t>
            </a:r>
            <a:r>
              <a:rPr lang="en-US" b="1" dirty="0">
                <a:solidFill>
                  <a:srgbClr val="C00000"/>
                </a:solidFill>
              </a:rPr>
              <a:t>endpoints</a:t>
            </a:r>
            <a:r>
              <a:rPr lang="en-US" dirty="0">
                <a:solidFill>
                  <a:schemeClr val="accent6">
                    <a:lumMod val="10000"/>
                  </a:schemeClr>
                </a:solidFill>
              </a:rPr>
              <a:t>.</a:t>
            </a:r>
          </a:p>
        </p:txBody>
      </p:sp>
      <p:sp>
        <p:nvSpPr>
          <p:cNvPr id="6146" name="Rectangle 2"/>
          <p:cNvSpPr>
            <a:spLocks noGrp="1"/>
          </p:cNvSpPr>
          <p:nvPr>
            <p:ph type="title"/>
          </p:nvPr>
        </p:nvSpPr>
        <p:spPr>
          <a:prstGeom prst="rect">
            <a:avLst/>
          </a:prstGeom>
        </p:spPr>
        <p:txBody>
          <a:bodyPr/>
          <a:lstStyle/>
          <a:p>
            <a:r>
              <a:rPr lang="en-US" dirty="0"/>
              <a:t>Procedure: Solving a Polynomial Inequality Algebraically</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pic>
        <p:nvPicPr>
          <p:cNvPr id="552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73981" y="1276350"/>
            <a:ext cx="5396039" cy="1856172"/>
          </a:xfrm>
          <a:prstGeom prst="rect">
            <a:avLst/>
          </a:prstGeom>
          <a:noFill/>
          <a:ln w="9525">
            <a:noFill/>
            <a:miter lim="800000"/>
            <a:headEnd/>
            <a:tailEnd/>
          </a:ln>
        </p:spPr>
      </p:pic>
      <p:graphicFrame>
        <p:nvGraphicFramePr>
          <p:cNvPr id="55299" name="Object 3"/>
          <p:cNvGraphicFramePr>
            <a:graphicFrameLocks noChangeAspect="1"/>
          </p:cNvGraphicFramePr>
          <p:nvPr>
            <p:extLst>
              <p:ext uri="{D42A27DB-BD31-4B8C-83A1-F6EECF244321}">
                <p14:modId xmlns:p14="http://schemas.microsoft.com/office/powerpoint/2010/main" val="2527550799"/>
              </p:ext>
            </p:extLst>
          </p:nvPr>
        </p:nvGraphicFramePr>
        <p:xfrm>
          <a:off x="539750" y="3063875"/>
          <a:ext cx="2463800" cy="2667000"/>
        </p:xfrm>
        <a:graphic>
          <a:graphicData uri="http://schemas.openxmlformats.org/presentationml/2006/ole">
            <mc:AlternateContent xmlns:mc="http://schemas.openxmlformats.org/markup-compatibility/2006">
              <mc:Choice xmlns:v="urn:schemas-microsoft-com:vml" Requires="v">
                <p:oleObj name="Equation" r:id="rId3" imgW="2463480" imgH="2666880" progId="Equation.DSMT4">
                  <p:embed/>
                </p:oleObj>
              </mc:Choice>
              <mc:Fallback>
                <p:oleObj name="Equation" r:id="rId3" imgW="2463480" imgH="26668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750" y="3063875"/>
                        <a:ext cx="2463800" cy="2667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0" name="Object 4"/>
          <p:cNvGraphicFramePr>
            <a:graphicFrameLocks noChangeAspect="1"/>
          </p:cNvGraphicFramePr>
          <p:nvPr>
            <p:extLst>
              <p:ext uri="{D42A27DB-BD31-4B8C-83A1-F6EECF244321}">
                <p14:modId xmlns:p14="http://schemas.microsoft.com/office/powerpoint/2010/main" val="1689974488"/>
              </p:ext>
            </p:extLst>
          </p:nvPr>
        </p:nvGraphicFramePr>
        <p:xfrm>
          <a:off x="3292475" y="2998788"/>
          <a:ext cx="2552700" cy="2997200"/>
        </p:xfrm>
        <a:graphic>
          <a:graphicData uri="http://schemas.openxmlformats.org/presentationml/2006/ole">
            <mc:AlternateContent xmlns:mc="http://schemas.openxmlformats.org/markup-compatibility/2006">
              <mc:Choice xmlns:v="urn:schemas-microsoft-com:vml" Requires="v">
                <p:oleObj name="Equation" r:id="rId5" imgW="2552400" imgH="2997000" progId="Equation.DSMT4">
                  <p:embed/>
                </p:oleObj>
              </mc:Choice>
              <mc:Fallback>
                <p:oleObj name="Equation" r:id="rId5" imgW="2552400" imgH="2997000" progId="Equation.DSMT4">
                  <p:embed/>
                  <p:pic>
                    <p:nvPicPr>
                      <p:cNvPr id="0" name="Picture 4"/>
                      <p:cNvPicPr>
                        <a:picLocks noChangeAspect="1" noChangeArrowheads="1"/>
                      </p:cNvPicPr>
                      <p:nvPr/>
                    </p:nvPicPr>
                    <p:blipFill>
                      <a:blip r:embed="rId6"/>
                      <a:srcRect/>
                      <a:stretch>
                        <a:fillRect/>
                      </a:stretch>
                    </p:blipFill>
                    <p:spPr bwMode="auto">
                      <a:xfrm>
                        <a:off x="3292475" y="2998788"/>
                        <a:ext cx="2552700" cy="299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5301" name="Object 5"/>
          <p:cNvGraphicFramePr>
            <a:graphicFrameLocks noChangeAspect="1"/>
          </p:cNvGraphicFramePr>
          <p:nvPr/>
        </p:nvGraphicFramePr>
        <p:xfrm>
          <a:off x="6007100" y="3098800"/>
          <a:ext cx="2946400" cy="2616200"/>
        </p:xfrm>
        <a:graphic>
          <a:graphicData uri="http://schemas.openxmlformats.org/presentationml/2006/ole">
            <mc:AlternateContent xmlns:mc="http://schemas.openxmlformats.org/markup-compatibility/2006">
              <mc:Choice xmlns:v="urn:schemas-microsoft-com:vml" Requires="v">
                <p:oleObj name="Equation" r:id="rId7" imgW="2946240" imgH="2616120" progId="Equation.DSMT4">
                  <p:embed/>
                </p:oleObj>
              </mc:Choice>
              <mc:Fallback>
                <p:oleObj name="Equation" r:id="rId7" imgW="2946240" imgH="2616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07100" y="3098800"/>
                        <a:ext cx="2946400" cy="2616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53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53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Solving Polynomial Inequalities Using the Quadratic Formula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endParaRPr lang="en-US" sz="1500" dirty="0"/>
          </a:p>
          <a:p>
            <a:endParaRPr lang="en-US" dirty="0"/>
          </a:p>
          <a:p>
            <a:r>
              <a:rPr lang="en-US" dirty="0"/>
              <a:t>The solution set can be written in two ways. </a:t>
            </a:r>
          </a:p>
          <a:p>
            <a:pPr>
              <a:tabLst>
                <a:tab pos="742950" algn="l"/>
              </a:tabLst>
            </a:pPr>
            <a:r>
              <a:rPr lang="en-US" dirty="0"/>
              <a:t>	algebraic notation 	or 	interval notation </a:t>
            </a:r>
          </a:p>
          <a:p>
            <a:endParaRPr lang="en-US" dirty="0"/>
          </a:p>
        </p:txBody>
      </p:sp>
      <p:pic>
        <p:nvPicPr>
          <p:cNvPr id="5632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81125" y="2362200"/>
            <a:ext cx="6381750" cy="1181100"/>
          </a:xfrm>
          <a:prstGeom prst="rect">
            <a:avLst/>
          </a:prstGeom>
          <a:noFill/>
          <a:ln w="9525">
            <a:noFill/>
            <a:miter lim="800000"/>
            <a:headEnd/>
            <a:tailEnd/>
          </a:ln>
        </p:spPr>
      </p:pic>
      <p:graphicFrame>
        <p:nvGraphicFramePr>
          <p:cNvPr id="56324" name="Object 4"/>
          <p:cNvGraphicFramePr>
            <a:graphicFrameLocks noChangeAspect="1"/>
          </p:cNvGraphicFramePr>
          <p:nvPr/>
        </p:nvGraphicFramePr>
        <p:xfrm>
          <a:off x="850900" y="4625975"/>
          <a:ext cx="3352800" cy="508000"/>
        </p:xfrm>
        <a:graphic>
          <a:graphicData uri="http://schemas.openxmlformats.org/presentationml/2006/ole">
            <mc:AlternateContent xmlns:mc="http://schemas.openxmlformats.org/markup-compatibility/2006">
              <mc:Choice xmlns:v="urn:schemas-microsoft-com:vml" Requires="v">
                <p:oleObj name="Equation" r:id="rId3" imgW="3352680" imgH="507960" progId="Equation.DSMT4">
                  <p:embed/>
                </p:oleObj>
              </mc:Choice>
              <mc:Fallback>
                <p:oleObj name="Equation" r:id="rId3" imgW="3352680" imgH="507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0900" y="4625975"/>
                        <a:ext cx="33528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6325" name="Object 5"/>
          <p:cNvGraphicFramePr>
            <a:graphicFrameLocks noChangeAspect="1"/>
          </p:cNvGraphicFramePr>
          <p:nvPr/>
        </p:nvGraphicFramePr>
        <p:xfrm>
          <a:off x="4762500" y="4597400"/>
          <a:ext cx="3708400" cy="622300"/>
        </p:xfrm>
        <a:graphic>
          <a:graphicData uri="http://schemas.openxmlformats.org/presentationml/2006/ole">
            <mc:AlternateContent xmlns:mc="http://schemas.openxmlformats.org/markup-compatibility/2006">
              <mc:Choice xmlns:v="urn:schemas-microsoft-com:vml" Requires="v">
                <p:oleObj name="Equation" r:id="rId5" imgW="3708360" imgH="622080" progId="Equation.DSMT4">
                  <p:embed/>
                </p:oleObj>
              </mc:Choice>
              <mc:Fallback>
                <p:oleObj name="Equation" r:id="rId5" imgW="3708360" imgH="622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62500" y="4597400"/>
                        <a:ext cx="37084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63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63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6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a:t>
            </a:r>
          </a:p>
        </p:txBody>
      </p:sp>
      <p:sp>
        <p:nvSpPr>
          <p:cNvPr id="3" name="Content Placeholder 2"/>
          <p:cNvSpPr>
            <a:spLocks noGrp="1"/>
          </p:cNvSpPr>
          <p:nvPr>
            <p:ph idx="1"/>
          </p:nvPr>
        </p:nvSpPr>
        <p:spPr/>
        <p:txBody>
          <a:bodyPr/>
          <a:lstStyle/>
          <a:p>
            <a:r>
              <a:rPr lang="en-US" dirty="0"/>
              <a:t>Solve the inequality by using the quadratic formula and a number line. Then graph the solution set on a number line.</a:t>
            </a:r>
          </a:p>
          <a:p>
            <a:endParaRPr lang="en-US" sz="1500" b="1" dirty="0"/>
          </a:p>
          <a:p>
            <a:r>
              <a:rPr lang="en-US" b="1" dirty="0"/>
              <a:t>Solution </a:t>
            </a:r>
          </a:p>
          <a:p>
            <a:r>
              <a:rPr lang="en-US" dirty="0"/>
              <a:t>To find where 		        use the quadratic formula. </a:t>
            </a:r>
          </a:p>
        </p:txBody>
      </p:sp>
      <p:graphicFrame>
        <p:nvGraphicFramePr>
          <p:cNvPr id="57346" name="Object 2"/>
          <p:cNvGraphicFramePr>
            <a:graphicFrameLocks noChangeAspect="1"/>
          </p:cNvGraphicFramePr>
          <p:nvPr/>
        </p:nvGraphicFramePr>
        <p:xfrm>
          <a:off x="3486150" y="2647950"/>
          <a:ext cx="2171700" cy="381000"/>
        </p:xfrm>
        <a:graphic>
          <a:graphicData uri="http://schemas.openxmlformats.org/presentationml/2006/ole">
            <mc:AlternateContent xmlns:mc="http://schemas.openxmlformats.org/markup-compatibility/2006">
              <mc:Choice xmlns:v="urn:schemas-microsoft-com:vml" Requires="v">
                <p:oleObj name="Equation" r:id="rId2" imgW="2171520" imgH="380880" progId="Equation.DSMT4">
                  <p:embed/>
                </p:oleObj>
              </mc:Choice>
              <mc:Fallback>
                <p:oleObj name="Equation" r:id="rId2" imgW="217152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86150" y="2647950"/>
                        <a:ext cx="2171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7" name="Object 3"/>
          <p:cNvGraphicFramePr>
            <a:graphicFrameLocks noChangeAspect="1"/>
          </p:cNvGraphicFramePr>
          <p:nvPr>
            <p:extLst>
              <p:ext uri="{D42A27DB-BD31-4B8C-83A1-F6EECF244321}">
                <p14:modId xmlns:p14="http://schemas.microsoft.com/office/powerpoint/2010/main" val="2950501862"/>
              </p:ext>
            </p:extLst>
          </p:nvPr>
        </p:nvGraphicFramePr>
        <p:xfrm>
          <a:off x="2560095" y="3468332"/>
          <a:ext cx="2235200" cy="419100"/>
        </p:xfrm>
        <a:graphic>
          <a:graphicData uri="http://schemas.openxmlformats.org/presentationml/2006/ole">
            <mc:AlternateContent xmlns:mc="http://schemas.openxmlformats.org/markup-compatibility/2006">
              <mc:Choice xmlns:v="urn:schemas-microsoft-com:vml" Requires="v">
                <p:oleObj name="Equation" r:id="rId4" imgW="2234880" imgH="419040" progId="Equation.DSMT4">
                  <p:embed/>
                </p:oleObj>
              </mc:Choice>
              <mc:Fallback>
                <p:oleObj name="Equation" r:id="rId4" imgW="2234880" imgH="419040" progId="Equation.DSMT4">
                  <p:embed/>
                  <p:pic>
                    <p:nvPicPr>
                      <p:cNvPr id="0" name="Picture 3"/>
                      <p:cNvPicPr>
                        <a:picLocks noChangeAspect="1" noChangeArrowheads="1"/>
                      </p:cNvPicPr>
                      <p:nvPr/>
                    </p:nvPicPr>
                    <p:blipFill>
                      <a:blip r:embed="rId5"/>
                      <a:srcRect/>
                      <a:stretch>
                        <a:fillRect/>
                      </a:stretch>
                    </p:blipFill>
                    <p:spPr bwMode="auto">
                      <a:xfrm>
                        <a:off x="2560095" y="3468332"/>
                        <a:ext cx="2235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8" name="Object 4"/>
          <p:cNvGraphicFramePr>
            <a:graphicFrameLocks noChangeAspect="1"/>
          </p:cNvGraphicFramePr>
          <p:nvPr>
            <p:extLst>
              <p:ext uri="{D42A27DB-BD31-4B8C-83A1-F6EECF244321}">
                <p14:modId xmlns:p14="http://schemas.microsoft.com/office/powerpoint/2010/main" val="4035499441"/>
              </p:ext>
            </p:extLst>
          </p:nvPr>
        </p:nvGraphicFramePr>
        <p:xfrm>
          <a:off x="1143000" y="4077335"/>
          <a:ext cx="3644900" cy="1168400"/>
        </p:xfrm>
        <a:graphic>
          <a:graphicData uri="http://schemas.openxmlformats.org/presentationml/2006/ole">
            <mc:AlternateContent xmlns:mc="http://schemas.openxmlformats.org/markup-compatibility/2006">
              <mc:Choice xmlns:v="urn:schemas-microsoft-com:vml" Requires="v">
                <p:oleObj name="Equation" r:id="rId6" imgW="3644640" imgH="1168200" progId="Equation.DSMT4">
                  <p:embed/>
                </p:oleObj>
              </mc:Choice>
              <mc:Fallback>
                <p:oleObj name="Equation" r:id="rId6" imgW="3644640" imgH="116820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3000" y="4077335"/>
                        <a:ext cx="36449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49" name="Object 5"/>
          <p:cNvGraphicFramePr>
            <a:graphicFrameLocks noChangeAspect="1"/>
          </p:cNvGraphicFramePr>
          <p:nvPr>
            <p:extLst>
              <p:ext uri="{D42A27DB-BD31-4B8C-83A1-F6EECF244321}">
                <p14:modId xmlns:p14="http://schemas.microsoft.com/office/powerpoint/2010/main" val="659130699"/>
              </p:ext>
            </p:extLst>
          </p:nvPr>
        </p:nvGraphicFramePr>
        <p:xfrm>
          <a:off x="4854575" y="4197985"/>
          <a:ext cx="1676400" cy="914400"/>
        </p:xfrm>
        <a:graphic>
          <a:graphicData uri="http://schemas.openxmlformats.org/presentationml/2006/ole">
            <mc:AlternateContent xmlns:mc="http://schemas.openxmlformats.org/markup-compatibility/2006">
              <mc:Choice xmlns:v="urn:schemas-microsoft-com:vml" Requires="v">
                <p:oleObj name="Equation" r:id="rId8" imgW="1676160" imgH="914400" progId="Equation.DSMT4">
                  <p:embed/>
                </p:oleObj>
              </mc:Choice>
              <mc:Fallback>
                <p:oleObj name="Equation" r:id="rId8" imgW="1676160" imgH="9144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54575" y="4197985"/>
                        <a:ext cx="1676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0" name="Object 6"/>
          <p:cNvGraphicFramePr>
            <a:graphicFrameLocks noChangeAspect="1"/>
          </p:cNvGraphicFramePr>
          <p:nvPr/>
        </p:nvGraphicFramePr>
        <p:xfrm>
          <a:off x="4854575" y="5099050"/>
          <a:ext cx="1562100" cy="914400"/>
        </p:xfrm>
        <a:graphic>
          <a:graphicData uri="http://schemas.openxmlformats.org/presentationml/2006/ole">
            <mc:AlternateContent xmlns:mc="http://schemas.openxmlformats.org/markup-compatibility/2006">
              <mc:Choice xmlns:v="urn:schemas-microsoft-com:vml" Requires="v">
                <p:oleObj name="Equation" r:id="rId10" imgW="1562040" imgH="914400" progId="Equation.DSMT4">
                  <p:embed/>
                </p:oleObj>
              </mc:Choice>
              <mc:Fallback>
                <p:oleObj name="Equation" r:id="rId10" imgW="1562040" imgH="914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854575" y="5099050"/>
                        <a:ext cx="15621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7351" name="Object 7"/>
          <p:cNvGraphicFramePr>
            <a:graphicFrameLocks noChangeAspect="1"/>
          </p:cNvGraphicFramePr>
          <p:nvPr/>
        </p:nvGraphicFramePr>
        <p:xfrm>
          <a:off x="6527800" y="5330825"/>
          <a:ext cx="1473200" cy="444500"/>
        </p:xfrm>
        <a:graphic>
          <a:graphicData uri="http://schemas.openxmlformats.org/presentationml/2006/ole">
            <mc:AlternateContent xmlns:mc="http://schemas.openxmlformats.org/markup-compatibility/2006">
              <mc:Choice xmlns:v="urn:schemas-microsoft-com:vml" Requires="v">
                <p:oleObj name="Equation" r:id="rId12" imgW="1473120" imgH="444240" progId="Equation.DSMT4">
                  <p:embed/>
                </p:oleObj>
              </mc:Choice>
              <mc:Fallback>
                <p:oleObj name="Equation" r:id="rId12" imgW="1473120" imgH="44424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27800" y="5330825"/>
                        <a:ext cx="1473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734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73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734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735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73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these values are </a:t>
            </a:r>
            <a:r>
              <a:rPr lang="en-US" dirty="0" err="1"/>
              <a:t>nonreal</a:t>
            </a:r>
            <a:r>
              <a:rPr lang="en-US" dirty="0"/>
              <a:t>, the polynomial is either always positive or always negative for all real values of </a:t>
            </a:r>
            <a:r>
              <a:rPr lang="en-US" i="1" dirty="0"/>
              <a:t>x</a:t>
            </a:r>
            <a:r>
              <a:rPr lang="en-US" dirty="0"/>
              <a:t>. Therefore, we only need to test one point. If that point satisfies the inequality, then the solution set is all real numbers. If it does not, then there is no solution. In this example, we test </a:t>
            </a:r>
            <a:r>
              <a:rPr lang="en-US" i="1" dirty="0"/>
              <a:t>x</a:t>
            </a:r>
            <a:r>
              <a:rPr lang="en-US" dirty="0"/>
              <a:t> = 0 because the polynomial is easy to evaluate for </a:t>
            </a:r>
            <a:r>
              <a:rPr lang="en-US" i="1" dirty="0"/>
              <a:t>x</a:t>
            </a:r>
            <a:r>
              <a:rPr lang="en-US" dirty="0"/>
              <a:t> = 0. </a:t>
            </a:r>
          </a:p>
        </p:txBody>
      </p:sp>
      <p:graphicFrame>
        <p:nvGraphicFramePr>
          <p:cNvPr id="58370" name="Object 2"/>
          <p:cNvGraphicFramePr>
            <a:graphicFrameLocks noChangeAspect="1"/>
          </p:cNvGraphicFramePr>
          <p:nvPr/>
        </p:nvGraphicFramePr>
        <p:xfrm>
          <a:off x="2914650" y="4451350"/>
          <a:ext cx="3314700" cy="533400"/>
        </p:xfrm>
        <a:graphic>
          <a:graphicData uri="http://schemas.openxmlformats.org/presentationml/2006/ole">
            <mc:AlternateContent xmlns:mc="http://schemas.openxmlformats.org/markup-compatibility/2006">
              <mc:Choice xmlns:v="urn:schemas-microsoft-com:vml" Requires="v">
                <p:oleObj name="Equation" r:id="rId2" imgW="3314520" imgH="533160" progId="Equation.DSMT4">
                  <p:embed/>
                </p:oleObj>
              </mc:Choice>
              <mc:Fallback>
                <p:oleObj name="Equation" r:id="rId2" imgW="3314520" imgH="5331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4650" y="4451350"/>
                        <a:ext cx="3314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Solving Polynomial Inequalities Using the Quadratic Formula (cont.)</a:t>
            </a:r>
          </a:p>
        </p:txBody>
      </p:sp>
      <p:sp>
        <p:nvSpPr>
          <p:cNvPr id="3" name="Content Placeholder 2"/>
          <p:cNvSpPr>
            <a:spLocks noGrp="1"/>
          </p:cNvSpPr>
          <p:nvPr>
            <p:ph idx="1"/>
          </p:nvPr>
        </p:nvSpPr>
        <p:spPr/>
        <p:txBody>
          <a:bodyPr/>
          <a:lstStyle/>
          <a:p>
            <a:r>
              <a:rPr lang="en-US" dirty="0"/>
              <a:t>Since the real number 0 satisfies the inequality, the solution set is all real numbers. In interval notation we write (−</a:t>
            </a:r>
            <a:r>
              <a:rPr lang="en-US" dirty="0">
                <a:latin typeface="Symbol" pitchFamily="98" charset="2"/>
                <a:sym typeface="Symbol"/>
              </a:rPr>
              <a:t></a:t>
            </a:r>
            <a:r>
              <a:rPr lang="en-US" dirty="0"/>
              <a:t>, </a:t>
            </a:r>
            <a:r>
              <a:rPr lang="en-US" dirty="0">
                <a:latin typeface="Symbol" pitchFamily="98" charset="2"/>
                <a:sym typeface="Symbol"/>
              </a:rPr>
              <a:t></a:t>
            </a:r>
            <a:r>
              <a:rPr lang="en-US" dirty="0"/>
              <a:t>), and in algebraic notation we write Graphically, the solution set is shown here. </a:t>
            </a:r>
          </a:p>
        </p:txBody>
      </p:sp>
      <p:graphicFrame>
        <p:nvGraphicFramePr>
          <p:cNvPr id="59394" name="Object 2"/>
          <p:cNvGraphicFramePr>
            <a:graphicFrameLocks noChangeAspect="1"/>
          </p:cNvGraphicFramePr>
          <p:nvPr>
            <p:extLst>
              <p:ext uri="{D42A27DB-BD31-4B8C-83A1-F6EECF244321}">
                <p14:modId xmlns:p14="http://schemas.microsoft.com/office/powerpoint/2010/main" val="3662742278"/>
              </p:ext>
            </p:extLst>
          </p:nvPr>
        </p:nvGraphicFramePr>
        <p:xfrm>
          <a:off x="7620000" y="2286000"/>
          <a:ext cx="317500" cy="266700"/>
        </p:xfrm>
        <a:graphic>
          <a:graphicData uri="http://schemas.openxmlformats.org/presentationml/2006/ole">
            <mc:AlternateContent xmlns:mc="http://schemas.openxmlformats.org/markup-compatibility/2006">
              <mc:Choice xmlns:v="urn:schemas-microsoft-com:vml" Requires="v">
                <p:oleObj name="Equation" r:id="rId2" imgW="317160" imgH="266400" progId="Equation.DSMT4">
                  <p:embed/>
                </p:oleObj>
              </mc:Choice>
              <mc:Fallback>
                <p:oleObj name="Equation" r:id="rId2" imgW="317160" imgH="2664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0" y="2286000"/>
                        <a:ext cx="317500"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9395"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971800" y="3429007"/>
            <a:ext cx="3200400" cy="75595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280898"/>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Simplify the inequality so that one side is 0 and the other side has a single fraction with both the numerator and denominator in factored form. </a:t>
            </a:r>
          </a:p>
          <a:p>
            <a:pPr marL="514350" indent="-514350">
              <a:buFont typeface="+mj-lt"/>
              <a:buAutoNum type="arabicPeriod"/>
            </a:pPr>
            <a:r>
              <a:rPr lang="en-US" dirty="0">
                <a:solidFill>
                  <a:schemeClr val="accent6">
                    <a:lumMod val="10000"/>
                  </a:schemeClr>
                </a:solidFill>
              </a:rPr>
              <a:t>Find the points that cause the factors in the numerator or in the denominator to be 0. </a:t>
            </a:r>
          </a:p>
          <a:p>
            <a:pPr marL="514350" indent="-514350">
              <a:buFont typeface="+mj-lt"/>
              <a:buAutoNum type="arabicPeriod"/>
            </a:pPr>
            <a:r>
              <a:rPr lang="en-US" dirty="0">
                <a:solidFill>
                  <a:schemeClr val="accent6">
                    <a:lumMod val="10000"/>
                  </a:schemeClr>
                </a:solidFill>
              </a:rPr>
              <a:t>Mark each of these points on a number line. These are the interval endpoints. </a:t>
            </a:r>
          </a:p>
        </p:txBody>
      </p:sp>
      <p:sp>
        <p:nvSpPr>
          <p:cNvPr id="6146" name="Rectangle 2"/>
          <p:cNvSpPr>
            <a:spLocks noGrp="1"/>
          </p:cNvSpPr>
          <p:nvPr>
            <p:ph type="title"/>
          </p:nvPr>
        </p:nvSpPr>
        <p:spPr>
          <a:prstGeom prst="rect">
            <a:avLst/>
          </a:prstGeom>
        </p:spPr>
        <p:txBody>
          <a:bodyPr/>
          <a:lstStyle/>
          <a:p>
            <a:r>
              <a:rPr lang="en-US" dirty="0"/>
              <a:t>Procedure: Solving a Rational Inequality</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514350" indent="-514350">
              <a:buFont typeface="+mj-lt"/>
              <a:buAutoNum type="arabicPeriod" startAt="4"/>
            </a:pPr>
            <a:r>
              <a:rPr lang="en-US" dirty="0">
                <a:solidFill>
                  <a:schemeClr val="accent6">
                    <a:lumMod val="10000"/>
                  </a:schemeClr>
                </a:solidFill>
              </a:rPr>
              <a:t>Test one point from each interval to determine the sign of the rational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Use brackets for endpoints that are included in the solution and parentheses for endpoints that are not. </a:t>
            </a:r>
          </a:p>
        </p:txBody>
      </p:sp>
      <p:sp>
        <p:nvSpPr>
          <p:cNvPr id="6146" name="Rectangle 2"/>
          <p:cNvSpPr>
            <a:spLocks noGrp="1"/>
          </p:cNvSpPr>
          <p:nvPr>
            <p:ph type="title"/>
          </p:nvPr>
        </p:nvSpPr>
        <p:spPr>
          <a:prstGeom prst="rect">
            <a:avLst/>
          </a:prstGeom>
        </p:spPr>
        <p:txBody>
          <a:bodyPr/>
          <a:lstStyle/>
          <a:p>
            <a:r>
              <a:rPr lang="en-US" dirty="0"/>
              <a:t>Procedure: Solving a Rational Inequality (cont.)</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 </a:t>
            </a:r>
          </a:p>
          <a:p>
            <a:endParaRPr lang="en-US" sz="2500" dirty="0"/>
          </a:p>
          <a:p>
            <a:endParaRPr lang="en-US" b="1" dirty="0"/>
          </a:p>
          <a:p>
            <a:r>
              <a:rPr lang="en-US" b="1" dirty="0"/>
              <a:t>Solution </a:t>
            </a:r>
          </a:p>
          <a:p>
            <a:r>
              <a:rPr lang="en-US" dirty="0"/>
              <a:t>Set each factor in the numerator and the denominator equal to 0 to locate the interval endpoints. </a:t>
            </a:r>
          </a:p>
          <a:p>
            <a:endParaRPr lang="en-US" dirty="0"/>
          </a:p>
        </p:txBody>
      </p:sp>
      <p:graphicFrame>
        <p:nvGraphicFramePr>
          <p:cNvPr id="62466" name="Object 2"/>
          <p:cNvGraphicFramePr>
            <a:graphicFrameLocks noChangeAspect="1"/>
          </p:cNvGraphicFramePr>
          <p:nvPr>
            <p:extLst>
              <p:ext uri="{D42A27DB-BD31-4B8C-83A1-F6EECF244321}">
                <p14:modId xmlns:p14="http://schemas.microsoft.com/office/powerpoint/2010/main" val="663075001"/>
              </p:ext>
            </p:extLst>
          </p:nvPr>
        </p:nvGraphicFramePr>
        <p:xfrm>
          <a:off x="3943350" y="22860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2860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2467" name="Object 3"/>
          <p:cNvGraphicFramePr>
            <a:graphicFrameLocks noChangeAspect="1"/>
          </p:cNvGraphicFramePr>
          <p:nvPr>
            <p:extLst>
              <p:ext uri="{D42A27DB-BD31-4B8C-83A1-F6EECF244321}">
                <p14:modId xmlns:p14="http://schemas.microsoft.com/office/powerpoint/2010/main" val="2969171960"/>
              </p:ext>
            </p:extLst>
          </p:nvPr>
        </p:nvGraphicFramePr>
        <p:xfrm>
          <a:off x="2794000" y="4813300"/>
          <a:ext cx="3073400" cy="825500"/>
        </p:xfrm>
        <a:graphic>
          <a:graphicData uri="http://schemas.openxmlformats.org/presentationml/2006/ole">
            <mc:AlternateContent xmlns:mc="http://schemas.openxmlformats.org/markup-compatibility/2006">
              <mc:Choice xmlns:v="urn:schemas-microsoft-com:vml" Requires="v">
                <p:oleObj name="Equation" r:id="rId4" imgW="3073320" imgH="825480" progId="Equation.DSMT4">
                  <p:embed/>
                </p:oleObj>
              </mc:Choice>
              <mc:Fallback>
                <p:oleObj name="Equation" r:id="rId4" imgW="3073320" imgH="8254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4000" y="4813300"/>
                        <a:ext cx="30734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We want to determine where the quotient is positive. Test one point from each of the intervals to determine if the quotient is positive or negative in that interval.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pic>
        <p:nvPicPr>
          <p:cNvPr id="63490"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521619" y="1276350"/>
            <a:ext cx="6100762" cy="2006013"/>
          </a:xfrm>
          <a:prstGeom prst="rect">
            <a:avLst/>
          </a:prstGeom>
          <a:noFill/>
          <a:ln w="9525">
            <a:noFill/>
            <a:miter lim="800000"/>
            <a:headEnd/>
            <a:tailEnd/>
          </a:ln>
        </p:spPr>
      </p:pic>
      <p:graphicFrame>
        <p:nvGraphicFramePr>
          <p:cNvPr id="63491" name="Object 3"/>
          <p:cNvGraphicFramePr>
            <a:graphicFrameLocks noChangeAspect="1"/>
          </p:cNvGraphicFramePr>
          <p:nvPr/>
        </p:nvGraphicFramePr>
        <p:xfrm>
          <a:off x="869950" y="3276600"/>
          <a:ext cx="2819400" cy="2438400"/>
        </p:xfrm>
        <a:graphic>
          <a:graphicData uri="http://schemas.openxmlformats.org/presentationml/2006/ole">
            <mc:AlternateContent xmlns:mc="http://schemas.openxmlformats.org/markup-compatibility/2006">
              <mc:Choice xmlns:v="urn:schemas-microsoft-com:vml" Requires="v">
                <p:oleObj name="Equation" r:id="rId3" imgW="2819160" imgH="2438280" progId="Equation.DSMT4">
                  <p:embed/>
                </p:oleObj>
              </mc:Choice>
              <mc:Fallback>
                <p:oleObj name="Equation" r:id="rId3" imgW="2819160" imgH="24382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9950" y="3276600"/>
                        <a:ext cx="2819400" cy="243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3492" name="Object 4"/>
          <p:cNvGraphicFramePr>
            <a:graphicFrameLocks noChangeAspect="1"/>
          </p:cNvGraphicFramePr>
          <p:nvPr>
            <p:extLst>
              <p:ext uri="{D42A27DB-BD31-4B8C-83A1-F6EECF244321}">
                <p14:modId xmlns:p14="http://schemas.microsoft.com/office/powerpoint/2010/main" val="964324493"/>
              </p:ext>
            </p:extLst>
          </p:nvPr>
        </p:nvGraphicFramePr>
        <p:xfrm>
          <a:off x="3994150" y="3340100"/>
          <a:ext cx="1841500" cy="2451100"/>
        </p:xfrm>
        <a:graphic>
          <a:graphicData uri="http://schemas.openxmlformats.org/presentationml/2006/ole">
            <mc:AlternateContent xmlns:mc="http://schemas.openxmlformats.org/markup-compatibility/2006">
              <mc:Choice xmlns:v="urn:schemas-microsoft-com:vml" Requires="v">
                <p:oleObj name="Equation" r:id="rId5" imgW="1841400" imgH="2450880" progId="Equation.DSMT4">
                  <p:embed/>
                </p:oleObj>
              </mc:Choice>
              <mc:Fallback>
                <p:oleObj name="Equation" r:id="rId5" imgW="1841400" imgH="2450880" progId="Equation.DSMT4">
                  <p:embed/>
                  <p:pic>
                    <p:nvPicPr>
                      <p:cNvPr id="0" name="Picture 4"/>
                      <p:cNvPicPr>
                        <a:picLocks noChangeAspect="1" noChangeArrowheads="1"/>
                      </p:cNvPicPr>
                      <p:nvPr/>
                    </p:nvPicPr>
                    <p:blipFill>
                      <a:blip r:embed="rId6"/>
                      <a:srcRect/>
                      <a:stretch>
                        <a:fillRect/>
                      </a:stretch>
                    </p:blipFill>
                    <p:spPr bwMode="auto">
                      <a:xfrm>
                        <a:off x="3994150" y="3340100"/>
                        <a:ext cx="1841500" cy="2451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 name="Object 4">
            <a:extLst>
              <a:ext uri="{FF2B5EF4-FFF2-40B4-BE49-F238E27FC236}">
                <a16:creationId xmlns:a16="http://schemas.microsoft.com/office/drawing/2014/main" id="{C0B03603-07A4-7DFA-1AC9-4D46403DAA4E}"/>
              </a:ext>
            </a:extLst>
          </p:cNvPr>
          <p:cNvGraphicFramePr>
            <a:graphicFrameLocks noChangeAspect="1"/>
          </p:cNvGraphicFramePr>
          <p:nvPr>
            <p:extLst>
              <p:ext uri="{D42A27DB-BD31-4B8C-83A1-F6EECF244321}">
                <p14:modId xmlns:p14="http://schemas.microsoft.com/office/powerpoint/2010/main" val="3827139843"/>
              </p:ext>
            </p:extLst>
          </p:nvPr>
        </p:nvGraphicFramePr>
        <p:xfrm>
          <a:off x="6372188" y="3306034"/>
          <a:ext cx="2006600" cy="2755900"/>
        </p:xfrm>
        <a:graphic>
          <a:graphicData uri="http://schemas.openxmlformats.org/presentationml/2006/ole">
            <mc:AlternateContent xmlns:mc="http://schemas.openxmlformats.org/markup-compatibility/2006">
              <mc:Choice xmlns:v="urn:schemas-microsoft-com:vml" Requires="v">
                <p:oleObj name="Equation" r:id="rId7" imgW="2006280" imgH="2755800" progId="Equation.DSMT4">
                  <p:embed/>
                </p:oleObj>
              </mc:Choice>
              <mc:Fallback>
                <p:oleObj name="Equation" r:id="rId7" imgW="2006280" imgH="2755800" progId="Equation.DSMT4">
                  <p:embed/>
                  <p:pic>
                    <p:nvPicPr>
                      <p:cNvPr id="63492" name="Object 4"/>
                      <p:cNvPicPr>
                        <a:picLocks noChangeAspect="1" noChangeArrowheads="1"/>
                      </p:cNvPicPr>
                      <p:nvPr/>
                    </p:nvPicPr>
                    <p:blipFill>
                      <a:blip r:embed="rId8"/>
                      <a:srcRect/>
                      <a:stretch>
                        <a:fillRect/>
                      </a:stretch>
                    </p:blipFill>
                    <p:spPr bwMode="auto">
                      <a:xfrm>
                        <a:off x="6372188" y="3306034"/>
                        <a:ext cx="2006600" cy="2755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3797963"/>
          </a:xfrm>
          <a:solidFill>
            <a:schemeClr val="accent3"/>
          </a:solidFill>
          <a:ln w="28575">
            <a:solidFill>
              <a:srgbClr val="000000"/>
            </a:solidFill>
          </a:ln>
        </p:spPr>
        <p:txBody>
          <a:bodyPr wrap="square">
            <a:spAutoFit/>
          </a:bodyPr>
          <a:lstStyle/>
          <a:p>
            <a:pPr marL="514350" indent="-514350">
              <a:buFont typeface="+mj-lt"/>
              <a:buAutoNum type="arabicPeriod" startAt="4"/>
            </a:pPr>
            <a:r>
              <a:rPr lang="en-US" dirty="0">
                <a:solidFill>
                  <a:schemeClr val="accent6">
                    <a:lumMod val="10000"/>
                  </a:schemeClr>
                </a:solidFill>
              </a:rPr>
              <a:t>Test one point from each interval to determine the sign of the polynomial expression for all points in that interval. </a:t>
            </a:r>
          </a:p>
          <a:p>
            <a:pPr marL="514350" indent="-514350">
              <a:buFont typeface="+mj-lt"/>
              <a:buAutoNum type="arabicPeriod" startAt="4"/>
            </a:pPr>
            <a:r>
              <a:rPr lang="en-US" dirty="0">
                <a:solidFill>
                  <a:schemeClr val="accent6">
                    <a:lumMod val="10000"/>
                  </a:schemeClr>
                </a:solidFill>
              </a:rPr>
              <a:t>The solution consists of those intervals where the test points satisfy the original inequality. </a:t>
            </a:r>
          </a:p>
          <a:p>
            <a:pPr marL="514350" indent="-514350">
              <a:buFont typeface="+mj-lt"/>
              <a:buAutoNum type="arabicPeriod" startAt="4"/>
            </a:pPr>
            <a:r>
              <a:rPr lang="en-US" dirty="0">
                <a:solidFill>
                  <a:schemeClr val="accent6">
                    <a:lumMod val="10000"/>
                  </a:schemeClr>
                </a:solidFill>
              </a:rPr>
              <a:t>Use brackets for endpoints that are included in the solution and parentheses for endpoints that are not.</a:t>
            </a:r>
            <a:endParaRPr lang="en-US" i="1" dirty="0">
              <a:solidFill>
                <a:srgbClr val="000000"/>
              </a:solidFill>
              <a:latin typeface="Calibri" pitchFamily="34" charset="0"/>
            </a:endParaRPr>
          </a:p>
        </p:txBody>
      </p:sp>
      <p:sp>
        <p:nvSpPr>
          <p:cNvPr id="7170" name="Rectangle 2"/>
          <p:cNvSpPr>
            <a:spLocks noGrp="1"/>
          </p:cNvSpPr>
          <p:nvPr>
            <p:ph type="title"/>
          </p:nvPr>
        </p:nvSpPr>
        <p:spPr>
          <a:xfrm>
            <a:off x="457200" y="203101"/>
            <a:ext cx="8229600" cy="873957"/>
          </a:xfrm>
          <a:prstGeom prst="rect">
            <a:avLst/>
          </a:prstGeom>
          <a:noFill/>
        </p:spPr>
        <p:txBody>
          <a:bodyPr>
            <a:spAutoFit/>
          </a:bodyPr>
          <a:lstStyle/>
          <a:p>
            <a:r>
              <a:rPr lang="en-US" dirty="0"/>
              <a:t>Procedure: Solving a Polynomial Inequality Algebraically (cont.)</a:t>
            </a:r>
            <a:endParaRPr lang="en-US" sz="3200" dirty="0">
              <a:solidFill>
                <a:schemeClr val="accent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Solving Rational Inequalities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71550" algn="l"/>
                <a:tab pos="3943350" algn="l"/>
                <a:tab pos="4800600" algn="l"/>
              </a:tabLst>
            </a:pPr>
            <a:r>
              <a:rPr lang="en-US" dirty="0"/>
              <a:t>	algebraic notation 	or 	interval notation </a:t>
            </a:r>
          </a:p>
        </p:txBody>
      </p:sp>
      <p:pic>
        <p:nvPicPr>
          <p:cNvPr id="6451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376363" y="1962150"/>
            <a:ext cx="6391275" cy="781050"/>
          </a:xfrm>
          <a:prstGeom prst="rect">
            <a:avLst/>
          </a:prstGeom>
          <a:noFill/>
          <a:ln w="9525">
            <a:noFill/>
            <a:miter lim="800000"/>
            <a:headEnd/>
            <a:tailEnd/>
          </a:ln>
        </p:spPr>
      </p:pic>
      <p:graphicFrame>
        <p:nvGraphicFramePr>
          <p:cNvPr id="64515" name="Object 3"/>
          <p:cNvGraphicFramePr>
            <a:graphicFrameLocks noChangeAspect="1"/>
          </p:cNvGraphicFramePr>
          <p:nvPr/>
        </p:nvGraphicFramePr>
        <p:xfrm>
          <a:off x="5257800" y="3841750"/>
          <a:ext cx="2425700" cy="495300"/>
        </p:xfrm>
        <a:graphic>
          <a:graphicData uri="http://schemas.openxmlformats.org/presentationml/2006/ole">
            <mc:AlternateContent xmlns:mc="http://schemas.openxmlformats.org/markup-compatibility/2006">
              <mc:Choice xmlns:v="urn:schemas-microsoft-com:vml" Requires="v">
                <p:oleObj name="Equation" r:id="rId3" imgW="2425680" imgH="495000" progId="Equation.DSMT4">
                  <p:embed/>
                </p:oleObj>
              </mc:Choice>
              <mc:Fallback>
                <p:oleObj name="Equation" r:id="rId3" imgW="242568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57800" y="3841750"/>
                        <a:ext cx="2425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4516" name="Object 4"/>
          <p:cNvGraphicFramePr>
            <a:graphicFrameLocks noChangeAspect="1"/>
          </p:cNvGraphicFramePr>
          <p:nvPr/>
        </p:nvGraphicFramePr>
        <p:xfrm>
          <a:off x="1733550" y="3917950"/>
          <a:ext cx="2209800" cy="292100"/>
        </p:xfrm>
        <a:graphic>
          <a:graphicData uri="http://schemas.openxmlformats.org/presentationml/2006/ole">
            <mc:AlternateContent xmlns:mc="http://schemas.openxmlformats.org/markup-compatibility/2006">
              <mc:Choice xmlns:v="urn:schemas-microsoft-com:vml" Requires="v">
                <p:oleObj name="Equation" r:id="rId5" imgW="2209680" imgH="291960" progId="Equation.DSMT4">
                  <p:embed/>
                </p:oleObj>
              </mc:Choice>
              <mc:Fallback>
                <p:oleObj name="Equation" r:id="rId5" imgW="2209680" imgH="291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33550" y="3917950"/>
                        <a:ext cx="220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5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45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4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a:t>
            </a:r>
          </a:p>
        </p:txBody>
      </p:sp>
      <p:sp>
        <p:nvSpPr>
          <p:cNvPr id="3" name="Content Placeholder 2"/>
          <p:cNvSpPr>
            <a:spLocks noGrp="1"/>
          </p:cNvSpPr>
          <p:nvPr>
            <p:ph idx="1"/>
          </p:nvPr>
        </p:nvSpPr>
        <p:spPr/>
        <p:txBody>
          <a:bodyPr/>
          <a:lstStyle/>
          <a:p>
            <a:r>
              <a:rPr lang="en-US" dirty="0"/>
              <a:t>Solve the rational inequality and graph the solution set on a number line.</a:t>
            </a:r>
          </a:p>
          <a:p>
            <a:endParaRPr lang="en-US" dirty="0"/>
          </a:p>
          <a:p>
            <a:r>
              <a:rPr lang="en-US" b="1" dirty="0"/>
              <a:t>Solution </a:t>
            </a:r>
          </a:p>
          <a:p>
            <a:r>
              <a:rPr lang="en-US" dirty="0"/>
              <a:t>For this inequality, we want to know where the quotient is negative. Using the graph and test points from Example 5, we know that </a:t>
            </a:r>
          </a:p>
        </p:txBody>
      </p:sp>
      <p:graphicFrame>
        <p:nvGraphicFramePr>
          <p:cNvPr id="65538" name="Object 2"/>
          <p:cNvGraphicFramePr>
            <a:graphicFrameLocks noChangeAspect="1"/>
          </p:cNvGraphicFramePr>
          <p:nvPr/>
        </p:nvGraphicFramePr>
        <p:xfrm>
          <a:off x="3943350" y="2222500"/>
          <a:ext cx="1257300" cy="838200"/>
        </p:xfrm>
        <a:graphic>
          <a:graphicData uri="http://schemas.openxmlformats.org/presentationml/2006/ole">
            <mc:AlternateContent xmlns:mc="http://schemas.openxmlformats.org/markup-compatibility/2006">
              <mc:Choice xmlns:v="urn:schemas-microsoft-com:vml" Requires="v">
                <p:oleObj name="Equation" r:id="rId2" imgW="1257120" imgH="838080" progId="Equation.DSMT4">
                  <p:embed/>
                </p:oleObj>
              </mc:Choice>
              <mc:Fallback>
                <p:oleObj name="Equation" r:id="rId2" imgW="1257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43350" y="2222500"/>
                        <a:ext cx="1257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5539" name="Object 3"/>
          <p:cNvGraphicFramePr>
            <a:graphicFrameLocks noChangeAspect="1"/>
          </p:cNvGraphicFramePr>
          <p:nvPr>
            <p:extLst>
              <p:ext uri="{D42A27DB-BD31-4B8C-83A1-F6EECF244321}">
                <p14:modId xmlns:p14="http://schemas.microsoft.com/office/powerpoint/2010/main" val="3399413791"/>
              </p:ext>
            </p:extLst>
          </p:nvPr>
        </p:nvGraphicFramePr>
        <p:xfrm>
          <a:off x="2984500" y="4635500"/>
          <a:ext cx="3175000" cy="838200"/>
        </p:xfrm>
        <a:graphic>
          <a:graphicData uri="http://schemas.openxmlformats.org/presentationml/2006/ole">
            <mc:AlternateContent xmlns:mc="http://schemas.openxmlformats.org/markup-compatibility/2006">
              <mc:Choice xmlns:v="urn:schemas-microsoft-com:vml" Requires="v">
                <p:oleObj name="Equation" r:id="rId4" imgW="3174840" imgH="838080" progId="Equation.DSMT4">
                  <p:embed/>
                </p:oleObj>
              </mc:Choice>
              <mc:Fallback>
                <p:oleObj name="Equation" r:id="rId4" imgW="3174840" imgH="838080" progId="Equation.DSMT4">
                  <p:embed/>
                  <p:pic>
                    <p:nvPicPr>
                      <p:cNvPr id="0" name="Picture 3"/>
                      <p:cNvPicPr>
                        <a:picLocks noChangeAspect="1" noChangeArrowheads="1"/>
                      </p:cNvPicPr>
                      <p:nvPr/>
                    </p:nvPicPr>
                    <p:blipFill>
                      <a:blip r:embed="rId5"/>
                      <a:srcRect/>
                      <a:stretch>
                        <a:fillRect/>
                      </a:stretch>
                    </p:blipFill>
                    <p:spPr bwMode="auto">
                      <a:xfrm>
                        <a:off x="2984500" y="4635500"/>
                        <a:ext cx="317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55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Solving Rational Inequalities (cont.)</a:t>
            </a:r>
          </a:p>
        </p:txBody>
      </p:sp>
      <p:sp>
        <p:nvSpPr>
          <p:cNvPr id="3" name="Content Placeholder 2"/>
          <p:cNvSpPr>
            <a:spLocks noGrp="1"/>
          </p:cNvSpPr>
          <p:nvPr>
            <p:ph idx="1"/>
          </p:nvPr>
        </p:nvSpPr>
        <p:spPr/>
        <p:txBody>
          <a:bodyPr/>
          <a:lstStyle/>
          <a:p>
            <a:r>
              <a:rPr lang="en-US" dirty="0"/>
              <a:t>Graphically, the solution set is shown here.</a:t>
            </a:r>
          </a:p>
          <a:p>
            <a:endParaRPr lang="en-US" dirty="0"/>
          </a:p>
          <a:p>
            <a:endParaRPr lang="en-US" dirty="0"/>
          </a:p>
          <a:p>
            <a:r>
              <a:rPr lang="en-US" dirty="0"/>
              <a:t>The solution set can be written in two ways. </a:t>
            </a:r>
          </a:p>
          <a:p>
            <a:pPr>
              <a:tabLst>
                <a:tab pos="914400" algn="l"/>
                <a:tab pos="3886200" algn="l"/>
                <a:tab pos="4629150" algn="l"/>
              </a:tabLst>
            </a:pPr>
            <a:r>
              <a:rPr lang="en-US" dirty="0"/>
              <a:t>	algebraic notation 	or 	interval notation </a:t>
            </a:r>
          </a:p>
        </p:txBody>
      </p:sp>
      <p:pic>
        <p:nvPicPr>
          <p:cNvPr id="66563"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088232" y="1885950"/>
            <a:ext cx="6967537" cy="863943"/>
          </a:xfrm>
          <a:prstGeom prst="rect">
            <a:avLst/>
          </a:prstGeom>
          <a:noFill/>
          <a:ln w="9525">
            <a:noFill/>
            <a:miter lim="800000"/>
            <a:headEnd/>
            <a:tailEnd/>
          </a:ln>
        </p:spPr>
      </p:pic>
      <p:graphicFrame>
        <p:nvGraphicFramePr>
          <p:cNvPr id="66564" name="Object 4"/>
          <p:cNvGraphicFramePr>
            <a:graphicFrameLocks noChangeAspect="1"/>
          </p:cNvGraphicFramePr>
          <p:nvPr/>
        </p:nvGraphicFramePr>
        <p:xfrm>
          <a:off x="2038350" y="3917950"/>
          <a:ext cx="1409700" cy="292100"/>
        </p:xfrm>
        <a:graphic>
          <a:graphicData uri="http://schemas.openxmlformats.org/presentationml/2006/ole">
            <mc:AlternateContent xmlns:mc="http://schemas.openxmlformats.org/markup-compatibility/2006">
              <mc:Choice xmlns:v="urn:schemas-microsoft-com:vml" Requires="v">
                <p:oleObj name="Equation" r:id="rId3" imgW="1409400" imgH="291960" progId="Equation.DSMT4">
                  <p:embed/>
                </p:oleObj>
              </mc:Choice>
              <mc:Fallback>
                <p:oleObj name="Equation" r:id="rId3" imgW="1409400" imgH="2919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38350" y="3917950"/>
                        <a:ext cx="1409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6565" name="Object 5"/>
          <p:cNvGraphicFramePr>
            <a:graphicFrameLocks noChangeAspect="1"/>
          </p:cNvGraphicFramePr>
          <p:nvPr/>
        </p:nvGraphicFramePr>
        <p:xfrm>
          <a:off x="5708650" y="3844925"/>
          <a:ext cx="965200" cy="495300"/>
        </p:xfrm>
        <a:graphic>
          <a:graphicData uri="http://schemas.openxmlformats.org/presentationml/2006/ole">
            <mc:AlternateContent xmlns:mc="http://schemas.openxmlformats.org/markup-compatibility/2006">
              <mc:Choice xmlns:v="urn:schemas-microsoft-com:vml" Requires="v">
                <p:oleObj name="Equation" r:id="rId5" imgW="965160" imgH="495000" progId="Equation.DSMT4">
                  <p:embed/>
                </p:oleObj>
              </mc:Choice>
              <mc:Fallback>
                <p:oleObj name="Equation" r:id="rId5" imgW="965160" imgH="4950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08650" y="3844925"/>
                        <a:ext cx="96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656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65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65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a:t>
            </a:r>
          </a:p>
        </p:txBody>
      </p:sp>
      <p:sp>
        <p:nvSpPr>
          <p:cNvPr id="3" name="Content Placeholder 2"/>
          <p:cNvSpPr>
            <a:spLocks noGrp="1"/>
          </p:cNvSpPr>
          <p:nvPr>
            <p:ph idx="1"/>
          </p:nvPr>
        </p:nvSpPr>
        <p:spPr/>
        <p:txBody>
          <a:bodyPr/>
          <a:lstStyle/>
          <a:p>
            <a:r>
              <a:rPr lang="en-US" dirty="0"/>
              <a:t>Solve the following rational inequality.</a:t>
            </a:r>
          </a:p>
          <a:p>
            <a:endParaRPr lang="en-US" dirty="0"/>
          </a:p>
          <a:p>
            <a:r>
              <a:rPr lang="en-US" b="1" dirty="0"/>
              <a:t>Solution</a:t>
            </a:r>
          </a:p>
        </p:txBody>
      </p:sp>
      <p:graphicFrame>
        <p:nvGraphicFramePr>
          <p:cNvPr id="67586" name="Object 2"/>
          <p:cNvGraphicFramePr>
            <a:graphicFrameLocks noChangeAspect="1"/>
          </p:cNvGraphicFramePr>
          <p:nvPr/>
        </p:nvGraphicFramePr>
        <p:xfrm>
          <a:off x="3835400" y="1841500"/>
          <a:ext cx="1473200" cy="838200"/>
        </p:xfrm>
        <a:graphic>
          <a:graphicData uri="http://schemas.openxmlformats.org/presentationml/2006/ole">
            <mc:AlternateContent xmlns:mc="http://schemas.openxmlformats.org/markup-compatibility/2006">
              <mc:Choice xmlns:v="urn:schemas-microsoft-com:vml" Requires="v">
                <p:oleObj name="Equation" r:id="rId2" imgW="1473120" imgH="838080" progId="Equation.DSMT4">
                  <p:embed/>
                </p:oleObj>
              </mc:Choice>
              <mc:Fallback>
                <p:oleObj name="Equation" r:id="rId2" imgW="147312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35400" y="1841500"/>
                        <a:ext cx="1473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88" name="Object 4"/>
          <p:cNvGraphicFramePr>
            <a:graphicFrameLocks noChangeAspect="1"/>
          </p:cNvGraphicFramePr>
          <p:nvPr/>
        </p:nvGraphicFramePr>
        <p:xfrm>
          <a:off x="1460500" y="2755900"/>
          <a:ext cx="3924300" cy="838200"/>
        </p:xfrm>
        <a:graphic>
          <a:graphicData uri="http://schemas.openxmlformats.org/presentationml/2006/ole">
            <mc:AlternateContent xmlns:mc="http://schemas.openxmlformats.org/markup-compatibility/2006">
              <mc:Choice xmlns:v="urn:schemas-microsoft-com:vml" Requires="v">
                <p:oleObj name="Equation" r:id="rId4" imgW="3924000" imgH="838080" progId="Equation.DSMT4">
                  <p:embed/>
                </p:oleObj>
              </mc:Choice>
              <mc:Fallback>
                <p:oleObj name="Equation" r:id="rId4" imgW="3924000" imgH="83808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0500" y="2755900"/>
                        <a:ext cx="3924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0" name="Object 6"/>
          <p:cNvGraphicFramePr>
            <a:graphicFrameLocks noChangeAspect="1"/>
          </p:cNvGraphicFramePr>
          <p:nvPr/>
        </p:nvGraphicFramePr>
        <p:xfrm>
          <a:off x="901700" y="3587750"/>
          <a:ext cx="6972300" cy="1143000"/>
        </p:xfrm>
        <a:graphic>
          <a:graphicData uri="http://schemas.openxmlformats.org/presentationml/2006/ole">
            <mc:AlternateContent xmlns:mc="http://schemas.openxmlformats.org/markup-compatibility/2006">
              <mc:Choice xmlns:v="urn:schemas-microsoft-com:vml" Requires="v">
                <p:oleObj name="Equation" r:id="rId6" imgW="6972120" imgH="1143000" progId="Equation.DSMT4">
                  <p:embed/>
                </p:oleObj>
              </mc:Choice>
              <mc:Fallback>
                <p:oleObj name="Equation" r:id="rId6" imgW="6972120" imgH="1143000" progId="Equation.DSMT4">
                  <p:embed/>
                  <p:pic>
                    <p:nvPicPr>
                      <p:cNvPr id="0"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01700" y="3587750"/>
                        <a:ext cx="69723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7591" name="Object 7"/>
          <p:cNvGraphicFramePr>
            <a:graphicFrameLocks noChangeAspect="1"/>
          </p:cNvGraphicFramePr>
          <p:nvPr/>
        </p:nvGraphicFramePr>
        <p:xfrm>
          <a:off x="1734674" y="4711700"/>
          <a:ext cx="6426200" cy="838200"/>
        </p:xfrm>
        <a:graphic>
          <a:graphicData uri="http://schemas.openxmlformats.org/presentationml/2006/ole">
            <mc:AlternateContent xmlns:mc="http://schemas.openxmlformats.org/markup-compatibility/2006">
              <mc:Choice xmlns:v="urn:schemas-microsoft-com:vml" Requires="v">
                <p:oleObj name="Equation" r:id="rId8" imgW="6426000" imgH="838080" progId="Equation.DSMT4">
                  <p:embed/>
                </p:oleObj>
              </mc:Choice>
              <mc:Fallback>
                <p:oleObj name="Equation" r:id="rId8" imgW="6426000" imgH="83808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34674" y="4711700"/>
                        <a:ext cx="642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75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75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75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Set each linear expression equal to 0 to find the interval endpoints. </a:t>
            </a:r>
          </a:p>
          <a:p>
            <a:endParaRPr lang="en-US" dirty="0"/>
          </a:p>
          <a:p>
            <a:endParaRPr lang="en-US" dirty="0"/>
          </a:p>
          <a:p>
            <a:endParaRPr lang="en-US" dirty="0"/>
          </a:p>
          <a:p>
            <a:r>
              <a:rPr lang="en-US" dirty="0"/>
              <a:t>We want to determine where the quotient is positive or zero. Test one point from each of the intervals to determine if the quotient is positive or negative in that interval. </a:t>
            </a:r>
          </a:p>
        </p:txBody>
      </p:sp>
      <p:graphicFrame>
        <p:nvGraphicFramePr>
          <p:cNvPr id="68610" name="Object 2"/>
          <p:cNvGraphicFramePr>
            <a:graphicFrameLocks noChangeAspect="1"/>
          </p:cNvGraphicFramePr>
          <p:nvPr/>
        </p:nvGraphicFramePr>
        <p:xfrm>
          <a:off x="3022600" y="2324100"/>
          <a:ext cx="3098800" cy="1333500"/>
        </p:xfrm>
        <a:graphic>
          <a:graphicData uri="http://schemas.openxmlformats.org/presentationml/2006/ole">
            <mc:AlternateContent xmlns:mc="http://schemas.openxmlformats.org/markup-compatibility/2006">
              <mc:Choice xmlns:v="urn:schemas-microsoft-com:vml" Requires="v">
                <p:oleObj name="Equation" r:id="rId2" imgW="3098520" imgH="1333440" progId="Equation.DSMT4">
                  <p:embed/>
                </p:oleObj>
              </mc:Choice>
              <mc:Fallback>
                <p:oleObj name="Equation" r:id="rId2" imgW="3098520" imgH="133344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22600" y="2324100"/>
                        <a:ext cx="30988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86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pic>
        <p:nvPicPr>
          <p:cNvPr id="69634"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95450" y="1086853"/>
            <a:ext cx="5715000" cy="1986356"/>
          </a:xfrm>
          <a:prstGeom prst="rect">
            <a:avLst/>
          </a:prstGeom>
          <a:noFill/>
          <a:ln w="9525">
            <a:noFill/>
            <a:miter lim="800000"/>
            <a:headEnd/>
            <a:tailEnd/>
          </a:ln>
        </p:spPr>
      </p:pic>
      <p:graphicFrame>
        <p:nvGraphicFramePr>
          <p:cNvPr id="69635" name="Object 3"/>
          <p:cNvGraphicFramePr>
            <a:graphicFrameLocks noChangeAspect="1"/>
          </p:cNvGraphicFramePr>
          <p:nvPr/>
        </p:nvGraphicFramePr>
        <p:xfrm>
          <a:off x="311150" y="3143250"/>
          <a:ext cx="2768600" cy="2171700"/>
        </p:xfrm>
        <a:graphic>
          <a:graphicData uri="http://schemas.openxmlformats.org/presentationml/2006/ole">
            <mc:AlternateContent xmlns:mc="http://schemas.openxmlformats.org/markup-compatibility/2006">
              <mc:Choice xmlns:v="urn:schemas-microsoft-com:vml" Requires="v">
                <p:oleObj name="Equation" r:id="rId3" imgW="2768400" imgH="2171520" progId="Equation.DSMT4">
                  <p:embed/>
                </p:oleObj>
              </mc:Choice>
              <mc:Fallback>
                <p:oleObj name="Equation" r:id="rId3" imgW="2768400" imgH="217152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1150" y="3143250"/>
                        <a:ext cx="2768600" cy="217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6" name="Object 4"/>
          <p:cNvGraphicFramePr>
            <a:graphicFrameLocks noChangeAspect="1"/>
          </p:cNvGraphicFramePr>
          <p:nvPr/>
        </p:nvGraphicFramePr>
        <p:xfrm>
          <a:off x="3168650" y="3149600"/>
          <a:ext cx="2692400" cy="2781300"/>
        </p:xfrm>
        <a:graphic>
          <a:graphicData uri="http://schemas.openxmlformats.org/presentationml/2006/ole">
            <mc:AlternateContent xmlns:mc="http://schemas.openxmlformats.org/markup-compatibility/2006">
              <mc:Choice xmlns:v="urn:schemas-microsoft-com:vml" Requires="v">
                <p:oleObj name="Equation" r:id="rId5" imgW="2692080" imgH="2781000" progId="Equation.DSMT4">
                  <p:embed/>
                </p:oleObj>
              </mc:Choice>
              <mc:Fallback>
                <p:oleObj name="Equation" r:id="rId5" imgW="2692080" imgH="2781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68650" y="3149600"/>
                        <a:ext cx="2692400" cy="278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9637" name="Object 5"/>
          <p:cNvGraphicFramePr>
            <a:graphicFrameLocks noChangeAspect="1"/>
          </p:cNvGraphicFramePr>
          <p:nvPr/>
        </p:nvGraphicFramePr>
        <p:xfrm>
          <a:off x="5975350" y="3197225"/>
          <a:ext cx="2628900" cy="2209800"/>
        </p:xfrm>
        <a:graphic>
          <a:graphicData uri="http://schemas.openxmlformats.org/presentationml/2006/ole">
            <mc:AlternateContent xmlns:mc="http://schemas.openxmlformats.org/markup-compatibility/2006">
              <mc:Choice xmlns:v="urn:schemas-microsoft-com:vml" Requires="v">
                <p:oleObj name="Equation" r:id="rId7" imgW="2628720" imgH="2209680" progId="Equation.DSMT4">
                  <p:embed/>
                </p:oleObj>
              </mc:Choice>
              <mc:Fallback>
                <p:oleObj name="Equation" r:id="rId7" imgW="2628720" imgH="22096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75350" y="3197225"/>
                        <a:ext cx="26289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6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6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6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includes the endpoint        since the </a:t>
            </a:r>
          </a:p>
          <a:p>
            <a:r>
              <a:rPr lang="en-US" dirty="0"/>
              <a:t>inequality (≥) includes 0. However, the endpoint 4 is not included in the solution set because the rational inequality is undefined (the denominator equals 0) when </a:t>
            </a:r>
            <a:r>
              <a:rPr lang="en-US" i="1" dirty="0"/>
              <a:t>x</a:t>
            </a:r>
            <a:r>
              <a:rPr lang="en-US" dirty="0"/>
              <a:t> = 4.</a:t>
            </a:r>
          </a:p>
          <a:p>
            <a:r>
              <a:rPr lang="en-US" dirty="0"/>
              <a:t>Graphically, the solution set is shown here.</a:t>
            </a:r>
          </a:p>
        </p:txBody>
      </p:sp>
      <p:graphicFrame>
        <p:nvGraphicFramePr>
          <p:cNvPr id="70658" name="Object 2"/>
          <p:cNvGraphicFramePr>
            <a:graphicFrameLocks noChangeAspect="1"/>
          </p:cNvGraphicFramePr>
          <p:nvPr/>
        </p:nvGraphicFramePr>
        <p:xfrm>
          <a:off x="6140253" y="1116982"/>
          <a:ext cx="495300" cy="838200"/>
        </p:xfrm>
        <a:graphic>
          <a:graphicData uri="http://schemas.openxmlformats.org/presentationml/2006/ole">
            <mc:AlternateContent xmlns:mc="http://schemas.openxmlformats.org/markup-compatibility/2006">
              <mc:Choice xmlns:v="urn:schemas-microsoft-com:vml" Requires="v">
                <p:oleObj name="Equation" r:id="rId2" imgW="495000" imgH="838080" progId="Equation.DSMT4">
                  <p:embed/>
                </p:oleObj>
              </mc:Choice>
              <mc:Fallback>
                <p:oleObj name="Equation" r:id="rId2" imgW="49500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40253" y="1116982"/>
                        <a:ext cx="49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0660"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522962" y="4218467"/>
            <a:ext cx="6098076" cy="118872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06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Solving Rational Inequalities (cont.)</a:t>
            </a:r>
          </a:p>
        </p:txBody>
      </p:sp>
      <p:sp>
        <p:nvSpPr>
          <p:cNvPr id="3" name="Content Placeholder 2"/>
          <p:cNvSpPr>
            <a:spLocks noGrp="1"/>
          </p:cNvSpPr>
          <p:nvPr>
            <p:ph idx="1"/>
          </p:nvPr>
        </p:nvSpPr>
        <p:spPr/>
        <p:txBody>
          <a:bodyPr/>
          <a:lstStyle/>
          <a:p>
            <a:r>
              <a:rPr lang="en-US" dirty="0"/>
              <a:t>The solution set can be written in two ways.</a:t>
            </a:r>
          </a:p>
          <a:p>
            <a:pPr>
              <a:tabLst>
                <a:tab pos="742950" algn="l"/>
                <a:tab pos="3829050" algn="l"/>
                <a:tab pos="4686300" algn="l"/>
              </a:tabLst>
            </a:pPr>
            <a:r>
              <a:rPr lang="en-US" dirty="0"/>
              <a:t>	algebraic notation 	or 	interval notation </a:t>
            </a:r>
          </a:p>
        </p:txBody>
      </p:sp>
      <p:graphicFrame>
        <p:nvGraphicFramePr>
          <p:cNvPr id="71682" name="Object 2"/>
          <p:cNvGraphicFramePr>
            <a:graphicFrameLocks noChangeAspect="1"/>
          </p:cNvGraphicFramePr>
          <p:nvPr/>
        </p:nvGraphicFramePr>
        <p:xfrm>
          <a:off x="1511300" y="2374900"/>
          <a:ext cx="2197100" cy="838200"/>
        </p:xfrm>
        <a:graphic>
          <a:graphicData uri="http://schemas.openxmlformats.org/presentationml/2006/ole">
            <mc:AlternateContent xmlns:mc="http://schemas.openxmlformats.org/markup-compatibility/2006">
              <mc:Choice xmlns:v="urn:schemas-microsoft-com:vml" Requires="v">
                <p:oleObj name="Equation" r:id="rId2" imgW="2197080" imgH="838080" progId="Equation.DSMT4">
                  <p:embed/>
                </p:oleObj>
              </mc:Choice>
              <mc:Fallback>
                <p:oleObj name="Equation" r:id="rId2" imgW="2197080" imgH="8380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11300" y="2374900"/>
                        <a:ext cx="219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683" name="Object 3"/>
          <p:cNvGraphicFramePr>
            <a:graphicFrameLocks noChangeAspect="1"/>
          </p:cNvGraphicFramePr>
          <p:nvPr/>
        </p:nvGraphicFramePr>
        <p:xfrm>
          <a:off x="5105400" y="2362200"/>
          <a:ext cx="2679700" cy="889000"/>
        </p:xfrm>
        <a:graphic>
          <a:graphicData uri="http://schemas.openxmlformats.org/presentationml/2006/ole">
            <mc:AlternateContent xmlns:mc="http://schemas.openxmlformats.org/markup-compatibility/2006">
              <mc:Choice xmlns:v="urn:schemas-microsoft-com:vml" Requires="v">
                <p:oleObj name="Equation" r:id="rId4" imgW="2679480" imgH="888840" progId="Equation.DSMT4">
                  <p:embed/>
                </p:oleObj>
              </mc:Choice>
              <mc:Fallback>
                <p:oleObj name="Equation" r:id="rId4" imgW="2679480" imgH="88884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105400" y="2362200"/>
                        <a:ext cx="2679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6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6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763834"/>
          </a:xfrm>
          <a:solidFill>
            <a:schemeClr val="accent3"/>
          </a:solidFill>
          <a:ln w="28575">
            <a:solidFill>
              <a:srgbClr val="000000"/>
            </a:solidFill>
          </a:ln>
        </p:spPr>
        <p:txBody>
          <a:bodyPr wrap="square">
            <a:spAutoFit/>
          </a:bodyPr>
          <a:lstStyle/>
          <a:p>
            <a:pPr marL="514350" indent="-514350">
              <a:buFont typeface="+mj-lt"/>
              <a:buAutoNum type="arabicPeriod"/>
            </a:pPr>
            <a:r>
              <a:rPr lang="en-US" dirty="0">
                <a:solidFill>
                  <a:schemeClr val="accent6">
                    <a:lumMod val="10000"/>
                  </a:schemeClr>
                </a:solidFill>
              </a:rPr>
              <a:t>Arrange the terms so that one side of the inequality is 0. </a:t>
            </a:r>
          </a:p>
          <a:p>
            <a:pPr marL="514350" indent="-514350">
              <a:buFont typeface="+mj-lt"/>
              <a:buAutoNum type="arabicPeriod"/>
            </a:pPr>
            <a:r>
              <a:rPr lang="en-US" dirty="0">
                <a:solidFill>
                  <a:schemeClr val="accent6">
                    <a:lumMod val="10000"/>
                  </a:schemeClr>
                </a:solidFill>
              </a:rPr>
              <a:t>Form a function by letting </a:t>
            </a:r>
            <a:r>
              <a:rPr lang="en-US" i="1" dirty="0">
                <a:solidFill>
                  <a:schemeClr val="accent6">
                    <a:lumMod val="10000"/>
                  </a:schemeClr>
                </a:solidFill>
              </a:rPr>
              <a:t>y</a:t>
            </a:r>
            <a:r>
              <a:rPr lang="en-US" dirty="0">
                <a:solidFill>
                  <a:schemeClr val="accent6">
                    <a:lumMod val="10000"/>
                  </a:schemeClr>
                </a:solidFill>
              </a:rPr>
              <a:t> = [</a:t>
            </a:r>
            <a:r>
              <a:rPr lang="en-US" i="1" dirty="0">
                <a:solidFill>
                  <a:schemeClr val="accent6">
                    <a:lumMod val="10000"/>
                  </a:schemeClr>
                </a:solidFill>
              </a:rPr>
              <a:t>the polynomial</a:t>
            </a:r>
            <a:r>
              <a:rPr lang="en-US" dirty="0">
                <a:solidFill>
                  <a:schemeClr val="accent6">
                    <a:lumMod val="10000"/>
                  </a:schemeClr>
                </a:solidFill>
              </a:rPr>
              <a:t>], and graph the function. Be sure to set the window so that all of the zeros are easily seen. This may be difficult if large numbers are involved. </a:t>
            </a:r>
          </a:p>
        </p:txBody>
      </p:sp>
      <p:sp>
        <p:nvSpPr>
          <p:cNvPr id="6146" name="Rectangle 2"/>
          <p:cNvSpPr>
            <a:spLocks noGrp="1"/>
          </p:cNvSpPr>
          <p:nvPr>
            <p:ph type="title"/>
          </p:nvPr>
        </p:nvSpPr>
        <p:spPr>
          <a:prstGeom prst="rect">
            <a:avLst/>
          </a:prstGeom>
        </p:spPr>
        <p:txBody>
          <a:bodyPr>
            <a:normAutofit/>
          </a:bodyPr>
          <a:lstStyle/>
          <a:p>
            <a:r>
              <a:rPr lang="en-US" dirty="0"/>
              <a:t>Procedure: Solving a Polynomial Inequality</a:t>
            </a:r>
            <a:br>
              <a:rPr lang="en-US" dirty="0"/>
            </a:br>
            <a:r>
              <a:rPr lang="en-US" dirty="0"/>
              <a:t>Using a Graphing Calculator</a:t>
            </a:r>
          </a:p>
        </p:txBody>
      </p:sp>
      <p:graphicFrame>
        <p:nvGraphicFramePr>
          <p:cNvPr id="6147" name="Object 45"/>
          <p:cNvGraphicFramePr>
            <a:graphicFrameLocks noChangeAspect="1"/>
          </p:cNvGraphicFramePr>
          <p:nvPr/>
        </p:nvGraphicFramePr>
        <p:xfrm>
          <a:off x="3276600" y="1790700"/>
          <a:ext cx="914400" cy="311150"/>
        </p:xfrm>
        <a:graphic>
          <a:graphicData uri="http://schemas.openxmlformats.org/presentationml/2006/ole">
            <mc:AlternateContent xmlns:mc="http://schemas.openxmlformats.org/markup-compatibility/2006">
              <mc:Choice xmlns:v="urn:schemas-microsoft-com:vml" Requires="v">
                <p:oleObj name="Equation" r:id="rId2" imgW="451655" imgH="774266" progId="Equation.DSMT4">
                  <p:embed/>
                </p:oleObj>
              </mc:Choice>
              <mc:Fallback>
                <p:oleObj name="Equation" r:id="rId2" imgW="451655" imgH="774266" progId="Equation.DSMT4">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76600" y="1790700"/>
                        <a:ext cx="914400" cy="311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3970318"/>
          </a:xfrm>
          <a:solidFill>
            <a:schemeClr val="accent3"/>
          </a:solidFill>
          <a:ln w="28575">
            <a:solidFill>
              <a:srgbClr val="000000"/>
            </a:solidFill>
          </a:ln>
        </p:spPr>
        <p:txBody>
          <a:bodyPr wrap="square">
            <a:spAutoFit/>
          </a:bodyPr>
          <a:lstStyle/>
          <a:p>
            <a:pPr marL="514350" indent="-514350">
              <a:spcBef>
                <a:spcPts val="0"/>
              </a:spcBef>
              <a:buFont typeface="+mj-lt"/>
              <a:buAutoNum type="arabicPeriod" startAt="3"/>
            </a:pPr>
            <a:r>
              <a:rPr lang="en-US" dirty="0">
                <a:solidFill>
                  <a:schemeClr val="accent6">
                    <a:lumMod val="10000"/>
                  </a:schemeClr>
                </a:solidFill>
              </a:rPr>
              <a:t>Use the </a:t>
            </a:r>
            <a:r>
              <a:rPr lang="en-US" dirty="0">
                <a:solidFill>
                  <a:srgbClr val="002060"/>
                </a:solidFill>
              </a:rPr>
              <a:t>CALC</a:t>
            </a:r>
            <a:r>
              <a:rPr lang="en-US" dirty="0">
                <a:solidFill>
                  <a:schemeClr val="accent6">
                    <a:lumMod val="10000"/>
                  </a:schemeClr>
                </a:solidFill>
              </a:rPr>
              <a:t> key (		    ) and select </a:t>
            </a:r>
            <a:r>
              <a:rPr lang="en-US" dirty="0">
                <a:solidFill>
                  <a:srgbClr val="002060"/>
                </a:solidFill>
              </a:rPr>
              <a:t>zero</a:t>
            </a:r>
            <a:r>
              <a:rPr lang="en-US" dirty="0">
                <a:solidFill>
                  <a:schemeClr val="accent6">
                    <a:lumMod val="10000"/>
                  </a:schemeClr>
                </a:solidFill>
              </a:rPr>
              <a:t> to find (or approximate) the real zeros of the function, if there are any. </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above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&gt; 0.</a:t>
            </a:r>
          </a:p>
          <a:p>
            <a:pPr marL="914400" indent="-452438">
              <a:spcBef>
                <a:spcPts val="0"/>
              </a:spcBef>
              <a:buFont typeface="+mj-lt"/>
              <a:buAutoNum type="alphaLcPeriod"/>
            </a:pPr>
            <a:r>
              <a:rPr lang="en-US" dirty="0">
                <a:solidFill>
                  <a:schemeClr val="accent6">
                    <a:lumMod val="10000"/>
                  </a:schemeClr>
                </a:solidFill>
              </a:rPr>
              <a:t>The values of </a:t>
            </a:r>
            <a:r>
              <a:rPr lang="en-US" i="1" dirty="0">
                <a:solidFill>
                  <a:schemeClr val="accent6">
                    <a:lumMod val="10000"/>
                  </a:schemeClr>
                </a:solidFill>
              </a:rPr>
              <a:t>x</a:t>
            </a:r>
            <a:r>
              <a:rPr lang="en-US" dirty="0">
                <a:solidFill>
                  <a:schemeClr val="accent6">
                    <a:lumMod val="10000"/>
                  </a:schemeClr>
                </a:solidFill>
              </a:rPr>
              <a:t> for which the </a:t>
            </a:r>
            <a:r>
              <a:rPr lang="en-US" i="1" dirty="0">
                <a:solidFill>
                  <a:schemeClr val="accent6">
                    <a:lumMod val="10000"/>
                  </a:schemeClr>
                </a:solidFill>
              </a:rPr>
              <a:t>y</a:t>
            </a:r>
            <a:r>
              <a:rPr lang="en-US" dirty="0">
                <a:solidFill>
                  <a:schemeClr val="accent6">
                    <a:lumMod val="10000"/>
                  </a:schemeClr>
                </a:solidFill>
              </a:rPr>
              <a:t>-values are below the </a:t>
            </a:r>
            <a:r>
              <a:rPr lang="en-US" i="1" dirty="0">
                <a:solidFill>
                  <a:schemeClr val="accent6">
                    <a:lumMod val="10000"/>
                  </a:schemeClr>
                </a:solidFill>
              </a:rPr>
              <a:t>x</a:t>
            </a:r>
            <a:r>
              <a:rPr lang="en-US" dirty="0">
                <a:solidFill>
                  <a:schemeClr val="accent6">
                    <a:lumMod val="10000"/>
                  </a:schemeClr>
                </a:solidFill>
              </a:rPr>
              <a:t>-axis satisfy </a:t>
            </a:r>
            <a:r>
              <a:rPr lang="en-US" i="1" dirty="0">
                <a:solidFill>
                  <a:schemeClr val="accent6">
                    <a:lumMod val="10000"/>
                  </a:schemeClr>
                </a:solidFill>
              </a:rPr>
              <a:t>y</a:t>
            </a:r>
            <a:r>
              <a:rPr lang="en-US" dirty="0">
                <a:solidFill>
                  <a:schemeClr val="accent6">
                    <a:lumMod val="10000"/>
                  </a:schemeClr>
                </a:solidFill>
              </a:rPr>
              <a:t> &lt; 0 . </a:t>
            </a:r>
          </a:p>
          <a:p>
            <a:pPr marL="514350" indent="-514350">
              <a:spcBef>
                <a:spcPts val="0"/>
              </a:spcBef>
            </a:pPr>
            <a:r>
              <a:rPr lang="en-US" dirty="0">
                <a:solidFill>
                  <a:schemeClr val="accent6">
                    <a:lumMod val="10000"/>
                  </a:schemeClr>
                </a:solidFill>
              </a:rPr>
              <a:t>4.	Endpoints of intervals are included if the inequality includes 0, as in </a:t>
            </a:r>
            <a:r>
              <a:rPr lang="en-US" i="1" dirty="0">
                <a:solidFill>
                  <a:schemeClr val="accent6">
                    <a:lumMod val="10000"/>
                  </a:schemeClr>
                </a:solidFill>
              </a:rPr>
              <a:t>y</a:t>
            </a:r>
            <a:r>
              <a:rPr lang="en-US" dirty="0">
                <a:solidFill>
                  <a:schemeClr val="accent6">
                    <a:lumMod val="10000"/>
                  </a:schemeClr>
                </a:solidFill>
              </a:rPr>
              <a:t> ≥ 0 or </a:t>
            </a:r>
            <a:r>
              <a:rPr lang="en-US" i="1" dirty="0">
                <a:solidFill>
                  <a:schemeClr val="accent6">
                    <a:lumMod val="10000"/>
                  </a:schemeClr>
                </a:solidFill>
              </a:rPr>
              <a:t>y</a:t>
            </a:r>
            <a:r>
              <a:rPr lang="en-US" dirty="0">
                <a:solidFill>
                  <a:schemeClr val="accent6">
                    <a:lumMod val="10000"/>
                  </a:schemeClr>
                </a:solidFill>
              </a:rPr>
              <a:t> ≤ 0. </a:t>
            </a:r>
          </a:p>
        </p:txBody>
      </p:sp>
      <p:sp>
        <p:nvSpPr>
          <p:cNvPr id="6146" name="Rectangle 2"/>
          <p:cNvSpPr>
            <a:spLocks noGrp="1"/>
          </p:cNvSpPr>
          <p:nvPr>
            <p:ph type="title"/>
          </p:nvPr>
        </p:nvSpPr>
        <p:spPr>
          <a:prstGeom prst="rect">
            <a:avLst/>
          </a:prstGeom>
        </p:spPr>
        <p:txBody>
          <a:bodyPr>
            <a:normAutofit/>
          </a:bodyPr>
          <a:lstStyle/>
          <a:p>
            <a:r>
              <a:rPr lang="en-US" dirty="0"/>
              <a:t>Procedure: Solving a Polynomial Inequality</a:t>
            </a:r>
            <a:br>
              <a:rPr lang="en-US" dirty="0"/>
            </a:br>
            <a:r>
              <a:rPr lang="en-US" dirty="0"/>
              <a:t>Using a Graphing Calculator (cont.)</a:t>
            </a:r>
          </a:p>
        </p:txBody>
      </p:sp>
      <p:pic>
        <p:nvPicPr>
          <p:cNvPr id="73732"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761916" y="1381612"/>
            <a:ext cx="1684713" cy="36576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b="1" dirty="0"/>
          </a:p>
          <a:p>
            <a:endParaRPr lang="en-US" sz="2000" b="1" dirty="0"/>
          </a:p>
          <a:p>
            <a:r>
              <a:rPr lang="en-US" dirty="0"/>
              <a:t>Set each factor equal to 0 to locate the interval endpoints.</a:t>
            </a:r>
            <a:endParaRPr lang="en-US" b="1" dirty="0"/>
          </a:p>
        </p:txBody>
      </p:sp>
      <p:graphicFrame>
        <p:nvGraphicFramePr>
          <p:cNvPr id="36866" name="Object 2"/>
          <p:cNvGraphicFramePr>
            <a:graphicFrameLocks noChangeAspect="1"/>
          </p:cNvGraphicFramePr>
          <p:nvPr/>
        </p:nvGraphicFramePr>
        <p:xfrm>
          <a:off x="3810000" y="228600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286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7" name="Object 3"/>
          <p:cNvGraphicFramePr>
            <a:graphicFrameLocks noChangeAspect="1"/>
          </p:cNvGraphicFramePr>
          <p:nvPr/>
        </p:nvGraphicFramePr>
        <p:xfrm>
          <a:off x="2057400" y="2959100"/>
          <a:ext cx="1524000" cy="381000"/>
        </p:xfrm>
        <a:graphic>
          <a:graphicData uri="http://schemas.openxmlformats.org/presentationml/2006/ole">
            <mc:AlternateContent xmlns:mc="http://schemas.openxmlformats.org/markup-compatibility/2006">
              <mc:Choice xmlns:v="urn:schemas-microsoft-com:vml" Requires="v">
                <p:oleObj name="Equation" r:id="rId4" imgW="1523880" imgH="380880" progId="Equation.DSMT4">
                  <p:embed/>
                </p:oleObj>
              </mc:Choice>
              <mc:Fallback>
                <p:oleObj name="Equation" r:id="rId4" imgW="152388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57400" y="29591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578130" y="3424392"/>
          <a:ext cx="6515100" cy="469900"/>
        </p:xfrm>
        <a:graphic>
          <a:graphicData uri="http://schemas.openxmlformats.org/presentationml/2006/ole">
            <mc:AlternateContent xmlns:mc="http://schemas.openxmlformats.org/markup-compatibility/2006">
              <mc:Choice xmlns:v="urn:schemas-microsoft-com:vml" Requires="v">
                <p:oleObj name="Equation" r:id="rId6" imgW="6514920" imgH="469800" progId="Equation.DSMT4">
                  <p:embed/>
                </p:oleObj>
              </mc:Choice>
              <mc:Fallback>
                <p:oleObj name="Equation" r:id="rId6" imgW="6514920" imgH="4698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78130" y="3424392"/>
                        <a:ext cx="651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219200" y="3949700"/>
          <a:ext cx="3479800" cy="469900"/>
        </p:xfrm>
        <a:graphic>
          <a:graphicData uri="http://schemas.openxmlformats.org/presentationml/2006/ole">
            <mc:AlternateContent xmlns:mc="http://schemas.openxmlformats.org/markup-compatibility/2006">
              <mc:Choice xmlns:v="urn:schemas-microsoft-com:vml" Requires="v">
                <p:oleObj name="Equation" r:id="rId8" imgW="3479760" imgH="469800" progId="Equation.DSMT4">
                  <p:embed/>
                </p:oleObj>
              </mc:Choice>
              <mc:Fallback>
                <p:oleObj name="Equation" r:id="rId8" imgW="3479760" imgH="4698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19200" y="3949700"/>
                        <a:ext cx="3479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sz="1500" dirty="0"/>
          </a:p>
          <a:p>
            <a:r>
              <a:rPr lang="en-US" b="1" dirty="0"/>
              <a:t>Solution </a:t>
            </a:r>
          </a:p>
          <a:p>
            <a:r>
              <a:rPr lang="en-US" dirty="0"/>
              <a:t>This inequality was solved algebraically in Example 1. We repeat the solution here using a graphing calculator to show how the two methods are related. </a:t>
            </a:r>
          </a:p>
        </p:txBody>
      </p:sp>
      <p:graphicFrame>
        <p:nvGraphicFramePr>
          <p:cNvPr id="74754" name="Object 2"/>
          <p:cNvGraphicFramePr>
            <a:graphicFrameLocks noChangeAspect="1"/>
          </p:cNvGraphicFramePr>
          <p:nvPr/>
        </p:nvGraphicFramePr>
        <p:xfrm>
          <a:off x="3810000" y="257175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0" y="257175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lstStyle/>
          <a:p>
            <a:r>
              <a:rPr lang="en-US" dirty="0"/>
              <a:t>Manipulate the inequality so that one side is 0. </a:t>
            </a:r>
          </a:p>
          <a:p>
            <a:endParaRPr lang="en-US" dirty="0"/>
          </a:p>
          <a:p>
            <a:endParaRPr lang="en-US" dirty="0"/>
          </a:p>
          <a:p>
            <a:r>
              <a:rPr lang="en-US" dirty="0"/>
              <a:t>Press       and enter the function. </a:t>
            </a:r>
          </a:p>
          <a:p>
            <a:endParaRPr lang="en-US" dirty="0"/>
          </a:p>
          <a:p>
            <a:r>
              <a:rPr lang="en-US" dirty="0"/>
              <a:t>Press              to graph the function.</a:t>
            </a:r>
          </a:p>
          <a:p>
            <a:r>
              <a:rPr lang="en-US" dirty="0"/>
              <a:t>The graph will appear as </a:t>
            </a:r>
            <a:br>
              <a:rPr lang="en-US" dirty="0"/>
            </a:br>
            <a:r>
              <a:rPr lang="en-US" dirty="0"/>
              <a:t>illustrated here. (In this case, </a:t>
            </a:r>
            <a:br>
              <a:rPr lang="en-US" dirty="0"/>
            </a:br>
            <a:r>
              <a:rPr lang="en-US" dirty="0"/>
              <a:t>the graph is a parabola.) </a:t>
            </a:r>
          </a:p>
        </p:txBody>
      </p:sp>
      <p:graphicFrame>
        <p:nvGraphicFramePr>
          <p:cNvPr id="75778" name="Object 2"/>
          <p:cNvGraphicFramePr>
            <a:graphicFrameLocks noChangeAspect="1"/>
          </p:cNvGraphicFramePr>
          <p:nvPr>
            <p:extLst>
              <p:ext uri="{D42A27DB-BD31-4B8C-83A1-F6EECF244321}">
                <p14:modId xmlns:p14="http://schemas.microsoft.com/office/powerpoint/2010/main" val="2353561738"/>
              </p:ext>
            </p:extLst>
          </p:nvPr>
        </p:nvGraphicFramePr>
        <p:xfrm>
          <a:off x="3581400" y="1905000"/>
          <a:ext cx="1524000" cy="381000"/>
        </p:xfrm>
        <a:graphic>
          <a:graphicData uri="http://schemas.openxmlformats.org/presentationml/2006/ole">
            <mc:AlternateContent xmlns:mc="http://schemas.openxmlformats.org/markup-compatibility/2006">
              <mc:Choice xmlns:v="urn:schemas-microsoft-com:vml" Requires="v">
                <p:oleObj name="Equation" r:id="rId2" imgW="1523880" imgH="380880" progId="Equation.DSMT4">
                  <p:embed/>
                </p:oleObj>
              </mc:Choice>
              <mc:Fallback>
                <p:oleObj name="Equation" r:id="rId2" imgW="15238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1400" y="190500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79" name="Object 3"/>
          <p:cNvGraphicFramePr>
            <a:graphicFrameLocks noChangeAspect="1"/>
          </p:cNvGraphicFramePr>
          <p:nvPr>
            <p:extLst>
              <p:ext uri="{D42A27DB-BD31-4B8C-83A1-F6EECF244321}">
                <p14:modId xmlns:p14="http://schemas.microsoft.com/office/powerpoint/2010/main" val="785123857"/>
              </p:ext>
            </p:extLst>
          </p:nvPr>
        </p:nvGraphicFramePr>
        <p:xfrm>
          <a:off x="3124200" y="2438400"/>
          <a:ext cx="2019300" cy="381000"/>
        </p:xfrm>
        <a:graphic>
          <a:graphicData uri="http://schemas.openxmlformats.org/presentationml/2006/ole">
            <mc:AlternateContent xmlns:mc="http://schemas.openxmlformats.org/markup-compatibility/2006">
              <mc:Choice xmlns:v="urn:schemas-microsoft-com:vml" Requires="v">
                <p:oleObj name="Equation" r:id="rId4" imgW="2019240" imgH="380880" progId="Equation.DSMT4">
                  <p:embed/>
                </p:oleObj>
              </mc:Choice>
              <mc:Fallback>
                <p:oleObj name="Equation" r:id="rId4" imgW="20192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24200" y="24384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5780" name="Object 4"/>
          <p:cNvGraphicFramePr>
            <a:graphicFrameLocks noChangeAspect="1"/>
          </p:cNvGraphicFramePr>
          <p:nvPr>
            <p:extLst>
              <p:ext uri="{D42A27DB-BD31-4B8C-83A1-F6EECF244321}">
                <p14:modId xmlns:p14="http://schemas.microsoft.com/office/powerpoint/2010/main" val="4193038104"/>
              </p:ext>
            </p:extLst>
          </p:nvPr>
        </p:nvGraphicFramePr>
        <p:xfrm>
          <a:off x="3124200" y="3365500"/>
          <a:ext cx="2032000" cy="444500"/>
        </p:xfrm>
        <a:graphic>
          <a:graphicData uri="http://schemas.openxmlformats.org/presentationml/2006/ole">
            <mc:AlternateContent xmlns:mc="http://schemas.openxmlformats.org/markup-compatibility/2006">
              <mc:Choice xmlns:v="urn:schemas-microsoft-com:vml" Requires="v">
                <p:oleObj name="Equation" r:id="rId6" imgW="2031840" imgH="444240" progId="Equation.DSMT4">
                  <p:embed/>
                </p:oleObj>
              </mc:Choice>
              <mc:Fallback>
                <p:oleObj name="Equation" r:id="rId6" imgW="2031840" imgH="4442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24200" y="3365500"/>
                        <a:ext cx="2032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5781" name="Picture 5"/>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5605085" y="3748051"/>
            <a:ext cx="3157915" cy="2195549"/>
          </a:xfrm>
          <a:prstGeom prst="rect">
            <a:avLst/>
          </a:prstGeom>
          <a:noFill/>
          <a:ln w="9525">
            <a:noFill/>
            <a:miter lim="800000"/>
            <a:headEnd/>
            <a:tailEnd/>
          </a:ln>
        </p:spPr>
      </p:pic>
      <p:pic>
        <p:nvPicPr>
          <p:cNvPr id="75782" name="Picture 6"/>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1390402" y="2895600"/>
            <a:ext cx="430306" cy="365760"/>
          </a:xfrm>
          <a:prstGeom prst="rect">
            <a:avLst/>
          </a:prstGeom>
          <a:noFill/>
          <a:ln w="9525">
            <a:noFill/>
            <a:miter lim="800000"/>
            <a:headEnd/>
            <a:tailEnd/>
          </a:ln>
        </p:spPr>
      </p:pic>
      <p:pic>
        <p:nvPicPr>
          <p:cNvPr id="75783" name="Picture 7"/>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1346595" y="397764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57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578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578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57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p:sp>
        <p:nvSpPr>
          <p:cNvPr id="3" name="Content Placeholder 2"/>
          <p:cNvSpPr>
            <a:spLocks noGrp="1"/>
          </p:cNvSpPr>
          <p:nvPr>
            <p:ph idx="1"/>
          </p:nvPr>
        </p:nvSpPr>
        <p:spPr/>
        <p:txBody>
          <a:bodyPr>
            <a:noAutofit/>
          </a:bodyPr>
          <a:lstStyle/>
          <a:p>
            <a:pPr>
              <a:spcBef>
                <a:spcPts val="0"/>
              </a:spcBef>
            </a:pPr>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pPr>
              <a:spcBef>
                <a:spcPts val="0"/>
              </a:spcBef>
            </a:pPr>
            <a:r>
              <a:rPr lang="en-US" b="1" dirty="0"/>
              <a:t>Note: </a:t>
            </a:r>
            <a:r>
              <a:rPr lang="en-US" dirty="0"/>
              <a:t>If there are no real zeros, then the graph will be entirely above or entirely below the </a:t>
            </a:r>
            <a:r>
              <a:rPr lang="en-US" i="1" dirty="0"/>
              <a:t>x</a:t>
            </a:r>
            <a:r>
              <a:rPr lang="en-US" dirty="0"/>
              <a:t>-axis. The solution is then dependent on the nature of the inequality. It will be either the empty set (no solution) or the entire set of real numbers (</a:t>
            </a:r>
            <a:r>
              <a:rPr lang="en-US" dirty="0">
                <a:latin typeface="Symbol" pitchFamily="98" charset="2"/>
              </a:rPr>
              <a:t>-</a:t>
            </a:r>
            <a:r>
              <a:rPr lang="en-US" dirty="0">
                <a:latin typeface="Calibri" panose="020F0502020204030204" pitchFamily="34" charset="0"/>
                <a:cs typeface="Calibri" panose="020F0502020204030204" pitchFamily="34" charset="0"/>
              </a:rPr>
              <a:t>∞</a:t>
            </a:r>
            <a:r>
              <a:rPr lang="en-US" dirty="0"/>
              <a:t>,</a:t>
            </a:r>
            <a:r>
              <a:rPr lang="en-US" dirty="0">
                <a:latin typeface="Calibri" panose="020F0502020204030204" pitchFamily="34" charset="0"/>
                <a:cs typeface="Calibri" panose="020F0502020204030204" pitchFamily="34" charset="0"/>
              </a:rPr>
              <a:t> ∞</a:t>
            </a:r>
            <a:r>
              <a:rPr lang="en-US" dirty="0"/>
              <a:t>).</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04503" y="1804524"/>
            <a:ext cx="1684713" cy="365760"/>
          </a:xfrm>
          <a:prstGeom prst="rect">
            <a:avLst/>
          </a:prstGeom>
          <a:noFill/>
          <a:ln w="9525">
            <a:noFill/>
            <a:miter lim="800000"/>
            <a:headEnd/>
            <a:tailEnd/>
          </a:ln>
        </p:spPr>
      </p:pic>
      <p:pic>
        <p:nvPicPr>
          <p:cNvPr id="76802"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46743"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680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Solving a Quadratic Inequality Using a Graphing Calculator (cont.)</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spcBef>
                    <a:spcPts val="0"/>
                  </a:spcBef>
                </a:pPr>
                <a:r>
                  <a:rPr lang="en-US" dirty="0"/>
                  <a:t>In this case, the zeros are </a:t>
                </a:r>
                <a:r>
                  <a:rPr lang="en-US" i="1" dirty="0"/>
                  <a:t>x</a:t>
                </a:r>
                <a:r>
                  <a:rPr lang="en-US" dirty="0"/>
                  <a:t> = −2 and </a:t>
                </a:r>
                <a:r>
                  <a:rPr lang="en-US" i="1" dirty="0"/>
                  <a:t>x</a:t>
                </a:r>
                <a:r>
                  <a:rPr lang="en-US" dirty="0"/>
                  <a:t> = 4 (just as we found in Example 1). Because we want to know where </a:t>
                </a:r>
                <a:br>
                  <a:rPr lang="en-US" dirty="0"/>
                </a:br>
                <a:r>
                  <a:rPr lang="en-US" i="1" dirty="0"/>
                  <a:t>y</a:t>
                </a:r>
                <a:r>
                  <a:rPr lang="en-US" dirty="0"/>
                  <a:t> &gt; 0, we look at the graph and choose the intervals for </a:t>
                </a:r>
                <a:r>
                  <a:rPr lang="en-US" i="1" dirty="0"/>
                  <a:t>x</a:t>
                </a:r>
                <a:r>
                  <a:rPr lang="en-US" dirty="0"/>
                  <a:t> where the curve is above the </a:t>
                </a:r>
                <a:r>
                  <a:rPr lang="en-US" i="1" dirty="0"/>
                  <a:t>x</a:t>
                </a:r>
                <a:r>
                  <a:rPr lang="en-US" dirty="0"/>
                  <a:t>-axis. </a:t>
                </a:r>
                <a:r>
                  <a:rPr lang="en-US" b="1" dirty="0"/>
                  <a:t>(Note:</a:t>
                </a:r>
                <a:r>
                  <a:rPr lang="en-US" dirty="0"/>
                  <a:t> Endpoints are not included because the inequality does not include 0.) </a:t>
                </a:r>
              </a:p>
              <a:p>
                <a:pPr>
                  <a:spcBef>
                    <a:spcPts val="0"/>
                  </a:spcBef>
                </a:pPr>
                <a:r>
                  <a:rPr lang="en-US" dirty="0"/>
                  <a:t>Thus, the solution set consists of the union of two intervals: (</a:t>
                </a:r>
                <a:r>
                  <a:rPr lang="en-US" dirty="0">
                    <a:latin typeface="Symbol" pitchFamily="98" charset="2"/>
                  </a:rPr>
                  <a:t>-</a:t>
                </a:r>
                <a:r>
                  <a:rPr lang="en-US" dirty="0">
                    <a:latin typeface="Calibri" panose="020F0502020204030204" pitchFamily="34" charset="0"/>
                    <a:cs typeface="Calibri" panose="020F0502020204030204" pitchFamily="34" charset="0"/>
                  </a:rPr>
                  <a:t>∞</a:t>
                </a:r>
                <a:r>
                  <a:rPr lang="en-US" dirty="0"/>
                  <a:t>, −2) </a:t>
                </a:r>
                <a14:m>
                  <m:oMath xmlns:m="http://schemas.openxmlformats.org/officeDocument/2006/math">
                    <m:r>
                      <a:rPr lang="en-US" dirty="0">
                        <a:latin typeface="Cambria Math" panose="02040503050406030204" pitchFamily="18" charset="0"/>
                      </a:rPr>
                      <m:t>∪</m:t>
                    </m:r>
                  </m:oMath>
                </a14:m>
                <a:r>
                  <a:rPr lang="en-US" dirty="0"/>
                  <a:t>  (4,</a:t>
                </a:r>
                <a14:m>
                  <m:oMath xmlns:m="http://schemas.openxmlformats.org/officeDocument/2006/math">
                    <m:r>
                      <a:rPr lang="en-US" b="0" i="0" dirty="0" smtClean="0">
                        <a:latin typeface="Cambria Math" panose="02040503050406030204" pitchFamily="18" charset="0"/>
                      </a:rPr>
                      <m:t> </m:t>
                    </m:r>
                  </m:oMath>
                </a14:m>
                <a:r>
                  <a:rPr lang="en-US" dirty="0">
                    <a:latin typeface="Calibri" panose="020F0502020204030204" pitchFamily="34" charset="0"/>
                    <a:cs typeface="Calibri" panose="020F0502020204030204" pitchFamily="34" charset="0"/>
                  </a:rPr>
                  <a:t>∞</a:t>
                </a:r>
                <a:r>
                  <a:rPr lang="en-US" dirty="0"/>
                  <a:t>).</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1481" t="-1200" r="-1037"/>
                </a:stretch>
              </a:blipFill>
            </p:spPr>
            <p:txBody>
              <a:bodyPr/>
              <a:lstStyle/>
              <a:p>
                <a:r>
                  <a:rPr lang="en-IN">
                    <a:noFill/>
                  </a:rPr>
                  <a:t> </a:t>
                </a:r>
              </a:p>
            </p:txBody>
          </p:sp>
        </mc:Fallback>
      </mc:AlternateContent>
      <p:pic>
        <p:nvPicPr>
          <p:cNvPr id="77827" name="Picture 3"/>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59594" y="4724401"/>
            <a:ext cx="6583680" cy="85492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78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a:t>
            </a:r>
          </a:p>
        </p:txBody>
      </p:sp>
      <p:sp>
        <p:nvSpPr>
          <p:cNvPr id="3" name="Content Placeholder 2"/>
          <p:cNvSpPr>
            <a:spLocks noGrp="1"/>
          </p:cNvSpPr>
          <p:nvPr>
            <p:ph idx="1"/>
          </p:nvPr>
        </p:nvSpPr>
        <p:spPr/>
        <p:txBody>
          <a:bodyPr/>
          <a:lstStyle/>
          <a:p>
            <a:r>
              <a:rPr lang="en-US" dirty="0"/>
              <a:t>Use a graphing calculator to solve the quadratic inequality. Graph the solution set on a real number line. </a:t>
            </a:r>
          </a:p>
          <a:p>
            <a:endParaRPr lang="en-US" b="1" dirty="0"/>
          </a:p>
          <a:p>
            <a:r>
              <a:rPr lang="en-US" b="1" dirty="0"/>
              <a:t>Solution </a:t>
            </a:r>
          </a:p>
          <a:p>
            <a:r>
              <a:rPr lang="en-US" dirty="0"/>
              <a:t>Press       and enter the function. </a:t>
            </a:r>
          </a:p>
          <a:p>
            <a:endParaRPr lang="en-US" dirty="0"/>
          </a:p>
          <a:p>
            <a:r>
              <a:rPr lang="en-US" dirty="0"/>
              <a:t>Press 		 to graph the function.</a:t>
            </a:r>
          </a:p>
        </p:txBody>
      </p:sp>
      <p:graphicFrame>
        <p:nvGraphicFramePr>
          <p:cNvPr id="78850" name="Object 2"/>
          <p:cNvGraphicFramePr>
            <a:graphicFrameLocks noChangeAspect="1"/>
          </p:cNvGraphicFramePr>
          <p:nvPr/>
        </p:nvGraphicFramePr>
        <p:xfrm>
          <a:off x="3397250" y="2667000"/>
          <a:ext cx="2349500" cy="381000"/>
        </p:xfrm>
        <a:graphic>
          <a:graphicData uri="http://schemas.openxmlformats.org/presentationml/2006/ole">
            <mc:AlternateContent xmlns:mc="http://schemas.openxmlformats.org/markup-compatibility/2006">
              <mc:Choice xmlns:v="urn:schemas-microsoft-com:vml" Requires="v">
                <p:oleObj name="Equation" r:id="rId2" imgW="2349360" imgH="380880" progId="Equation.DSMT4">
                  <p:embed/>
                </p:oleObj>
              </mc:Choice>
              <mc:Fallback>
                <p:oleObj name="Equation" r:id="rId2" imgW="234936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0" y="2667000"/>
                        <a:ext cx="234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370846" y="3773316"/>
            <a:ext cx="430306" cy="365760"/>
          </a:xfrm>
          <a:prstGeom prst="rect">
            <a:avLst/>
          </a:prstGeom>
          <a:noFill/>
          <a:ln w="9525">
            <a:noFill/>
            <a:miter lim="800000"/>
            <a:headEnd/>
            <a:tailEnd/>
          </a:ln>
        </p:spPr>
      </p:pic>
      <p:graphicFrame>
        <p:nvGraphicFramePr>
          <p:cNvPr id="78851" name="Object 3"/>
          <p:cNvGraphicFramePr>
            <a:graphicFrameLocks noChangeAspect="1"/>
          </p:cNvGraphicFramePr>
          <p:nvPr/>
        </p:nvGraphicFramePr>
        <p:xfrm>
          <a:off x="3390900" y="4263716"/>
          <a:ext cx="2362200" cy="444500"/>
        </p:xfrm>
        <a:graphic>
          <a:graphicData uri="http://schemas.openxmlformats.org/presentationml/2006/ole">
            <mc:AlternateContent xmlns:mc="http://schemas.openxmlformats.org/markup-compatibility/2006">
              <mc:Choice xmlns:v="urn:schemas-microsoft-com:vml" Requires="v">
                <p:oleObj name="Equation" r:id="rId5" imgW="2361960" imgH="444240" progId="Equation.DSMT4">
                  <p:embed/>
                </p:oleObj>
              </mc:Choice>
              <mc:Fallback>
                <p:oleObj name="Equation" r:id="rId5" imgW="2361960" imgH="444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0900" y="4263716"/>
                        <a:ext cx="23622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7" name="Picture 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1371600" y="4780100"/>
            <a:ext cx="1015605"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88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The graph will appear as illustrated here. (In this case, the graph is a parabola.)</a:t>
            </a:r>
          </a:p>
        </p:txBody>
      </p:sp>
      <p:pic>
        <p:nvPicPr>
          <p:cNvPr id="79875" name="Picture 3"/>
          <p:cNvPicPr>
            <a:picLocks noChangeAspect="1" noChangeArrowheads="1"/>
          </p:cNvPicPr>
          <p:nvPr/>
        </p:nvPicPr>
        <p:blipFill>
          <a:blip r:embed="rId2" cstate="print"/>
          <a:srcRect/>
          <a:stretch>
            <a:fillRect/>
          </a:stretch>
        </p:blipFill>
        <p:spPr bwMode="auto">
          <a:xfrm>
            <a:off x="2971800" y="2514600"/>
            <a:ext cx="3200400" cy="2268576"/>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98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r>
              <a:rPr lang="en-US" dirty="0"/>
              <a:t>In this case, the zeros are estimates: </a:t>
            </a:r>
            <a:r>
              <a:rPr lang="en-US" i="1" dirty="0"/>
              <a:t>x</a:t>
            </a:r>
            <a:r>
              <a:rPr lang="en-US" dirty="0"/>
              <a:t> ≈ −3.1085 and </a:t>
            </a:r>
            <a:br>
              <a:rPr lang="en-US" dirty="0"/>
            </a:br>
            <a:r>
              <a:rPr lang="en-US" i="1" dirty="0"/>
              <a:t>x</a:t>
            </a:r>
            <a:r>
              <a:rPr lang="en-US" dirty="0"/>
              <a:t> ≈ 1.6085.</a:t>
            </a:r>
          </a:p>
          <a:p>
            <a:endParaRPr lang="en-US" dirty="0"/>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28800"/>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24000"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10: Solving a Quadratic Inequality Using a Graphing Calculator (cont.) </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 0 , we look at the graph and find the intervals for </a:t>
            </a:r>
            <a:r>
              <a:rPr lang="en-US" i="1" dirty="0"/>
              <a:t>x</a:t>
            </a:r>
            <a:r>
              <a:rPr lang="en-US" dirty="0"/>
              <a:t> where the curve is below the </a:t>
            </a:r>
            <a:r>
              <a:rPr lang="en-US" i="1" dirty="0"/>
              <a:t>x</a:t>
            </a:r>
            <a:r>
              <a:rPr lang="en-US" dirty="0"/>
              <a:t>-axis and include the endpoints because 0 is included in the inequality.</a:t>
            </a:r>
          </a:p>
          <a:p>
            <a:r>
              <a:rPr lang="en-US" dirty="0"/>
              <a:t>Thus, the solution set is the closed interval </a:t>
            </a:r>
            <a:br>
              <a:rPr lang="en-US" dirty="0"/>
            </a:br>
            <a:r>
              <a:rPr lang="en-US" dirty="0"/>
              <a:t> </a:t>
            </a:r>
            <a:r>
              <a:rPr lang="en-US" dirty="0">
                <a:solidFill>
                  <a:srgbClr val="FF0000"/>
                </a:solidFill>
              </a:rPr>
              <a:t>[−3.1085, 1.6085]</a:t>
            </a:r>
            <a:r>
              <a:rPr lang="en-US" dirty="0"/>
              <a:t>. </a:t>
            </a:r>
          </a:p>
        </p:txBody>
      </p:sp>
      <p:pic>
        <p:nvPicPr>
          <p:cNvPr id="8089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645920" y="4181526"/>
            <a:ext cx="5852160" cy="11947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0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11: Solving a Higher-Degree Polynomial Inequality Using a Graphing Calculator</a:t>
            </a:r>
          </a:p>
        </p:txBody>
      </p:sp>
      <p:sp>
        <p:nvSpPr>
          <p:cNvPr id="3" name="Content Placeholder 2"/>
          <p:cNvSpPr>
            <a:spLocks noGrp="1"/>
          </p:cNvSpPr>
          <p:nvPr>
            <p:ph idx="1"/>
          </p:nvPr>
        </p:nvSpPr>
        <p:spPr/>
        <p:txBody>
          <a:bodyPr/>
          <a:lstStyle/>
          <a:p>
            <a:r>
              <a:rPr lang="en-US" dirty="0"/>
              <a:t>Solve the third-degree polynomial inequality using a graphing calculator.</a:t>
            </a:r>
          </a:p>
          <a:p>
            <a:endParaRPr lang="en-US" sz="1500" dirty="0"/>
          </a:p>
          <a:p>
            <a:endParaRPr lang="en-US" sz="1500" dirty="0"/>
          </a:p>
          <a:p>
            <a:r>
              <a:rPr lang="en-US" b="1" dirty="0"/>
              <a:t>Solution </a:t>
            </a:r>
          </a:p>
          <a:p>
            <a:r>
              <a:rPr lang="en-US" dirty="0"/>
              <a:t>Press 	     and enter the function.</a:t>
            </a:r>
          </a:p>
          <a:p>
            <a:endParaRPr lang="en-US" dirty="0"/>
          </a:p>
          <a:p>
            <a:r>
              <a:rPr lang="en-US" dirty="0"/>
              <a:t>Press 	            to graph the function.</a:t>
            </a:r>
          </a:p>
        </p:txBody>
      </p:sp>
      <p:graphicFrame>
        <p:nvGraphicFramePr>
          <p:cNvPr id="81922" name="Object 2"/>
          <p:cNvGraphicFramePr>
            <a:graphicFrameLocks noChangeAspect="1"/>
          </p:cNvGraphicFramePr>
          <p:nvPr/>
        </p:nvGraphicFramePr>
        <p:xfrm>
          <a:off x="2997200" y="2362200"/>
          <a:ext cx="3149600" cy="381000"/>
        </p:xfrm>
        <a:graphic>
          <a:graphicData uri="http://schemas.openxmlformats.org/presentationml/2006/ole">
            <mc:AlternateContent xmlns:mc="http://schemas.openxmlformats.org/markup-compatibility/2006">
              <mc:Choice xmlns:v="urn:schemas-microsoft-com:vml" Requires="v">
                <p:oleObj name="Equation" r:id="rId2" imgW="3149280" imgH="380880" progId="Equation.DSMT4">
                  <p:embed/>
                </p:oleObj>
              </mc:Choice>
              <mc:Fallback>
                <p:oleObj name="Equation" r:id="rId2" imgW="31492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97200" y="2362200"/>
                        <a:ext cx="3149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5"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371600" y="3384224"/>
            <a:ext cx="430306" cy="365760"/>
          </a:xfrm>
          <a:prstGeom prst="rect">
            <a:avLst/>
          </a:prstGeom>
          <a:noFill/>
          <a:ln w="9525">
            <a:noFill/>
            <a:miter lim="800000"/>
            <a:headEnd/>
            <a:tailEnd/>
          </a:ln>
        </p:spPr>
      </p:pic>
      <p:pic>
        <p:nvPicPr>
          <p:cNvPr id="6"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1352044" y="4391008"/>
            <a:ext cx="1015605" cy="365760"/>
          </a:xfrm>
          <a:prstGeom prst="rect">
            <a:avLst/>
          </a:prstGeom>
          <a:noFill/>
          <a:ln w="9525">
            <a:noFill/>
            <a:miter lim="800000"/>
            <a:headEnd/>
            <a:tailEnd/>
          </a:ln>
        </p:spPr>
      </p:pic>
      <p:graphicFrame>
        <p:nvGraphicFramePr>
          <p:cNvPr id="81923" name="Object 3"/>
          <p:cNvGraphicFramePr>
            <a:graphicFrameLocks noChangeAspect="1"/>
          </p:cNvGraphicFramePr>
          <p:nvPr/>
        </p:nvGraphicFramePr>
        <p:xfrm>
          <a:off x="2990850" y="3827137"/>
          <a:ext cx="3162300" cy="444500"/>
        </p:xfrm>
        <a:graphic>
          <a:graphicData uri="http://schemas.openxmlformats.org/presentationml/2006/ole">
            <mc:AlternateContent xmlns:mc="http://schemas.openxmlformats.org/markup-compatibility/2006">
              <mc:Choice xmlns:v="urn:schemas-microsoft-com:vml" Requires="v">
                <p:oleObj name="Equation" r:id="rId6" imgW="3162240" imgH="444240" progId="Equation.DSMT4">
                  <p:embed/>
                </p:oleObj>
              </mc:Choice>
              <mc:Fallback>
                <p:oleObj name="Equation" r:id="rId6" imgW="3162240" imgH="444240" progId="Equation.DSMT4">
                  <p:embed/>
                  <p:pic>
                    <p:nvPicPr>
                      <p:cNvPr id="0"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990850" y="3827137"/>
                        <a:ext cx="3162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par>
                          <p:cTn id="21" fill="hold">
                            <p:stCondLst>
                              <p:cond delay="0"/>
                            </p:stCondLst>
                            <p:childTnLst>
                              <p:par>
                                <p:cTn id="22" presetID="1" presetClass="entr" presetSubtype="0" fill="hold" nodeType="afterEffect">
                                  <p:stCondLst>
                                    <p:cond delay="0"/>
                                  </p:stCondLst>
                                  <p:childTnLst>
                                    <p:set>
                                      <p:cBhvr>
                                        <p:cTn id="23"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The graph will appear as illustrated here. (In this case, the graph is not a parabola.)</a:t>
            </a:r>
          </a:p>
        </p:txBody>
      </p:sp>
      <p:pic>
        <p:nvPicPr>
          <p:cNvPr id="82946"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971800" y="2424609"/>
            <a:ext cx="3200400" cy="222359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9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endParaRPr lang="en-US" sz="3500" dirty="0"/>
          </a:p>
          <a:p>
            <a:endParaRPr lang="en-US" dirty="0"/>
          </a:p>
          <a:p>
            <a:r>
              <a:rPr lang="en-US" dirty="0"/>
              <a:t>We want to determine where the product is positive. Test one point from each of the intervals to determine if the product is positive or negative in that interval. </a:t>
            </a:r>
          </a:p>
        </p:txBody>
      </p:sp>
      <p:graphicFrame>
        <p:nvGraphicFramePr>
          <p:cNvPr id="37890" name="Object 2"/>
          <p:cNvGraphicFramePr>
            <a:graphicFrameLocks noChangeAspect="1"/>
          </p:cNvGraphicFramePr>
          <p:nvPr/>
        </p:nvGraphicFramePr>
        <p:xfrm>
          <a:off x="2262848" y="1573676"/>
          <a:ext cx="1219200" cy="292100"/>
        </p:xfrm>
        <a:graphic>
          <a:graphicData uri="http://schemas.openxmlformats.org/presentationml/2006/ole">
            <mc:AlternateContent xmlns:mc="http://schemas.openxmlformats.org/markup-compatibility/2006">
              <mc:Choice xmlns:v="urn:schemas-microsoft-com:vml" Requires="v">
                <p:oleObj name="Equation" r:id="rId2" imgW="1218960" imgH="291960" progId="Equation.DSMT4">
                  <p:embed/>
                </p:oleObj>
              </mc:Choice>
              <mc:Fallback>
                <p:oleObj name="Equation" r:id="rId2" imgW="12189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2848" y="1573676"/>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1" name="Object 3"/>
          <p:cNvGraphicFramePr>
            <a:graphicFrameLocks noChangeAspect="1"/>
          </p:cNvGraphicFramePr>
          <p:nvPr/>
        </p:nvGraphicFramePr>
        <p:xfrm>
          <a:off x="2770848" y="2050432"/>
          <a:ext cx="939800" cy="279400"/>
        </p:xfrm>
        <a:graphic>
          <a:graphicData uri="http://schemas.openxmlformats.org/presentationml/2006/ole">
            <mc:AlternateContent xmlns:mc="http://schemas.openxmlformats.org/markup-compatibility/2006">
              <mc:Choice xmlns:v="urn:schemas-microsoft-com:vml" Requires="v">
                <p:oleObj name="Equation" r:id="rId4" imgW="939600" imgH="279360" progId="Equation.DSMT4">
                  <p:embed/>
                </p:oleObj>
              </mc:Choice>
              <mc:Fallback>
                <p:oleObj name="Equation" r:id="rId4" imgW="939600" imgH="2793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0848" y="2050432"/>
                        <a:ext cx="939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4459948" y="1573676"/>
          <a:ext cx="1231900" cy="292100"/>
        </p:xfrm>
        <a:graphic>
          <a:graphicData uri="http://schemas.openxmlformats.org/presentationml/2006/ole">
            <mc:AlternateContent xmlns:mc="http://schemas.openxmlformats.org/markup-compatibility/2006">
              <mc:Choice xmlns:v="urn:schemas-microsoft-com:vml" Requires="v">
                <p:oleObj name="Equation" r:id="rId6" imgW="1231560" imgH="291960" progId="Equation.DSMT4">
                  <p:embed/>
                </p:oleObj>
              </mc:Choice>
              <mc:Fallback>
                <p:oleObj name="Equation" r:id="rId6" imgW="1231560" imgH="29196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59948" y="1573676"/>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4978400" y="2023908"/>
          <a:ext cx="736600" cy="279400"/>
        </p:xfrm>
        <a:graphic>
          <a:graphicData uri="http://schemas.openxmlformats.org/presentationml/2006/ole">
            <mc:AlternateContent xmlns:mc="http://schemas.openxmlformats.org/markup-compatibility/2006">
              <mc:Choice xmlns:v="urn:schemas-microsoft-com:vml" Requires="v">
                <p:oleObj name="Equation" r:id="rId8" imgW="736560" imgH="279360" progId="Equation.DSMT4">
                  <p:embed/>
                </p:oleObj>
              </mc:Choice>
              <mc:Fallback>
                <p:oleObj name="Equation" r:id="rId8" imgW="736560" imgH="2793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78400" y="2023908"/>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Find the zeros (or estimate the zeros) as follows: </a:t>
            </a:r>
          </a:p>
          <a:p>
            <a:pPr>
              <a:spcBef>
                <a:spcPts val="0"/>
              </a:spcBef>
            </a:pPr>
            <a:r>
              <a:rPr lang="en-US" b="1" dirty="0"/>
              <a:t>Step 1: </a:t>
            </a:r>
            <a:r>
              <a:rPr lang="en-US" dirty="0"/>
              <a:t>Press </a:t>
            </a:r>
            <a:r>
              <a:rPr lang="en-US" dirty="0">
                <a:solidFill>
                  <a:srgbClr val="002060"/>
                </a:solidFill>
              </a:rPr>
              <a:t>CALC</a:t>
            </a:r>
            <a:r>
              <a:rPr lang="en-US" dirty="0"/>
              <a:t> (                     ). </a:t>
            </a:r>
          </a:p>
          <a:p>
            <a:pPr>
              <a:spcBef>
                <a:spcPts val="0"/>
              </a:spcBef>
            </a:pPr>
            <a:r>
              <a:rPr lang="en-US" b="1" dirty="0"/>
              <a:t>Step 2: </a:t>
            </a:r>
            <a:r>
              <a:rPr lang="en-US" dirty="0"/>
              <a:t>Press or choose </a:t>
            </a:r>
            <a:r>
              <a:rPr lang="en-US" dirty="0">
                <a:solidFill>
                  <a:srgbClr val="002060"/>
                </a:solidFill>
              </a:rPr>
              <a:t>zero</a:t>
            </a:r>
            <a:r>
              <a:rPr lang="en-US" dirty="0"/>
              <a:t>. </a:t>
            </a:r>
          </a:p>
          <a:p>
            <a:pPr>
              <a:spcBef>
                <a:spcPts val="0"/>
              </a:spcBef>
            </a:pPr>
            <a:r>
              <a:rPr lang="en-US" b="1" dirty="0"/>
              <a:t>Step 3: </a:t>
            </a:r>
            <a:r>
              <a:rPr lang="en-US" dirty="0"/>
              <a:t>Follow the directions for moving the cursor to </a:t>
            </a:r>
            <a:r>
              <a:rPr lang="en-US" dirty="0">
                <a:solidFill>
                  <a:srgbClr val="002060"/>
                </a:solidFill>
              </a:rPr>
              <a:t>Left Bound?</a:t>
            </a:r>
            <a:r>
              <a:rPr lang="en-US" dirty="0">
                <a:latin typeface="Ti86pc" pitchFamily="49" charset="0"/>
              </a:rPr>
              <a:t>, </a:t>
            </a:r>
            <a:r>
              <a:rPr lang="en-US" dirty="0">
                <a:solidFill>
                  <a:srgbClr val="002060"/>
                </a:solidFill>
              </a:rPr>
              <a:t>Right Bound?</a:t>
            </a:r>
            <a:r>
              <a:rPr lang="en-US" dirty="0">
                <a:latin typeface="Ti86pc" pitchFamily="49" charset="0"/>
              </a:rPr>
              <a:t>, </a:t>
            </a:r>
            <a:r>
              <a:rPr lang="en-US" dirty="0"/>
              <a:t>and </a:t>
            </a:r>
            <a:r>
              <a:rPr lang="en-US" dirty="0">
                <a:solidFill>
                  <a:srgbClr val="002060"/>
                </a:solidFill>
              </a:rPr>
              <a:t>Guess? </a:t>
            </a:r>
            <a:r>
              <a:rPr lang="en-US" dirty="0"/>
              <a:t>for each point. (Press 	  each time.) </a:t>
            </a:r>
          </a:p>
          <a:p>
            <a:r>
              <a:rPr lang="en-US" dirty="0"/>
              <a:t>In this case, there are three zeros: </a:t>
            </a:r>
            <a:r>
              <a:rPr lang="en-US" i="1" dirty="0"/>
              <a:t>x</a:t>
            </a:r>
            <a:r>
              <a:rPr lang="en-US" dirty="0"/>
              <a:t> = −4, </a:t>
            </a:r>
            <a:r>
              <a:rPr lang="en-US" i="1" dirty="0"/>
              <a:t>x</a:t>
            </a:r>
            <a:r>
              <a:rPr lang="en-US" dirty="0"/>
              <a:t> = −1, and </a:t>
            </a:r>
            <a:br>
              <a:rPr lang="en-US" dirty="0"/>
            </a:br>
            <a:r>
              <a:rPr lang="en-US" i="1" dirty="0"/>
              <a:t>x</a:t>
            </a:r>
            <a:r>
              <a:rPr lang="en-US" dirty="0"/>
              <a:t> = 3.</a:t>
            </a:r>
          </a:p>
        </p:txBody>
      </p:sp>
      <p:pic>
        <p:nvPicPr>
          <p:cNvPr id="4" name="Picture 4"/>
          <p:cNvPicPr>
            <a:picLocks noChangeAspect="1" noChangeArrowheads="1"/>
          </p:cNvPicPr>
          <p:nvPr/>
        </p:nvPicPr>
        <p:blipFill>
          <a:blip r:embed="rId2" cstate="print">
            <a:clrChange>
              <a:clrFrom>
                <a:srgbClr val="EFE7F2"/>
              </a:clrFrom>
              <a:clrTo>
                <a:srgbClr val="EFE7F2">
                  <a:alpha val="0"/>
                </a:srgbClr>
              </a:clrTo>
            </a:clrChange>
          </a:blip>
          <a:srcRect/>
          <a:stretch>
            <a:fillRect/>
          </a:stretch>
        </p:blipFill>
        <p:spPr bwMode="auto">
          <a:xfrm>
            <a:off x="3420687" y="1828800"/>
            <a:ext cx="1684713" cy="365760"/>
          </a:xfrm>
          <a:prstGeom prst="rect">
            <a:avLst/>
          </a:prstGeom>
          <a:noFill/>
          <a:ln w="9525">
            <a:noFill/>
            <a:miter lim="800000"/>
            <a:headEnd/>
            <a:tailEnd/>
          </a:ln>
        </p:spPr>
      </p:pic>
      <p:pic>
        <p:nvPicPr>
          <p:cNvPr id="5"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447800" y="3505200"/>
            <a:ext cx="967857" cy="3657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11: Solving a Higher-Degree Polynomial Inequality Using a Graphing Calculator (cont.)</a:t>
            </a:r>
          </a:p>
        </p:txBody>
      </p:sp>
      <p:sp>
        <p:nvSpPr>
          <p:cNvPr id="3" name="Content Placeholder 2"/>
          <p:cNvSpPr>
            <a:spLocks noGrp="1"/>
          </p:cNvSpPr>
          <p:nvPr>
            <p:ph idx="1"/>
          </p:nvPr>
        </p:nvSpPr>
        <p:spPr/>
        <p:txBody>
          <a:bodyPr/>
          <a:lstStyle/>
          <a:p>
            <a:r>
              <a:rPr lang="en-US" dirty="0"/>
              <a:t>Because we want to know where </a:t>
            </a:r>
            <a:r>
              <a:rPr lang="en-US" i="1" dirty="0"/>
              <a:t>y</a:t>
            </a:r>
            <a:r>
              <a:rPr lang="en-US" dirty="0"/>
              <a:t> &gt; 0, we look at the graph and find the intervals for </a:t>
            </a:r>
            <a:r>
              <a:rPr lang="en-US" i="1" dirty="0"/>
              <a:t>x</a:t>
            </a:r>
            <a:r>
              <a:rPr lang="en-US" dirty="0"/>
              <a:t> where the curve is above the </a:t>
            </a:r>
            <a:r>
              <a:rPr lang="en-US" i="1" dirty="0"/>
              <a:t>x</a:t>
            </a:r>
            <a:r>
              <a:rPr lang="en-US" dirty="0"/>
              <a:t>-axis. Do not include the endpoints because 0 is not included in the inequality. </a:t>
            </a:r>
          </a:p>
          <a:p>
            <a:r>
              <a:rPr lang="en-US" dirty="0"/>
              <a:t>Thus, the solution set is the union of two intervals: </a:t>
            </a:r>
          </a:p>
        </p:txBody>
      </p:sp>
      <p:graphicFrame>
        <p:nvGraphicFramePr>
          <p:cNvPr id="83970" name="Object 2"/>
          <p:cNvGraphicFramePr>
            <a:graphicFrameLocks noChangeAspect="1"/>
          </p:cNvGraphicFramePr>
          <p:nvPr/>
        </p:nvGraphicFramePr>
        <p:xfrm>
          <a:off x="505752" y="3613150"/>
          <a:ext cx="2438400" cy="495300"/>
        </p:xfrm>
        <a:graphic>
          <a:graphicData uri="http://schemas.openxmlformats.org/presentationml/2006/ole">
            <mc:AlternateContent xmlns:mc="http://schemas.openxmlformats.org/markup-compatibility/2006">
              <mc:Choice xmlns:v="urn:schemas-microsoft-com:vml" Requires="v">
                <p:oleObj name="Equation" r:id="rId2" imgW="2438280" imgH="495000" progId="Equation.DSMT4">
                  <p:embed/>
                </p:oleObj>
              </mc:Choice>
              <mc:Fallback>
                <p:oleObj name="Equation" r:id="rId2" imgW="2438280" imgH="49500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5752" y="3613150"/>
                        <a:ext cx="2438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83971" name="Picture 3"/>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188720" y="4171158"/>
            <a:ext cx="6766560" cy="81168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397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39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pic>
        <p:nvPicPr>
          <p:cNvPr id="38918"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88319" y="1219200"/>
            <a:ext cx="5567362" cy="2218037"/>
          </a:xfrm>
          <a:prstGeom prst="rect">
            <a:avLst/>
          </a:prstGeom>
          <a:noFill/>
          <a:ln w="9525">
            <a:noFill/>
            <a:miter lim="800000"/>
            <a:headEnd/>
            <a:tailEnd/>
          </a:ln>
        </p:spPr>
      </p:pic>
      <p:graphicFrame>
        <p:nvGraphicFramePr>
          <p:cNvPr id="38921" name="Object 9"/>
          <p:cNvGraphicFramePr>
            <a:graphicFrameLocks noChangeAspect="1"/>
          </p:cNvGraphicFramePr>
          <p:nvPr/>
        </p:nvGraphicFramePr>
        <p:xfrm>
          <a:off x="450850" y="3486150"/>
          <a:ext cx="2590800" cy="2501900"/>
        </p:xfrm>
        <a:graphic>
          <a:graphicData uri="http://schemas.openxmlformats.org/presentationml/2006/ole">
            <mc:AlternateContent xmlns:mc="http://schemas.openxmlformats.org/markup-compatibility/2006">
              <mc:Choice xmlns:v="urn:schemas-microsoft-com:vml" Requires="v">
                <p:oleObj name="Equation" r:id="rId3" imgW="2590560" imgH="2501640" progId="Equation.DSMT4">
                  <p:embed/>
                </p:oleObj>
              </mc:Choice>
              <mc:Fallback>
                <p:oleObj name="Equation" r:id="rId3" imgW="2590560" imgH="250164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0850" y="3486150"/>
                        <a:ext cx="25908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3270250" y="3497263"/>
          <a:ext cx="2603500" cy="2501900"/>
        </p:xfrm>
        <a:graphic>
          <a:graphicData uri="http://schemas.openxmlformats.org/presentationml/2006/ole">
            <mc:AlternateContent xmlns:mc="http://schemas.openxmlformats.org/markup-compatibility/2006">
              <mc:Choice xmlns:v="urn:schemas-microsoft-com:vml" Requires="v">
                <p:oleObj name="Equation" r:id="rId5" imgW="2603160" imgH="2501640" progId="Equation.DSMT4">
                  <p:embed/>
                </p:oleObj>
              </mc:Choice>
              <mc:Fallback>
                <p:oleObj name="Equation" r:id="rId5" imgW="2603160" imgH="250164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70250" y="3497263"/>
                        <a:ext cx="2603500" cy="2501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8923" name="Object 11"/>
          <p:cNvGraphicFramePr>
            <a:graphicFrameLocks noChangeAspect="1"/>
          </p:cNvGraphicFramePr>
          <p:nvPr/>
        </p:nvGraphicFramePr>
        <p:xfrm>
          <a:off x="6343650" y="3514725"/>
          <a:ext cx="2349500" cy="2413000"/>
        </p:xfrm>
        <a:graphic>
          <a:graphicData uri="http://schemas.openxmlformats.org/presentationml/2006/ole">
            <mc:AlternateContent xmlns:mc="http://schemas.openxmlformats.org/markup-compatibility/2006">
              <mc:Choice xmlns:v="urn:schemas-microsoft-com:vml" Requires="v">
                <p:oleObj name="Equation" r:id="rId7" imgW="2349360" imgH="2412720" progId="Equation.DSMT4">
                  <p:embed/>
                </p:oleObj>
              </mc:Choice>
              <mc:Fallback>
                <p:oleObj name="Equation" r:id="rId7" imgW="2349360" imgH="241272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43650" y="3514725"/>
                        <a:ext cx="2349500" cy="241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Solving Polynomial Inequalities by Factoring (cont.)</a:t>
            </a:r>
          </a:p>
        </p:txBody>
      </p:sp>
      <p:sp>
        <p:nvSpPr>
          <p:cNvPr id="3" name="Content Placeholder 2"/>
          <p:cNvSpPr>
            <a:spLocks noGrp="1"/>
          </p:cNvSpPr>
          <p:nvPr>
            <p:ph idx="1"/>
          </p:nvPr>
        </p:nvSpPr>
        <p:spPr/>
        <p:txBody>
          <a:bodyPr/>
          <a:lstStyle/>
          <a:p>
            <a:r>
              <a:rPr lang="en-US" dirty="0"/>
              <a:t>Graphically, the solution set is shown here. </a:t>
            </a:r>
          </a:p>
          <a:p>
            <a:endParaRPr lang="en-US" dirty="0"/>
          </a:p>
          <a:p>
            <a:endParaRPr lang="en-US" dirty="0"/>
          </a:p>
          <a:p>
            <a:r>
              <a:rPr lang="en-US" dirty="0"/>
              <a:t>The solution set can be written in two ways. </a:t>
            </a:r>
          </a:p>
          <a:p>
            <a:pPr>
              <a:tabLst>
                <a:tab pos="914400" algn="l"/>
                <a:tab pos="3940175" algn="l"/>
                <a:tab pos="4799013" algn="l"/>
              </a:tabLst>
            </a:pPr>
            <a:r>
              <a:rPr lang="en-US" dirty="0"/>
              <a:t>	algebraic notation 	or 	interval notation </a:t>
            </a:r>
          </a:p>
        </p:txBody>
      </p:sp>
      <p:graphicFrame>
        <p:nvGraphicFramePr>
          <p:cNvPr id="39938" name="Object 2"/>
          <p:cNvGraphicFramePr>
            <a:graphicFrameLocks noChangeAspect="1"/>
          </p:cNvGraphicFramePr>
          <p:nvPr/>
        </p:nvGraphicFramePr>
        <p:xfrm>
          <a:off x="1752600" y="3932392"/>
          <a:ext cx="2209800" cy="381000"/>
        </p:xfrm>
        <a:graphic>
          <a:graphicData uri="http://schemas.openxmlformats.org/presentationml/2006/ole">
            <mc:AlternateContent xmlns:mc="http://schemas.openxmlformats.org/markup-compatibility/2006">
              <mc:Choice xmlns:v="urn:schemas-microsoft-com:vml" Requires="v">
                <p:oleObj name="Equation" r:id="rId2" imgW="2209680" imgH="380880" progId="Equation.DSMT4">
                  <p:embed/>
                </p:oleObj>
              </mc:Choice>
              <mc:Fallback>
                <p:oleObj name="Equation" r:id="rId2" imgW="220968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3932392"/>
                        <a:ext cx="2209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5321300" y="3848100"/>
          <a:ext cx="2451100" cy="495300"/>
        </p:xfrm>
        <a:graphic>
          <a:graphicData uri="http://schemas.openxmlformats.org/presentationml/2006/ole">
            <mc:AlternateContent xmlns:mc="http://schemas.openxmlformats.org/markup-compatibility/2006">
              <mc:Choice xmlns:v="urn:schemas-microsoft-com:vml" Requires="v">
                <p:oleObj name="Equation" r:id="rId4" imgW="2450880" imgH="495000" progId="Equation.DSMT4">
                  <p:embed/>
                </p:oleObj>
              </mc:Choice>
              <mc:Fallback>
                <p:oleObj name="Equation" r:id="rId4" imgW="2450880" imgH="4950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21300" y="3848100"/>
                        <a:ext cx="2451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9940" name="Picture 4"/>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1376363" y="1981200"/>
            <a:ext cx="6391275" cy="7334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9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9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99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a:t>
            </a:r>
          </a:p>
        </p:txBody>
      </p:sp>
      <p:sp>
        <p:nvSpPr>
          <p:cNvPr id="3" name="Content Placeholder 2"/>
          <p:cNvSpPr>
            <a:spLocks noGrp="1"/>
          </p:cNvSpPr>
          <p:nvPr>
            <p:ph idx="1"/>
          </p:nvPr>
        </p:nvSpPr>
        <p:spPr/>
        <p:txBody>
          <a:bodyPr/>
          <a:lstStyle/>
          <a:p>
            <a:r>
              <a:rPr lang="en-US" dirty="0"/>
              <a:t>Solve the inequality by factoring and using a number line. Then, graph the solution set on a number line.</a:t>
            </a:r>
          </a:p>
          <a:p>
            <a:endParaRPr lang="en-US" sz="2000" dirty="0"/>
          </a:p>
          <a:p>
            <a:r>
              <a:rPr lang="en-US" b="1" dirty="0"/>
              <a:t>Solution</a:t>
            </a:r>
          </a:p>
          <a:p>
            <a:endParaRPr lang="en-US" b="1" dirty="0"/>
          </a:p>
          <a:p>
            <a:endParaRPr lang="en-US" sz="3200" b="1" dirty="0"/>
          </a:p>
          <a:p>
            <a:endParaRPr lang="en-US" dirty="0"/>
          </a:p>
          <a:p>
            <a:r>
              <a:rPr lang="en-US" dirty="0"/>
              <a:t>Set each factor equal to 0 to locate the interval endpoints. </a:t>
            </a:r>
          </a:p>
        </p:txBody>
      </p:sp>
      <p:graphicFrame>
        <p:nvGraphicFramePr>
          <p:cNvPr id="40962" name="Object 2"/>
          <p:cNvGraphicFramePr>
            <a:graphicFrameLocks noChangeAspect="1"/>
          </p:cNvGraphicFramePr>
          <p:nvPr/>
        </p:nvGraphicFramePr>
        <p:xfrm>
          <a:off x="3562350" y="2209800"/>
          <a:ext cx="2019300" cy="381000"/>
        </p:xfrm>
        <a:graphic>
          <a:graphicData uri="http://schemas.openxmlformats.org/presentationml/2006/ole">
            <mc:AlternateContent xmlns:mc="http://schemas.openxmlformats.org/markup-compatibility/2006">
              <mc:Choice xmlns:v="urn:schemas-microsoft-com:vml" Requires="v">
                <p:oleObj name="Equation" r:id="rId2" imgW="2019240" imgH="380880" progId="Equation.DSMT4">
                  <p:embed/>
                </p:oleObj>
              </mc:Choice>
              <mc:Fallback>
                <p:oleObj name="Equation" r:id="rId2" imgW="2019240" imgH="38088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62350" y="2209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3" name="Object 3"/>
          <p:cNvGraphicFramePr>
            <a:graphicFrameLocks noChangeAspect="1"/>
          </p:cNvGraphicFramePr>
          <p:nvPr/>
        </p:nvGraphicFramePr>
        <p:xfrm>
          <a:off x="4152900" y="2971800"/>
          <a:ext cx="2019300" cy="381000"/>
        </p:xfrm>
        <a:graphic>
          <a:graphicData uri="http://schemas.openxmlformats.org/presentationml/2006/ole">
            <mc:AlternateContent xmlns:mc="http://schemas.openxmlformats.org/markup-compatibility/2006">
              <mc:Choice xmlns:v="urn:schemas-microsoft-com:vml" Requires="v">
                <p:oleObj name="Equation" r:id="rId4" imgW="2019240" imgH="380880" progId="Equation.DSMT4">
                  <p:embed/>
                </p:oleObj>
              </mc:Choice>
              <mc:Fallback>
                <p:oleObj name="Equation" r:id="rId4" imgW="201924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52900" y="2971800"/>
                        <a:ext cx="2019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3314700" y="3505200"/>
          <a:ext cx="2514600" cy="381000"/>
        </p:xfrm>
        <a:graphic>
          <a:graphicData uri="http://schemas.openxmlformats.org/presentationml/2006/ole">
            <mc:AlternateContent xmlns:mc="http://schemas.openxmlformats.org/markup-compatibility/2006">
              <mc:Choice xmlns:v="urn:schemas-microsoft-com:vml" Requires="v">
                <p:oleObj name="Equation" r:id="rId6" imgW="2514600" imgH="380880" progId="Equation.DSMT4">
                  <p:embed/>
                </p:oleObj>
              </mc:Choice>
              <mc:Fallback>
                <p:oleObj name="Equation" r:id="rId6" imgW="2514600" imgH="3808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4700" y="35052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295650" y="4025900"/>
          <a:ext cx="2552700" cy="469900"/>
        </p:xfrm>
        <a:graphic>
          <a:graphicData uri="http://schemas.openxmlformats.org/presentationml/2006/ole">
            <mc:AlternateContent xmlns:mc="http://schemas.openxmlformats.org/markup-compatibility/2006">
              <mc:Choice xmlns:v="urn:schemas-microsoft-com:vml" Requires="v">
                <p:oleObj name="Equation" r:id="rId8" imgW="2552400" imgH="469800" progId="Equation.DSMT4">
                  <p:embed/>
                </p:oleObj>
              </mc:Choice>
              <mc:Fallback>
                <p:oleObj name="Equation" r:id="rId8" imgW="2552400" imgH="46980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95650" y="4025900"/>
                        <a:ext cx="2552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Solving Polynomial Inequalities by Factoring (cont.)</a:t>
            </a:r>
          </a:p>
        </p:txBody>
      </p:sp>
      <p:sp>
        <p:nvSpPr>
          <p:cNvPr id="3" name="Content Placeholder 2"/>
          <p:cNvSpPr>
            <a:spLocks noGrp="1"/>
          </p:cNvSpPr>
          <p:nvPr>
            <p:ph idx="1"/>
          </p:nvPr>
        </p:nvSpPr>
        <p:spPr/>
        <p:txBody>
          <a:bodyPr/>
          <a:lstStyle/>
          <a:p>
            <a:endParaRPr lang="en-US" dirty="0"/>
          </a:p>
          <a:p>
            <a:endParaRPr lang="en-US" dirty="0"/>
          </a:p>
          <a:p>
            <a:endParaRPr lang="en-US" sz="2000" dirty="0"/>
          </a:p>
          <a:p>
            <a:r>
              <a:rPr lang="en-US" dirty="0"/>
              <a:t>We want to determine where the product is negative or zero. Test one point from each of the intervals to determine if the product is positive or negative in that interval. </a:t>
            </a:r>
          </a:p>
        </p:txBody>
      </p:sp>
      <p:graphicFrame>
        <p:nvGraphicFramePr>
          <p:cNvPr id="41986" name="Object 2"/>
          <p:cNvGraphicFramePr>
            <a:graphicFrameLocks noChangeAspect="1"/>
          </p:cNvGraphicFramePr>
          <p:nvPr/>
        </p:nvGraphicFramePr>
        <p:xfrm>
          <a:off x="2590800" y="1295400"/>
          <a:ext cx="1435100" cy="292100"/>
        </p:xfrm>
        <a:graphic>
          <a:graphicData uri="http://schemas.openxmlformats.org/presentationml/2006/ole">
            <mc:AlternateContent xmlns:mc="http://schemas.openxmlformats.org/markup-compatibility/2006">
              <mc:Choice xmlns:v="urn:schemas-microsoft-com:vml" Requires="v">
                <p:oleObj name="Equation" r:id="rId2" imgW="1434960" imgH="291960" progId="Equation.DSMT4">
                  <p:embed/>
                </p:oleObj>
              </mc:Choice>
              <mc:Fallback>
                <p:oleObj name="Equation" r:id="rId2" imgW="1434960" imgH="291960" progId="Equation.DSMT4">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90800" y="1295400"/>
                        <a:ext cx="1435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7" name="Object 3"/>
          <p:cNvGraphicFramePr>
            <a:graphicFrameLocks noChangeAspect="1"/>
          </p:cNvGraphicFramePr>
          <p:nvPr/>
        </p:nvGraphicFramePr>
        <p:xfrm>
          <a:off x="4800600" y="1295400"/>
          <a:ext cx="1219200" cy="292100"/>
        </p:xfrm>
        <a:graphic>
          <a:graphicData uri="http://schemas.openxmlformats.org/presentationml/2006/ole">
            <mc:AlternateContent xmlns:mc="http://schemas.openxmlformats.org/markup-compatibility/2006">
              <mc:Choice xmlns:v="urn:schemas-microsoft-com:vml" Requires="v">
                <p:oleObj name="Equation" r:id="rId4" imgW="1218960" imgH="291960" progId="Equation.DSMT4">
                  <p:embed/>
                </p:oleObj>
              </mc:Choice>
              <mc:Fallback>
                <p:oleObj name="Equation" r:id="rId4" imgW="1218960" imgH="29196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295400"/>
                        <a:ext cx="1219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3292784" y="1676400"/>
          <a:ext cx="774700" cy="838200"/>
        </p:xfrm>
        <a:graphic>
          <a:graphicData uri="http://schemas.openxmlformats.org/presentationml/2006/ole">
            <mc:AlternateContent xmlns:mc="http://schemas.openxmlformats.org/markup-compatibility/2006">
              <mc:Choice xmlns:v="urn:schemas-microsoft-com:vml" Requires="v">
                <p:oleObj name="Equation" r:id="rId6" imgW="774360" imgH="838080" progId="Equation.DSMT4">
                  <p:embed/>
                </p:oleObj>
              </mc:Choice>
              <mc:Fallback>
                <p:oleObj name="Equation" r:id="rId6" imgW="774360" imgH="83808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92784" y="16764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5295900" y="1981200"/>
          <a:ext cx="723900" cy="292100"/>
        </p:xfrm>
        <a:graphic>
          <a:graphicData uri="http://schemas.openxmlformats.org/presentationml/2006/ole">
            <mc:AlternateContent xmlns:mc="http://schemas.openxmlformats.org/markup-compatibility/2006">
              <mc:Choice xmlns:v="urn:schemas-microsoft-com:vml" Requires="v">
                <p:oleObj name="Equation" r:id="rId8" imgW="723600" imgH="291960" progId="Equation.DSMT4">
                  <p:embed/>
                </p:oleObj>
              </mc:Choice>
              <mc:Fallback>
                <p:oleObj name="Equation" r:id="rId8" imgW="723600" imgH="29196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95900" y="19812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1491</TotalTime>
  <Words>2446</Words>
  <Application>Microsoft Office PowerPoint</Application>
  <PresentationFormat>On-screen Show (4:3)</PresentationFormat>
  <Paragraphs>223</Paragraphs>
  <Slides>51</Slides>
  <Notes>0</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51</vt:i4>
      </vt:variant>
    </vt:vector>
  </HeadingPairs>
  <TitlesOfParts>
    <vt:vector size="58" baseType="lpstr">
      <vt:lpstr>Arial</vt:lpstr>
      <vt:lpstr>Calibri</vt:lpstr>
      <vt:lpstr>Cambria Math</vt:lpstr>
      <vt:lpstr>Symbol</vt:lpstr>
      <vt:lpstr>Ti86pc</vt:lpstr>
      <vt:lpstr>Office Theme</vt:lpstr>
      <vt:lpstr>Equation</vt:lpstr>
      <vt:lpstr>Section 14.8</vt:lpstr>
      <vt:lpstr>Procedure: Solving a Polynomial Inequality Algebraically</vt:lpstr>
      <vt:lpstr>Procedure: Solving a Polynomial Inequality Algebraically (cont.)</vt:lpstr>
      <vt:lpstr>Example 1: Solving Polynomial Inequalities by Factoring</vt:lpstr>
      <vt:lpstr>Example 1: Solving Polynomial Inequalities by Factoring (cont.)</vt:lpstr>
      <vt:lpstr>Example 1: Solving Polynomial Inequalities by Factoring (cont.)</vt:lpstr>
      <vt:lpstr>Example 1: Solving Polynomial Inequalities by Factoring (cont.)</vt:lpstr>
      <vt:lpstr>Example 2: Solving Polynomial Inequalities by Factoring </vt:lpstr>
      <vt:lpstr>Example 2: Solving Polynomial Inequalities by Factoring (cont.)</vt:lpstr>
      <vt:lpstr>Example 2: Solving Polynomial Inequalities by Factoring (cont.)</vt:lpstr>
      <vt:lpstr>Example 2: Solving Polynomial Inequalities by Factoring (cont.)</vt:lpstr>
      <vt:lpstr>Example 3: Solving Polynomial Inequalities by Factoring </vt:lpstr>
      <vt:lpstr>Example 3: Solving Polynomial Inequalities by Factoring (cont.)</vt:lpstr>
      <vt:lpstr>Example 3: Solving Polynomial Inequalities by Factoring (cont.)</vt:lpstr>
      <vt:lpstr>Example 3: Solving Polynomial Inequalities by Factoring (cont.)</vt:lpstr>
      <vt:lpstr>Example 3: Solving Polynomial Inequalities by Factoring (cont.)</vt:lpstr>
      <vt:lpstr>Example 4: Solving Polynomial Inequalities Using the Quadratic Formula </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4: Solving Polynomial Inequalities Using the Quadratic Formula (cont.)</vt:lpstr>
      <vt:lpstr>Example 5: Solving Polynomial Inequalities Using the Quadratic Formula </vt:lpstr>
      <vt:lpstr>Example 5: Solving Polynomial Inequalities Using the Quadratic Formula (cont.)</vt:lpstr>
      <vt:lpstr>Example 5: Solving Polynomial Inequalities Using the Quadratic Formula (cont.)</vt:lpstr>
      <vt:lpstr>Procedure: Solving a Rational Inequality</vt:lpstr>
      <vt:lpstr>Procedure: Solving a Rational Inequality (cont.)</vt:lpstr>
      <vt:lpstr>Example 6: Solving Rational Inequalities </vt:lpstr>
      <vt:lpstr>Example 6: Solving Rational Inequalities (cont.)</vt:lpstr>
      <vt:lpstr>Example 6: Solving Rational Inequalities (cont.)</vt:lpstr>
      <vt:lpstr>Example 6: Solving Rational Inequalities (cont.)</vt:lpstr>
      <vt:lpstr>Example 7: Solving Rational Inequalities </vt:lpstr>
      <vt:lpstr>Example 7: Solving Rational Inequalities (cont.)</vt:lpstr>
      <vt:lpstr>Example 8: Solving Rational Inequalities </vt:lpstr>
      <vt:lpstr>Example 8: Solving Rational Inequalities (cont.)</vt:lpstr>
      <vt:lpstr>Example 8: Solving Rational Inequalities (cont.)</vt:lpstr>
      <vt:lpstr>Example 8: Solving Rational Inequalities (cont.)</vt:lpstr>
      <vt:lpstr>Example 8: Solving Rational Inequalities (cont.)</vt:lpstr>
      <vt:lpstr>Procedure: Solving a Polynomial Inequality Using a Graphing Calculator</vt:lpstr>
      <vt:lpstr>Procedure: Solving a Polynomial Inequality Using a Graphing Calculator (cont.)</vt:lpstr>
      <vt:lpstr>Example 9: Solving a Quadratic Inequality Using a Graphing Calculator </vt:lpstr>
      <vt:lpstr>Example 9: Solving a Quadratic Inequality Using a Graphing Calculator (cont.)</vt:lpstr>
      <vt:lpstr>Example 9: Solving a Quadratic Inequality Using a Graphing Calculator (cont.)</vt:lpstr>
      <vt:lpstr>Example 9: Solving a Quadratic Inequality Using a Graphing Calculator (cont.)</vt:lpstr>
      <vt:lpstr>Example 10: Solving a Quadratic Inequality Using a Graphing Calculator </vt:lpstr>
      <vt:lpstr>Example 10: Solving a Quadratic Inequality Using a Graphing Calculator (cont.) </vt:lpstr>
      <vt:lpstr>Example 10: Solving a Quadratic Inequality Using a Graphing Calculator (cont.) </vt:lpstr>
      <vt:lpstr>Example 10: Solving a Quadratic Inequality Using a Graphing Calculator (cont.) </vt:lpstr>
      <vt:lpstr>Example 11: Solving a Higher-Degree Polynomial Inequality Using a Graphing Calculator</vt:lpstr>
      <vt:lpstr>Example 11: Solving a Higher-Degree Polynomial Inequality Using a Graphing Calculator (cont.)</vt:lpstr>
      <vt:lpstr>Example 11: Solving a Higher-Degree Polynomial Inequality Using a Graphing Calculator (cont.)</vt:lpstr>
      <vt:lpstr>Example 11: Solving a Higher-Degree Polynomial Inequality Using a Graphing Calculator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 3rd Edition</dc:title>
  <dc:creator>Hawkes Learning</dc:creator>
  <cp:lastModifiedBy>Rebecca Johnson</cp:lastModifiedBy>
  <cp:revision>300</cp:revision>
  <dcterms:created xsi:type="dcterms:W3CDTF">2013-04-26T14:43:13Z</dcterms:created>
  <dcterms:modified xsi:type="dcterms:W3CDTF">2023-06-27T14:35:53Z</dcterms:modified>
</cp:coreProperties>
</file>