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91" r:id="rId14"/>
    <p:sldId id="272" r:id="rId15"/>
    <p:sldId id="273" r:id="rId16"/>
    <p:sldId id="274" r:id="rId17"/>
    <p:sldId id="292" r:id="rId18"/>
    <p:sldId id="288" r:id="rId19"/>
    <p:sldId id="289" r:id="rId20"/>
    <p:sldId id="290" r:id="rId21"/>
    <p:sldId id="293" r:id="rId22"/>
    <p:sldId id="294" r:id="rId23"/>
    <p:sldId id="296" r:id="rId24"/>
    <p:sldId id="295" r:id="rId25"/>
    <p:sldId id="297" r:id="rId26"/>
    <p:sldId id="298" r:id="rId27"/>
    <p:sldId id="29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  <p:cmAuthor id="3" name="Nicholas Belloit" initials="NB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9900FF"/>
    <a:srgbClr val="1F497D"/>
    <a:srgbClr val="3C86A6"/>
    <a:srgbClr val="FF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72" autoAdjust="0"/>
    <p:restoredTop sz="94660"/>
  </p:normalViewPr>
  <p:slideViewPr>
    <p:cSldViewPr>
      <p:cViewPr varScale="1">
        <p:scale>
          <a:sx n="114" d="100"/>
          <a:sy n="114" d="100"/>
        </p:scale>
        <p:origin x="14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324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340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DE622-C64E-4F13-AEE9-217E036BD185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0809A-628A-49F1-9E2C-381ABD790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3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3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13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70.bin"/><Relationship Id="rId17" Type="http://schemas.openxmlformats.org/officeDocument/2006/relationships/image" Target="../media/image72.wmf"/><Relationship Id="rId2" Type="http://schemas.openxmlformats.org/officeDocument/2006/relationships/oleObject" Target="../embeddings/oleObject65.bin"/><Relationship Id="rId16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10" Type="http://schemas.openxmlformats.org/officeDocument/2006/relationships/oleObject" Target="../embeddings/oleObject69.bin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78.bin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4.bin"/><Relationship Id="rId9" Type="http://schemas.openxmlformats.org/officeDocument/2006/relationships/image" Target="../media/image7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84.wmf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4.bin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3" Type="http://schemas.openxmlformats.org/officeDocument/2006/relationships/image" Target="../media/image85.wmf"/><Relationship Id="rId7" Type="http://schemas.openxmlformats.org/officeDocument/2006/relationships/image" Target="../media/image87.wmf"/><Relationship Id="rId2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5" Type="http://schemas.openxmlformats.org/officeDocument/2006/relationships/image" Target="../media/image86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image" Target="../media/image89.wmf"/><Relationship Id="rId7" Type="http://schemas.openxmlformats.org/officeDocument/2006/relationships/image" Target="../media/image91.wmf"/><Relationship Id="rId2" Type="http://schemas.openxmlformats.org/officeDocument/2006/relationships/oleObject" Target="../embeddings/oleObject8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93.wmf"/><Relationship Id="rId5" Type="http://schemas.openxmlformats.org/officeDocument/2006/relationships/image" Target="../media/image90.wmf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90.bin"/><Relationship Id="rId9" Type="http://schemas.openxmlformats.org/officeDocument/2006/relationships/image" Target="../media/image9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00.bin"/><Relationship Id="rId18" Type="http://schemas.openxmlformats.org/officeDocument/2006/relationships/image" Target="../media/image101.wmf"/><Relationship Id="rId3" Type="http://schemas.openxmlformats.org/officeDocument/2006/relationships/image" Target="../media/image94.wmf"/><Relationship Id="rId21" Type="http://schemas.openxmlformats.org/officeDocument/2006/relationships/oleObject" Target="../embeddings/oleObject104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102.bin"/><Relationship Id="rId2" Type="http://schemas.openxmlformats.org/officeDocument/2006/relationships/oleObject" Target="../embeddings/oleObject94.bin"/><Relationship Id="rId16" Type="http://schemas.openxmlformats.org/officeDocument/2006/relationships/image" Target="../media/image100.wmf"/><Relationship Id="rId20" Type="http://schemas.openxmlformats.org/officeDocument/2006/relationships/image" Target="../media/image10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99.bin"/><Relationship Id="rId24" Type="http://schemas.openxmlformats.org/officeDocument/2006/relationships/image" Target="../media/image104.wmf"/><Relationship Id="rId5" Type="http://schemas.openxmlformats.org/officeDocument/2006/relationships/oleObject" Target="../embeddings/oleObject96.bin"/><Relationship Id="rId15" Type="http://schemas.openxmlformats.org/officeDocument/2006/relationships/oleObject" Target="../embeddings/oleObject101.bin"/><Relationship Id="rId23" Type="http://schemas.openxmlformats.org/officeDocument/2006/relationships/oleObject" Target="../embeddings/oleObject105.bin"/><Relationship Id="rId10" Type="http://schemas.openxmlformats.org/officeDocument/2006/relationships/image" Target="../media/image97.wmf"/><Relationship Id="rId19" Type="http://schemas.openxmlformats.org/officeDocument/2006/relationships/oleObject" Target="../embeddings/oleObject103.bin"/><Relationship Id="rId4" Type="http://schemas.openxmlformats.org/officeDocument/2006/relationships/oleObject" Target="../embeddings/oleObject95.bin"/><Relationship Id="rId9" Type="http://schemas.openxmlformats.org/officeDocument/2006/relationships/oleObject" Target="../embeddings/oleObject98.bin"/><Relationship Id="rId14" Type="http://schemas.openxmlformats.org/officeDocument/2006/relationships/image" Target="../media/image99.wmf"/><Relationship Id="rId22" Type="http://schemas.openxmlformats.org/officeDocument/2006/relationships/image" Target="../media/image10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0.wmf"/><Relationship Id="rId3" Type="http://schemas.openxmlformats.org/officeDocument/2006/relationships/image" Target="../media/image105.wmf"/><Relationship Id="rId7" Type="http://schemas.openxmlformats.org/officeDocument/2006/relationships/image" Target="../media/image107.wmf"/><Relationship Id="rId12" Type="http://schemas.openxmlformats.org/officeDocument/2006/relationships/oleObject" Target="../embeddings/oleObject111.bin"/><Relationship Id="rId2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09.wmf"/><Relationship Id="rId5" Type="http://schemas.openxmlformats.org/officeDocument/2006/relationships/image" Target="../media/image106.wmf"/><Relationship Id="rId15" Type="http://schemas.openxmlformats.org/officeDocument/2006/relationships/image" Target="../media/image111.wmf"/><Relationship Id="rId10" Type="http://schemas.openxmlformats.org/officeDocument/2006/relationships/oleObject" Target="../embeddings/oleObject110.bin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08.wmf"/><Relationship Id="rId14" Type="http://schemas.openxmlformats.org/officeDocument/2006/relationships/oleObject" Target="../embeddings/oleObject11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7" Type="http://schemas.openxmlformats.org/officeDocument/2006/relationships/image" Target="../media/image114.wmf"/><Relationship Id="rId2" Type="http://schemas.openxmlformats.org/officeDocument/2006/relationships/oleObject" Target="../embeddings/oleObject1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5.bin"/><Relationship Id="rId5" Type="http://schemas.openxmlformats.org/officeDocument/2006/relationships/image" Target="../media/image113.wmf"/><Relationship Id="rId4" Type="http://schemas.openxmlformats.org/officeDocument/2006/relationships/oleObject" Target="../embeddings/oleObject11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20.wmf"/><Relationship Id="rId3" Type="http://schemas.openxmlformats.org/officeDocument/2006/relationships/image" Target="../media/image115.wmf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21.bin"/><Relationship Id="rId17" Type="http://schemas.openxmlformats.org/officeDocument/2006/relationships/image" Target="../media/image122.wmf"/><Relationship Id="rId2" Type="http://schemas.openxmlformats.org/officeDocument/2006/relationships/oleObject" Target="../embeddings/oleObject116.bin"/><Relationship Id="rId16" Type="http://schemas.openxmlformats.org/officeDocument/2006/relationships/oleObject" Target="../embeddings/oleObject1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19.wmf"/><Relationship Id="rId5" Type="http://schemas.openxmlformats.org/officeDocument/2006/relationships/image" Target="../media/image116.wmf"/><Relationship Id="rId15" Type="http://schemas.openxmlformats.org/officeDocument/2006/relationships/image" Target="../media/image121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8.wmf"/><Relationship Id="rId14" Type="http://schemas.openxmlformats.org/officeDocument/2006/relationships/oleObject" Target="../embeddings/oleObject12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128.wmf"/><Relationship Id="rId3" Type="http://schemas.openxmlformats.org/officeDocument/2006/relationships/image" Target="../media/image123.wmf"/><Relationship Id="rId7" Type="http://schemas.openxmlformats.org/officeDocument/2006/relationships/image" Target="../media/image125.wmf"/><Relationship Id="rId12" Type="http://schemas.openxmlformats.org/officeDocument/2006/relationships/oleObject" Target="../embeddings/oleObject129.bin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27.wmf"/><Relationship Id="rId5" Type="http://schemas.openxmlformats.org/officeDocument/2006/relationships/image" Target="../media/image124.wmf"/><Relationship Id="rId15" Type="http://schemas.openxmlformats.org/officeDocument/2006/relationships/image" Target="../media/image129.wmf"/><Relationship Id="rId10" Type="http://schemas.openxmlformats.org/officeDocument/2006/relationships/oleObject" Target="../embeddings/oleObject128.bin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26.wmf"/><Relationship Id="rId14" Type="http://schemas.openxmlformats.org/officeDocument/2006/relationships/oleObject" Target="../embeddings/oleObject130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4.bin"/><Relationship Id="rId13" Type="http://schemas.openxmlformats.org/officeDocument/2006/relationships/image" Target="../media/image135.wmf"/><Relationship Id="rId3" Type="http://schemas.openxmlformats.org/officeDocument/2006/relationships/image" Target="../media/image130.wmf"/><Relationship Id="rId7" Type="http://schemas.openxmlformats.org/officeDocument/2006/relationships/image" Target="../media/image132.wmf"/><Relationship Id="rId12" Type="http://schemas.openxmlformats.org/officeDocument/2006/relationships/oleObject" Target="../embeddings/oleObject136.bin"/><Relationship Id="rId2" Type="http://schemas.openxmlformats.org/officeDocument/2006/relationships/oleObject" Target="../embeddings/oleObject1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3.bin"/><Relationship Id="rId11" Type="http://schemas.openxmlformats.org/officeDocument/2006/relationships/image" Target="../media/image134.wmf"/><Relationship Id="rId5" Type="http://schemas.openxmlformats.org/officeDocument/2006/relationships/image" Target="../media/image131.wmf"/><Relationship Id="rId15" Type="http://schemas.openxmlformats.org/officeDocument/2006/relationships/image" Target="../media/image136.wmf"/><Relationship Id="rId10" Type="http://schemas.openxmlformats.org/officeDocument/2006/relationships/oleObject" Target="../embeddings/oleObject135.bin"/><Relationship Id="rId4" Type="http://schemas.openxmlformats.org/officeDocument/2006/relationships/oleObject" Target="../embeddings/oleObject132.bin"/><Relationship Id="rId9" Type="http://schemas.openxmlformats.org/officeDocument/2006/relationships/image" Target="../media/image133.wmf"/><Relationship Id="rId14" Type="http://schemas.openxmlformats.org/officeDocument/2006/relationships/oleObject" Target="../embeddings/oleObject137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1.bin"/><Relationship Id="rId13" Type="http://schemas.openxmlformats.org/officeDocument/2006/relationships/image" Target="../media/image142.wmf"/><Relationship Id="rId3" Type="http://schemas.openxmlformats.org/officeDocument/2006/relationships/image" Target="../media/image137.wmf"/><Relationship Id="rId7" Type="http://schemas.openxmlformats.org/officeDocument/2006/relationships/image" Target="../media/image139.wmf"/><Relationship Id="rId12" Type="http://schemas.openxmlformats.org/officeDocument/2006/relationships/oleObject" Target="../embeddings/oleObject143.bin"/><Relationship Id="rId2" Type="http://schemas.openxmlformats.org/officeDocument/2006/relationships/oleObject" Target="../embeddings/oleObject1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0.bin"/><Relationship Id="rId11" Type="http://schemas.openxmlformats.org/officeDocument/2006/relationships/image" Target="../media/image141.wmf"/><Relationship Id="rId5" Type="http://schemas.openxmlformats.org/officeDocument/2006/relationships/image" Target="../media/image138.wmf"/><Relationship Id="rId15" Type="http://schemas.openxmlformats.org/officeDocument/2006/relationships/image" Target="../media/image143.wmf"/><Relationship Id="rId10" Type="http://schemas.openxmlformats.org/officeDocument/2006/relationships/oleObject" Target="../embeddings/oleObject142.bin"/><Relationship Id="rId4" Type="http://schemas.openxmlformats.org/officeDocument/2006/relationships/oleObject" Target="../embeddings/oleObject139.bin"/><Relationship Id="rId9" Type="http://schemas.openxmlformats.org/officeDocument/2006/relationships/image" Target="../media/image140.wmf"/><Relationship Id="rId14" Type="http://schemas.openxmlformats.org/officeDocument/2006/relationships/oleObject" Target="../embeddings/oleObject144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4.wmf"/><Relationship Id="rId2" Type="http://schemas.openxmlformats.org/officeDocument/2006/relationships/oleObject" Target="../embeddings/oleObject145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13" Type="http://schemas.openxmlformats.org/officeDocument/2006/relationships/image" Target="../media/image150.wmf"/><Relationship Id="rId3" Type="http://schemas.openxmlformats.org/officeDocument/2006/relationships/image" Target="../media/image145.wmf"/><Relationship Id="rId7" Type="http://schemas.openxmlformats.org/officeDocument/2006/relationships/image" Target="../media/image147.wmf"/><Relationship Id="rId12" Type="http://schemas.openxmlformats.org/officeDocument/2006/relationships/oleObject" Target="../embeddings/oleObject151.bin"/><Relationship Id="rId2" Type="http://schemas.openxmlformats.org/officeDocument/2006/relationships/oleObject" Target="../embeddings/oleObject1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8.bin"/><Relationship Id="rId11" Type="http://schemas.openxmlformats.org/officeDocument/2006/relationships/image" Target="../media/image149.wmf"/><Relationship Id="rId5" Type="http://schemas.openxmlformats.org/officeDocument/2006/relationships/image" Target="../media/image146.wmf"/><Relationship Id="rId10" Type="http://schemas.openxmlformats.org/officeDocument/2006/relationships/oleObject" Target="../embeddings/oleObject150.bin"/><Relationship Id="rId4" Type="http://schemas.openxmlformats.org/officeDocument/2006/relationships/oleObject" Target="../embeddings/oleObject147.bin"/><Relationship Id="rId9" Type="http://schemas.openxmlformats.org/officeDocument/2006/relationships/image" Target="../media/image14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5.bin"/><Relationship Id="rId13" Type="http://schemas.openxmlformats.org/officeDocument/2006/relationships/image" Target="../media/image156.wmf"/><Relationship Id="rId18" Type="http://schemas.openxmlformats.org/officeDocument/2006/relationships/oleObject" Target="../embeddings/oleObject160.bin"/><Relationship Id="rId3" Type="http://schemas.openxmlformats.org/officeDocument/2006/relationships/image" Target="../media/image151.wmf"/><Relationship Id="rId7" Type="http://schemas.openxmlformats.org/officeDocument/2006/relationships/image" Target="../media/image153.wmf"/><Relationship Id="rId12" Type="http://schemas.openxmlformats.org/officeDocument/2006/relationships/oleObject" Target="../embeddings/oleObject157.bin"/><Relationship Id="rId17" Type="http://schemas.openxmlformats.org/officeDocument/2006/relationships/image" Target="../media/image142.wmf"/><Relationship Id="rId2" Type="http://schemas.openxmlformats.org/officeDocument/2006/relationships/oleObject" Target="../embeddings/oleObject152.bin"/><Relationship Id="rId16" Type="http://schemas.openxmlformats.org/officeDocument/2006/relationships/oleObject" Target="../embeddings/oleObject1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4.bin"/><Relationship Id="rId11" Type="http://schemas.openxmlformats.org/officeDocument/2006/relationships/image" Target="../media/image155.wmf"/><Relationship Id="rId5" Type="http://schemas.openxmlformats.org/officeDocument/2006/relationships/image" Target="../media/image152.wmf"/><Relationship Id="rId15" Type="http://schemas.openxmlformats.org/officeDocument/2006/relationships/image" Target="../media/image157.wmf"/><Relationship Id="rId10" Type="http://schemas.openxmlformats.org/officeDocument/2006/relationships/oleObject" Target="../embeddings/oleObject156.bin"/><Relationship Id="rId19" Type="http://schemas.openxmlformats.org/officeDocument/2006/relationships/oleObject" Target="../embeddings/oleObject161.bin"/><Relationship Id="rId4" Type="http://schemas.openxmlformats.org/officeDocument/2006/relationships/oleObject" Target="../embeddings/oleObject153.bin"/><Relationship Id="rId9" Type="http://schemas.openxmlformats.org/officeDocument/2006/relationships/image" Target="../media/image154.wmf"/><Relationship Id="rId14" Type="http://schemas.openxmlformats.org/officeDocument/2006/relationships/oleObject" Target="../embeddings/oleObject158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5.bin"/><Relationship Id="rId13" Type="http://schemas.openxmlformats.org/officeDocument/2006/relationships/image" Target="../media/image163.wmf"/><Relationship Id="rId3" Type="http://schemas.openxmlformats.org/officeDocument/2006/relationships/image" Target="../media/image158.wmf"/><Relationship Id="rId7" Type="http://schemas.openxmlformats.org/officeDocument/2006/relationships/image" Target="../media/image160.wmf"/><Relationship Id="rId12" Type="http://schemas.openxmlformats.org/officeDocument/2006/relationships/oleObject" Target="../embeddings/oleObject167.bin"/><Relationship Id="rId2" Type="http://schemas.openxmlformats.org/officeDocument/2006/relationships/oleObject" Target="../embeddings/oleObject1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4.bin"/><Relationship Id="rId11" Type="http://schemas.openxmlformats.org/officeDocument/2006/relationships/image" Target="../media/image162.wmf"/><Relationship Id="rId5" Type="http://schemas.openxmlformats.org/officeDocument/2006/relationships/image" Target="../media/image159.wmf"/><Relationship Id="rId10" Type="http://schemas.openxmlformats.org/officeDocument/2006/relationships/oleObject" Target="../embeddings/oleObject166.bin"/><Relationship Id="rId4" Type="http://schemas.openxmlformats.org/officeDocument/2006/relationships/oleObject" Target="../embeddings/oleObject163.bin"/><Relationship Id="rId9" Type="http://schemas.openxmlformats.org/officeDocument/2006/relationships/image" Target="../media/image16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12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7.wmf"/><Relationship Id="rId18" Type="http://schemas.openxmlformats.org/officeDocument/2006/relationships/image" Target="../media/image19.png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18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9.bin"/><Relationship Id="rId3" Type="http://schemas.openxmlformats.org/officeDocument/2006/relationships/image" Target="../media/image20.wmf"/><Relationship Id="rId21" Type="http://schemas.openxmlformats.org/officeDocument/2006/relationships/image" Target="../media/image29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7.wmf"/><Relationship Id="rId25" Type="http://schemas.openxmlformats.org/officeDocument/2006/relationships/image" Target="../media/image31.wmf"/><Relationship Id="rId2" Type="http://schemas.openxmlformats.org/officeDocument/2006/relationships/oleObject" Target="../embeddings/oleObject21.bin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4.wmf"/><Relationship Id="rId24" Type="http://schemas.openxmlformats.org/officeDocument/2006/relationships/oleObject" Target="../embeddings/oleObject32.bin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23" Type="http://schemas.openxmlformats.org/officeDocument/2006/relationships/image" Target="../media/image30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27.wmf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48.bin"/><Relationship Id="rId3" Type="http://schemas.openxmlformats.org/officeDocument/2006/relationships/image" Target="../media/image39.wmf"/><Relationship Id="rId21" Type="http://schemas.openxmlformats.org/officeDocument/2006/relationships/image" Target="../media/image48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6.wmf"/><Relationship Id="rId25" Type="http://schemas.openxmlformats.org/officeDocument/2006/relationships/image" Target="../media/image50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3.wmf"/><Relationship Id="rId24" Type="http://schemas.openxmlformats.org/officeDocument/2006/relationships/oleObject" Target="../embeddings/oleObject51.bin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23" Type="http://schemas.openxmlformats.org/officeDocument/2006/relationships/image" Target="../media/image49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7.bin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4.wmf"/><Relationship Id="rId14" Type="http://schemas.openxmlformats.org/officeDocument/2006/relationships/image" Target="../media/image5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Comparisons and Order of Operations with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1F040EE-9873-43DA-9055-4159CA2847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515197"/>
              </p:ext>
            </p:extLst>
          </p:nvPr>
        </p:nvGraphicFramePr>
        <p:xfrm>
          <a:off x="2095500" y="1174152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838080" progId="Equation.DSMT4">
                  <p:embed/>
                </p:oleObj>
              </mc:Choice>
              <mc:Fallback>
                <p:oleObj name="Equation" r:id="rId2" imgW="17269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95500" y="1174152"/>
                        <a:ext cx="1727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200150" y="37084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66600" imgH="838080" progId="Equation.DSMT4">
                  <p:embed/>
                </p:oleObj>
              </mc:Choice>
              <mc:Fallback>
                <p:oleObj name="Equation" r:id="rId4" imgW="1866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37084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Using the Order of Operations with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41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200150" y="48133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0160" imgH="838080" progId="Equation.DSMT4">
                  <p:embed/>
                </p:oleObj>
              </mc:Choice>
              <mc:Fallback>
                <p:oleObj name="Equation" r:id="rId6" imgW="146016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4813300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576638" y="4038600"/>
          <a:ext cx="504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41800" imgH="304560" progId="Equation.DSMT4">
                  <p:embed/>
                </p:oleObj>
              </mc:Choice>
              <mc:Fallback>
                <p:oleObj name="Equation" r:id="rId8" imgW="5041800" imgH="3045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4038600"/>
                        <a:ext cx="5041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576638" y="5105400"/>
          <a:ext cx="2146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304560" progId="Equation.DSMT4">
                  <p:embed/>
                </p:oleObj>
              </mc:Choice>
              <mc:Fallback>
                <p:oleObj name="Equation" r:id="rId10" imgW="2145960" imgH="3045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638" y="5105400"/>
                        <a:ext cx="2146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155700" y="25908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900" imgH="838200" progId="Equation.DSMT4">
                  <p:embed/>
                </p:oleObj>
              </mc:Choice>
              <mc:Fallback>
                <p:oleObj name="Equation" r:id="rId12" imgW="17399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5908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1447800" y="4267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828800" y="3733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006600" y="485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362200" y="5334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955800" y="3505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90440" progId="Equation.DSMT4">
                  <p:embed/>
                </p:oleObj>
              </mc:Choice>
              <mc:Fallback>
                <p:oleObj name="Equation" r:id="rId14" imgW="139680" imgH="1904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505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289050" y="23622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838080" progId="Equation.DSMT4">
                  <p:embed/>
                </p:oleObj>
              </mc:Choice>
              <mc:Fallback>
                <p:oleObj name="Equation" r:id="rId2" imgW="14475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23622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the Order of Operations with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282700" y="428625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838080" progId="Equation.DSMT4">
                  <p:embed/>
                </p:oleObj>
              </mc:Choice>
              <mc:Fallback>
                <p:oleObj name="Equation" r:id="rId4" imgW="53316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428625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737778"/>
              </p:ext>
            </p:extLst>
          </p:nvPr>
        </p:nvGraphicFramePr>
        <p:xfrm>
          <a:off x="3062288" y="2441575"/>
          <a:ext cx="34829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79760" imgH="736560" progId="Equation.DSMT4">
                  <p:embed/>
                </p:oleObj>
              </mc:Choice>
              <mc:Fallback>
                <p:oleObj name="Equation" r:id="rId6" imgW="3479760" imgH="7365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2441575"/>
                        <a:ext cx="348297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282700" y="1409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838080" progId="Equation.DSMT4">
                  <p:embed/>
                </p:oleObj>
              </mc:Choice>
              <mc:Fallback>
                <p:oleObj name="Equation" r:id="rId8" imgW="10792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1409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282700" y="3327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880" imgH="838080" progId="Equation.DSMT4">
                  <p:embed/>
                </p:oleObj>
              </mc:Choice>
              <mc:Fallback>
                <p:oleObj name="Equation" r:id="rId10" imgW="1091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327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3050964" y="1709470"/>
          <a:ext cx="214788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45960" imgH="304560" progId="Equation.DSMT4">
                  <p:embed/>
                </p:oleObj>
              </mc:Choice>
              <mc:Fallback>
                <p:oleObj name="Equation" r:id="rId12" imgW="2145960" imgH="3045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0964" y="1709470"/>
                        <a:ext cx="214788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3048000" y="36703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279360" progId="Equation.DSMT4">
                  <p:embed/>
                </p:oleObj>
              </mc:Choice>
              <mc:Fallback>
                <p:oleObj name="Equation" r:id="rId14" imgW="95220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703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1" name="Object 23"/>
          <p:cNvGraphicFramePr>
            <a:graphicFrameLocks noChangeAspect="1"/>
          </p:cNvGraphicFramePr>
          <p:nvPr/>
        </p:nvGraphicFramePr>
        <p:xfrm>
          <a:off x="3032182" y="461645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20560" imgH="241200" progId="Equation.DSMT4">
                  <p:embed/>
                </p:oleObj>
              </mc:Choice>
              <mc:Fallback>
                <p:oleObj name="Equation" r:id="rId16" imgW="520560" imgH="241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82" y="461645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2859AB8-9C92-417C-9E7A-BF2167312B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205805"/>
              </p:ext>
            </p:extLst>
          </p:nvPr>
        </p:nvGraphicFramePr>
        <p:xfrm>
          <a:off x="1899781" y="1018844"/>
          <a:ext cx="1993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1015920" progId="Equation.DSMT4">
                  <p:embed/>
                </p:oleObj>
              </mc:Choice>
              <mc:Fallback>
                <p:oleObj name="Equation" r:id="rId2" imgW="1993680" imgH="1015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99781" y="1018844"/>
                        <a:ext cx="1993900" cy="101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673100" y="4800600"/>
          <a:ext cx="334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40080" imgH="838080" progId="Equation.DSMT4">
                  <p:embed/>
                </p:oleObj>
              </mc:Choice>
              <mc:Fallback>
                <p:oleObj name="Equation" r:id="rId4" imgW="33400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800600"/>
                        <a:ext cx="334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Using the Order of Operations with Fractions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157347"/>
              </p:ext>
            </p:extLst>
          </p:nvPr>
        </p:nvGraphicFramePr>
        <p:xfrm>
          <a:off x="4298950" y="4946650"/>
          <a:ext cx="3505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04960" imgH="736560" progId="Equation.DSMT4">
                  <p:embed/>
                </p:oleObj>
              </mc:Choice>
              <mc:Fallback>
                <p:oleObj name="Equation" r:id="rId6" imgW="3504960" imgH="73656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4946650"/>
                        <a:ext cx="3505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90600" y="2590800"/>
          <a:ext cx="201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300" imgH="990600" progId="Equation.DSMT4">
                  <p:embed/>
                </p:oleObj>
              </mc:Choice>
              <mc:Fallback>
                <p:oleObj name="Equation" r:id="rId8" imgW="2019300" imgH="9906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90800"/>
                        <a:ext cx="2019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85800" y="365760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55520" imgH="838080" progId="Equation.DSMT4">
                  <p:embed/>
                </p:oleObj>
              </mc:Choice>
              <mc:Fallback>
                <p:oleObj name="Equation" r:id="rId10" imgW="1955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466902"/>
              </p:ext>
            </p:extLst>
          </p:nvPr>
        </p:nvGraphicFramePr>
        <p:xfrm>
          <a:off x="4293078" y="3505200"/>
          <a:ext cx="3886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86200" imgH="1091880" progId="Equation.DSMT4">
                  <p:embed/>
                </p:oleObj>
              </mc:Choice>
              <mc:Fallback>
                <p:oleObj name="Equation" r:id="rId12" imgW="3886200" imgH="10918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078" y="3505200"/>
                        <a:ext cx="38862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Using the Order of Operations with Fractions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14400" y="15240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838080" progId="Equation.DSMT4">
                  <p:embed/>
                </p:oleObj>
              </mc:Choice>
              <mc:Fallback>
                <p:oleObj name="Equation" r:id="rId2" imgW="2171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24000"/>
                        <a:ext cx="217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966156" y="274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240" imgH="838080" progId="Equation.DSMT4">
                  <p:embed/>
                </p:oleObj>
              </mc:Choice>
              <mc:Fallback>
                <p:oleObj name="Equation" r:id="rId4" imgW="876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274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1931356" y="303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241200" progId="Equation.DSMT4">
                  <p:embed/>
                </p:oleObj>
              </mc:Choice>
              <mc:Fallback>
                <p:oleObj name="Equation" r:id="rId6" imgW="34272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356" y="303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375856" y="27432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2080" imgH="838080" progId="Equation.DSMT4">
                  <p:embed/>
                </p:oleObj>
              </mc:Choice>
              <mc:Fallback>
                <p:oleObj name="Equation" r:id="rId8" imgW="622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5856" y="27432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000500" y="1828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52200" imgH="279360" progId="Equation.DSMT4">
                  <p:embed/>
                </p:oleObj>
              </mc:Choice>
              <mc:Fallback>
                <p:oleObj name="Equation" r:id="rId10" imgW="9522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828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768360"/>
              </p:ext>
            </p:extLst>
          </p:nvPr>
        </p:nvGraphicFramePr>
        <p:xfrm>
          <a:off x="3992352" y="3048000"/>
          <a:ext cx="349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92360" imgH="279360" progId="Equation.DSMT4">
                  <p:embed/>
                </p:oleObj>
              </mc:Choice>
              <mc:Fallback>
                <p:oleObj name="Equation" r:id="rId12" imgW="349236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352" y="3048000"/>
                        <a:ext cx="349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Using the Order of Operations with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872455" y="4832350"/>
          <a:ext cx="2501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927000" progId="Equation.DSMT4">
                  <p:embed/>
                </p:oleObj>
              </mc:Choice>
              <mc:Fallback>
                <p:oleObj name="Equation" r:id="rId2" imgW="2501640" imgH="927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2455" y="4832350"/>
                        <a:ext cx="2501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96900" y="2698750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927000" progId="Equation.DSMT4">
                  <p:embed/>
                </p:oleObj>
              </mc:Choice>
              <mc:Fallback>
                <p:oleObj name="Equation" r:id="rId4" imgW="1917360" imgH="927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698750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854978" y="3803650"/>
          <a:ext cx="2959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840" imgH="927000" progId="Equation.DSMT4">
                  <p:embed/>
                </p:oleObj>
              </mc:Choice>
              <mc:Fallback>
                <p:oleObj name="Equation" r:id="rId6" imgW="2958840" imgH="9270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978" y="3803650"/>
                        <a:ext cx="2959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62400" y="3733800"/>
            <a:ext cx="487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the mixed number to an improper fraction, and within the parentheses find equivalent fractions with the common denominator.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71026" y="507952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within the parentheses.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8B52340-6315-46D6-987B-28935F169D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623026"/>
              </p:ext>
            </p:extLst>
          </p:nvPr>
        </p:nvGraphicFramePr>
        <p:xfrm>
          <a:off x="1870745" y="1106488"/>
          <a:ext cx="1879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939600" progId="Equation.DSMT4">
                  <p:embed/>
                </p:oleObj>
              </mc:Choice>
              <mc:Fallback>
                <p:oleObj name="Equation" r:id="rId8" imgW="187956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70745" y="1106488"/>
                        <a:ext cx="18796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931652" y="33782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838080" progId="Equation.DSMT4">
                  <p:embed/>
                </p:oleObj>
              </mc:Choice>
              <mc:Fallback>
                <p:oleObj name="Equation" r:id="rId2" imgW="13716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652" y="337820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Using the Order of Operations with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977900" y="45212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838080" progId="Equation.DSMT4">
                  <p:embed/>
                </p:oleObj>
              </mc:Choice>
              <mc:Fallback>
                <p:oleObj name="Equation" r:id="rId4" imgW="54576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45212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822382" y="12192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838080" progId="Equation.DSMT4">
                  <p:embed/>
                </p:oleObj>
              </mc:Choice>
              <mc:Fallback>
                <p:oleObj name="Equation" r:id="rId6" imgW="142236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82" y="12192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852812" y="23114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838080" progId="Equation.DSMT4">
                  <p:embed/>
                </p:oleObj>
              </mc:Choice>
              <mc:Fallback>
                <p:oleObj name="Equation" r:id="rId8" imgW="12571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812" y="23114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124200" y="14732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124200" y="2463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 (Multiply by the reciprocal of the divisor.)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124200" y="360680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reduce by factoring.</a:t>
            </a: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2024330" y="34198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371600" y="3911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270956" y="343714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752600" y="3911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87" name="Object 47"/>
          <p:cNvGraphicFramePr>
            <a:graphicFrameLocks noChangeAspect="1"/>
          </p:cNvGraphicFramePr>
          <p:nvPr/>
        </p:nvGraphicFramePr>
        <p:xfrm>
          <a:off x="1600200" y="4800122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279360" progId="Equation.DSMT4">
                  <p:embed/>
                </p:oleObj>
              </mc:Choice>
              <mc:Fallback>
                <p:oleObj name="Equation" r:id="rId10" imgW="495000" imgH="27936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00122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Using the Order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Operations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11953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Simplify:  </a:t>
            </a:r>
            <a:endParaRPr lang="en-US" sz="2800" b="1" i="0" dirty="0">
              <a:solidFill>
                <a:schemeClr val="tx1"/>
              </a:solidFill>
            </a:endParaRP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1300" name="Object 36"/>
          <p:cNvGraphicFramePr>
            <a:graphicFrameLocks noChangeAspect="1"/>
          </p:cNvGraphicFramePr>
          <p:nvPr/>
        </p:nvGraphicFramePr>
        <p:xfrm>
          <a:off x="1887748" y="1058174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1002960" progId="Equation.DSMT4">
                  <p:embed/>
                </p:oleObj>
              </mc:Choice>
              <mc:Fallback>
                <p:oleObj name="Equation" r:id="rId2" imgW="2387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7748" y="1058174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1" name="Object 37"/>
          <p:cNvGraphicFramePr>
            <a:graphicFrameLocks noChangeAspect="1"/>
          </p:cNvGraphicFramePr>
          <p:nvPr/>
        </p:nvGraphicFramePr>
        <p:xfrm>
          <a:off x="609600" y="2514600"/>
          <a:ext cx="2387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520" imgH="1002960" progId="Equation.DSMT4">
                  <p:embed/>
                </p:oleObj>
              </mc:Choice>
              <mc:Fallback>
                <p:oleObj name="Equation" r:id="rId4" imgW="2387520" imgH="1002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2387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2" name="Object 38"/>
          <p:cNvGraphicFramePr>
            <a:graphicFrameLocks noChangeAspect="1"/>
          </p:cNvGraphicFramePr>
          <p:nvPr/>
        </p:nvGraphicFramePr>
        <p:xfrm>
          <a:off x="805130" y="3775496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36680" imgH="838080" progId="Equation.DSMT4">
                  <p:embed/>
                </p:oleObj>
              </mc:Choice>
              <mc:Fallback>
                <p:oleObj name="Equation" r:id="rId5" imgW="3136680" imgH="8380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130" y="3775496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3" name="Object 39"/>
          <p:cNvGraphicFramePr>
            <a:graphicFrameLocks noChangeAspect="1"/>
          </p:cNvGraphicFramePr>
          <p:nvPr/>
        </p:nvGraphicFramePr>
        <p:xfrm>
          <a:off x="829574" y="4953000"/>
          <a:ext cx="269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92080" imgH="838080" progId="Equation.DSMT4">
                  <p:embed/>
                </p:oleObj>
              </mc:Choice>
              <mc:Fallback>
                <p:oleObj name="Equation" r:id="rId7" imgW="269208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574" y="4953000"/>
                        <a:ext cx="269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4" name="Object 40"/>
          <p:cNvGraphicFramePr>
            <a:graphicFrameLocks noChangeAspect="1"/>
          </p:cNvGraphicFramePr>
          <p:nvPr/>
        </p:nvGraphicFramePr>
        <p:xfrm>
          <a:off x="3657600" y="5156200"/>
          <a:ext cx="2273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73040" imgH="495000" progId="Equation.DSMT4">
                  <p:embed/>
                </p:oleObj>
              </mc:Choice>
              <mc:Fallback>
                <p:oleObj name="Equation" r:id="rId9" imgW="2273040" imgH="495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156200"/>
                        <a:ext cx="2273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5" name="Object 41"/>
          <p:cNvGraphicFramePr>
            <a:graphicFrameLocks noChangeAspect="1"/>
          </p:cNvGraphicFramePr>
          <p:nvPr/>
        </p:nvGraphicFramePr>
        <p:xfrm>
          <a:off x="6045200" y="5146675"/>
          <a:ext cx="2247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47840" imgH="495000" progId="Equation.DSMT4">
                  <p:embed/>
                </p:oleObj>
              </mc:Choice>
              <mc:Fallback>
                <p:oleObj name="Equation" r:id="rId11" imgW="2247840" imgH="4950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5146675"/>
                        <a:ext cx="2247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6" name="Object 42"/>
          <p:cNvGraphicFramePr>
            <a:graphicFrameLocks noChangeAspect="1"/>
          </p:cNvGraphicFramePr>
          <p:nvPr/>
        </p:nvGraphicFramePr>
        <p:xfrm>
          <a:off x="3124200" y="3581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9040" imgH="838080" progId="Equation.DSMT4">
                  <p:embed/>
                </p:oleObj>
              </mc:Choice>
              <mc:Fallback>
                <p:oleObj name="Equation" r:id="rId13" imgW="41904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81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7" name="Object 43"/>
          <p:cNvGraphicFramePr>
            <a:graphicFrameLocks noChangeAspect="1"/>
          </p:cNvGraphicFramePr>
          <p:nvPr/>
        </p:nvGraphicFramePr>
        <p:xfrm>
          <a:off x="2836652" y="4758904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19040" imgH="838080" progId="Equation.DSMT4">
                  <p:embed/>
                </p:oleObj>
              </mc:Choice>
              <mc:Fallback>
                <p:oleObj name="Equation" r:id="rId15" imgW="419040" imgH="838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6652" y="4758904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8" name="Object 44"/>
          <p:cNvGraphicFramePr>
            <a:graphicFrameLocks noChangeAspect="1"/>
          </p:cNvGraphicFramePr>
          <p:nvPr/>
        </p:nvGraphicFramePr>
        <p:xfrm>
          <a:off x="4175182" y="47244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400" imgH="838080" progId="Equation.DSMT4">
                  <p:embed/>
                </p:oleObj>
              </mc:Choice>
              <mc:Fallback>
                <p:oleObj name="Equation" r:id="rId17" imgW="266400" imgH="838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47244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9" name="Object 45"/>
          <p:cNvGraphicFramePr>
            <a:graphicFrameLocks noChangeAspect="1"/>
          </p:cNvGraphicFramePr>
          <p:nvPr/>
        </p:nvGraphicFramePr>
        <p:xfrm>
          <a:off x="5340350" y="47244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53800" imgH="838080" progId="Equation.DSMT4">
                  <p:embed/>
                </p:oleObj>
              </mc:Choice>
              <mc:Fallback>
                <p:oleObj name="Equation" r:id="rId19" imgW="25380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0350" y="47244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0" name="Object 46"/>
          <p:cNvGraphicFramePr>
            <a:graphicFrameLocks noChangeAspect="1"/>
          </p:cNvGraphicFramePr>
          <p:nvPr/>
        </p:nvGraphicFramePr>
        <p:xfrm>
          <a:off x="6464300" y="4724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40" imgH="838080" progId="Equation.DSMT4">
                  <p:embed/>
                </p:oleObj>
              </mc:Choice>
              <mc:Fallback>
                <p:oleObj name="Equation" r:id="rId21" imgW="43164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724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1" name="Object 47"/>
          <p:cNvGraphicFramePr>
            <a:graphicFrameLocks noChangeAspect="1"/>
          </p:cNvGraphicFramePr>
          <p:nvPr/>
        </p:nvGraphicFramePr>
        <p:xfrm>
          <a:off x="7607300" y="47244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57200" imgH="838080" progId="Equation.DSMT4">
                  <p:embed/>
                </p:oleObj>
              </mc:Choice>
              <mc:Fallback>
                <p:oleObj name="Equation" r:id="rId23" imgW="45720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7300" y="47244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Using the Order of Operations with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order of operations to simplify                so it is written as a single fraction.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multiply the two fractions, and then add </a:t>
            </a:r>
            <a:r>
              <a:rPr lang="en-US" i="1" dirty="0"/>
              <a:t>x </a:t>
            </a:r>
            <a:r>
              <a:rPr lang="en-US" dirty="0"/>
              <a:t>in the form </a:t>
            </a:r>
          </a:p>
          <a:p>
            <a:pPr>
              <a:spcBef>
                <a:spcPts val="1800"/>
              </a:spcBef>
            </a:pPr>
            <a:r>
              <a:rPr lang="en-US" dirty="0"/>
              <a:t>The LCD is 15.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6188974" y="1134374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838080" progId="Equation.DSMT4">
                  <p:embed/>
                </p:oleObj>
              </mc:Choice>
              <mc:Fallback>
                <p:oleObj name="Equation" r:id="rId2" imgW="11174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974" y="1134374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321278" y="304800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838080" progId="Equation.DSMT4">
                  <p:embed/>
                </p:oleObj>
              </mc:Choice>
              <mc:Fallback>
                <p:oleObj name="Equation" r:id="rId4" imgW="368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1278" y="3048000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779252" y="44958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440" imgH="838080" progId="Equation.DSMT4">
                  <p:embed/>
                </p:oleObj>
              </mc:Choice>
              <mc:Fallback>
                <p:oleObj name="Equation" r:id="rId6" imgW="1117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252" y="44958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1929444" y="44958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800" imgH="838080" progId="Equation.DSMT4">
                  <p:embed/>
                </p:oleObj>
              </mc:Choice>
              <mc:Fallback>
                <p:oleObj name="Equation" r:id="rId8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9444" y="44958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3165896" y="44958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838080" progId="Equation.DSMT4">
                  <p:embed/>
                </p:oleObj>
              </mc:Choice>
              <mc:Fallback>
                <p:oleObj name="Equation" r:id="rId10" imgW="17776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896" y="44958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4953000" y="44958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74640" imgH="838080" progId="Equation.DSMT4">
                  <p:embed/>
                </p:oleObj>
              </mc:Choice>
              <mc:Fallback>
                <p:oleObj name="Equation" r:id="rId12" imgW="15746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495800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/>
          <p:cNvGraphicFramePr>
            <a:graphicFrameLocks noChangeAspect="1"/>
          </p:cNvGraphicFramePr>
          <p:nvPr/>
        </p:nvGraphicFramePr>
        <p:xfrm>
          <a:off x="6620774" y="44958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58640" imgH="838080" progId="Equation.DSMT4">
                  <p:embed/>
                </p:oleObj>
              </mc:Choice>
              <mc:Fallback>
                <p:oleObj name="Equation" r:id="rId14" imgW="1358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0774" y="44958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100CDF5-825D-421D-9947-CE032E8E1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05091"/>
              </p:ext>
            </p:extLst>
          </p:nvPr>
        </p:nvGraphicFramePr>
        <p:xfrm>
          <a:off x="2907506" y="3803650"/>
          <a:ext cx="2273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939600" progId="Equation.DSMT4">
                  <p:embed/>
                </p:oleObj>
              </mc:Choice>
              <mc:Fallback>
                <p:oleObj name="Equation" r:id="rId2" imgW="227304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07506" y="3803650"/>
                        <a:ext cx="2273300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940B9CF1-20CB-4ED2-9473-1B72EEA5EB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101356"/>
              </p:ext>
            </p:extLst>
          </p:nvPr>
        </p:nvGraphicFramePr>
        <p:xfrm>
          <a:off x="3450550" y="1128404"/>
          <a:ext cx="254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838080" progId="Equation.DSMT4">
                  <p:embed/>
                </p:oleObj>
              </mc:Choice>
              <mc:Fallback>
                <p:oleObj name="Equation" r:id="rId4" imgW="2539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50550" y="1128404"/>
                        <a:ext cx="2540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298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average of 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ct val="360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Finding the average is the same as evaluating the expression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Average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57800" y="41275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5863" imgH="291973" progId="Equation.DSMT4">
                  <p:embed/>
                </p:oleObj>
              </mc:Choice>
              <mc:Fallback>
                <p:oleObj name="Equation" r:id="rId6" imgW="545863" imgH="291973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1275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445DB36-6907-4741-89C4-265A00E297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514693"/>
              </p:ext>
            </p:extLst>
          </p:nvPr>
        </p:nvGraphicFramePr>
        <p:xfrm>
          <a:off x="4686090" y="4943475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080" imgH="838080" progId="Equation.DSMT4">
                  <p:embed/>
                </p:oleObj>
              </mc:Choice>
              <mc:Fallback>
                <p:oleObj name="Equation" r:id="rId2" imgW="6220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86090" y="4943475"/>
                        <a:ext cx="6223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Average (cont.)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72079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sum first.  The LCD = 8.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886200" y="1828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13" imgH="837836" progId="Equation.DSMT4">
                  <p:embed/>
                </p:oleObj>
              </mc:Choice>
              <mc:Fallback>
                <p:oleObj name="Equation" r:id="rId4" imgW="431613" imgH="837836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8288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848100" y="2910681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900" imgH="838200" progId="Equation.DSMT4">
                  <p:embed/>
                </p:oleObj>
              </mc:Choice>
              <mc:Fallback>
                <p:oleObj name="Equation" r:id="rId6" imgW="4699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2910681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581400" y="3877469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600" imgH="901700" progId="Equation.DSMT4">
                  <p:embed/>
                </p:oleObj>
              </mc:Choice>
              <mc:Fallback>
                <p:oleObj name="Equation" r:id="rId8" imgW="736600" imgH="9017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77469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419600" y="18288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600" imgH="838200" progId="Equation.DSMT4">
                  <p:embed/>
                </p:oleObj>
              </mc:Choice>
              <mc:Fallback>
                <p:oleObj name="Equation" r:id="rId10" imgW="7366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419600" y="2910681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910681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4318000" y="3873500"/>
          <a:ext cx="95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901440" progId="Equation.DSMT4">
                  <p:embed/>
                </p:oleObj>
              </mc:Choice>
              <mc:Fallback>
                <p:oleObj name="Equation" r:id="rId14" imgW="952200" imgH="9014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873500"/>
                        <a:ext cx="952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409990" y="4929187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838080" progId="Equation.DSMT4">
                  <p:embed/>
                </p:oleObj>
              </mc:Choice>
              <mc:Fallback>
                <p:oleObj name="Equation" r:id="rId16" imgW="73656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990" y="4929187"/>
                        <a:ext cx="73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Comparing Two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least common denominator (LCD).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Change each fraction into an equivalent fraction with that denominator.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Compare the numerators.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Finding the Average (cont.)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57200" y="3272146"/>
            <a:ext cx="2327275" cy="519113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average is</a:t>
            </a:r>
            <a:r>
              <a:rPr lang="en-US" sz="2800" b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057400" y="17907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79500" imgH="838200" progId="Equation.DSMT4">
                  <p:embed/>
                </p:oleObj>
              </mc:Choice>
              <mc:Fallback>
                <p:oleObj name="Equation" r:id="rId2" imgW="10795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907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90600" y="17907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838080" progId="Equation.DSMT4">
                  <p:embed/>
                </p:oleObj>
              </mc:Choice>
              <mc:Fallback>
                <p:oleObj name="Equation" r:id="rId4" imgW="9396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907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263900" y="17907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1100" imgH="838200" progId="Equation.DSMT4">
                  <p:embed/>
                </p:oleObj>
              </mc:Choice>
              <mc:Fallback>
                <p:oleObj name="Equation" r:id="rId6" imgW="1181100" imgH="838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17907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4572000" y="17907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500" imgH="838200" progId="Equation.DSMT4">
                  <p:embed/>
                </p:oleObj>
              </mc:Choice>
              <mc:Fallback>
                <p:oleObj name="Equation" r:id="rId8" imgW="698500" imgH="8382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7907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5397500" y="20891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0891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5867400" y="17907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838200" progId="Equation.DSMT4">
                  <p:embed/>
                </p:oleObj>
              </mc:Choice>
              <mc:Fallback>
                <p:oleObj name="Equation" r:id="rId12" imgW="4572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907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05200" y="1828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013200" y="2298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7200" y="128016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Now divide by 3.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46C7202-71B5-49DD-BFB3-EC6D4FF0CA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8757838"/>
              </p:ext>
            </p:extLst>
          </p:nvPr>
        </p:nvGraphicFramePr>
        <p:xfrm>
          <a:off x="2683296" y="3139440"/>
          <a:ext cx="55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8720" imgH="838080" progId="Equation.DSMT4">
                  <p:embed/>
                </p:oleObj>
              </mc:Choice>
              <mc:Fallback>
                <p:oleObj name="Equation" r:id="rId14" imgW="5587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683296" y="3139440"/>
                        <a:ext cx="558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Simplifying a Complex Fraction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Simplify the numerator so that it is a single fraction, possibly an improper fraction.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Simplify the denominator so that it also is a single fraction, possibly an improper fraction.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Divide the numerator by the denominator and reduce, if possible.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10: Simplifying Complex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Simplify: </a:t>
            </a:r>
          </a:p>
          <a:p>
            <a:endParaRPr lang="en-US" b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Simplify the numerator and denominator separately, and then divide.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229190"/>
              </p:ext>
            </p:extLst>
          </p:nvPr>
        </p:nvGraphicFramePr>
        <p:xfrm>
          <a:off x="1905000" y="990600"/>
          <a:ext cx="838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1688760" progId="Equation.DSMT4">
                  <p:embed/>
                </p:oleObj>
              </mc:Choice>
              <mc:Fallback>
                <p:oleObj name="Equation" r:id="rId2" imgW="838080" imgH="1688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990600"/>
                        <a:ext cx="8382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038600" y="4038600"/>
            <a:ext cx="13319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Numerator</a:t>
            </a:r>
          </a:p>
        </p:txBody>
      </p:sp>
      <p:sp>
        <p:nvSpPr>
          <p:cNvPr id="8" name="Rectangle 7"/>
          <p:cNvSpPr/>
          <p:nvPr/>
        </p:nvSpPr>
        <p:spPr>
          <a:xfrm>
            <a:off x="4038600" y="5035968"/>
            <a:ext cx="15679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Denominator</a:t>
            </a:r>
          </a:p>
        </p:txBody>
      </p:sp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906252" y="38100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320" imgH="838080" progId="Equation.DSMT4">
                  <p:embed/>
                </p:oleObj>
              </mc:Choice>
              <mc:Fallback>
                <p:oleObj name="Equation" r:id="rId4" imgW="787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252" y="38100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1743974" y="3810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838080" progId="Equation.DSMT4">
                  <p:embed/>
                </p:oleObj>
              </mc:Choice>
              <mc:Fallback>
                <p:oleObj name="Equation" r:id="rId6" imgW="1091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974" y="3810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2921478" y="38100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760" imgH="838080" progId="Equation.DSMT4">
                  <p:embed/>
                </p:oleObj>
              </mc:Choice>
              <mc:Fallback>
                <p:oleObj name="Equation" r:id="rId8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478" y="38100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990600" y="4800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838080" progId="Equation.DSMT4">
                  <p:embed/>
                </p:oleObj>
              </mc:Choice>
              <mc:Fallback>
                <p:oleObj name="Equation" r:id="rId10" imgW="711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800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1735348" y="48006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4080" imgH="838080" progId="Equation.DSMT4">
                  <p:embed/>
                </p:oleObj>
              </mc:Choice>
              <mc:Fallback>
                <p:oleObj name="Equation" r:id="rId12" imgW="1054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5348" y="48006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2845278" y="48006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33160" imgH="838080" progId="Equation.DSMT4">
                  <p:embed/>
                </p:oleObj>
              </mc:Choice>
              <mc:Fallback>
                <p:oleObj name="Equation" r:id="rId14" imgW="5331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5278" y="48006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Simplifying Complex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</a:t>
            </a:r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1101304" y="1905000"/>
          <a:ext cx="838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080" imgH="1688760" progId="Equation.DSMT4">
                  <p:embed/>
                </p:oleObj>
              </mc:Choice>
              <mc:Fallback>
                <p:oleObj name="Equation" r:id="rId2" imgW="838080" imgH="1688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304" y="1905000"/>
                        <a:ext cx="8382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2070100" y="1905000"/>
          <a:ext cx="5969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1688760" progId="Equation.DSMT4">
                  <p:embed/>
                </p:oleObj>
              </mc:Choice>
              <mc:Fallback>
                <p:oleObj name="Equation" r:id="rId4" imgW="596880" imgH="1688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1905000"/>
                        <a:ext cx="5969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2743200" y="231907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838080" progId="Equation.DSMT4">
                  <p:embed/>
                </p:oleObj>
              </mc:Choice>
              <mc:Fallback>
                <p:oleObj name="Equation" r:id="rId6" imgW="1066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1907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3979652" y="2312988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838080" progId="Equation.DSMT4">
                  <p:embed/>
                </p:oleObj>
              </mc:Choice>
              <mc:Fallback>
                <p:oleObj name="Equation" r:id="rId8" imgW="914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652" y="2312988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4038600" y="36576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838080" progId="Equation.DSMT4">
                  <p:embed/>
                </p:oleObj>
              </mc:Choice>
              <mc:Fallback>
                <p:oleObj name="Equation" r:id="rId10" imgW="15872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576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4623756" y="231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739644" y="2091904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90440" progId="Equation.DSMT4">
                  <p:embed/>
                </p:oleObj>
              </mc:Choice>
              <mc:Fallback>
                <p:oleObj name="Equation" r:id="rId12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9644" y="2091904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4206818" y="28539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9"/>
          <p:cNvGraphicFramePr>
            <a:graphicFrameLocks noChangeAspect="1"/>
          </p:cNvGraphicFramePr>
          <p:nvPr/>
        </p:nvGraphicFramePr>
        <p:xfrm>
          <a:off x="4316356" y="3151512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" imgH="190440" progId="Equation.DSMT4">
                  <p:embed/>
                </p:oleObj>
              </mc:Choice>
              <mc:Fallback>
                <p:oleObj name="Equation" r:id="rId14" imgW="13968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356" y="3151512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59682"/>
          </a:xfrm>
          <a:noFill/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Special Note About the Fraction Bar</a:t>
            </a:r>
          </a:p>
          <a:p>
            <a:r>
              <a:rPr lang="en-US" dirty="0">
                <a:solidFill>
                  <a:srgbClr val="000000"/>
                </a:solidFill>
              </a:rPr>
              <a:t>The complex fraction in Example 10 could have been written as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Thus, the fraction bar in a complex fraction serves the same purpose as two sets of parentheses, one surrounding the numerator and the other surrounding the denominator. 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2952750" y="2514600"/>
          <a:ext cx="32385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8200" imgH="1460160" progId="Equation.DSMT4">
                  <p:embed/>
                </p:oleObj>
              </mc:Choice>
              <mc:Fallback>
                <p:oleObj name="Equation" r:id="rId2" imgW="3238200" imgH="1460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514600"/>
                        <a:ext cx="3238500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Simplifying Complex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Simplify:</a:t>
            </a:r>
          </a:p>
          <a:p>
            <a:pPr>
              <a:spcBef>
                <a:spcPts val="0"/>
              </a:spcBef>
            </a:pPr>
            <a:endParaRPr lang="en-US" b="1" dirty="0"/>
          </a:p>
          <a:p>
            <a:pPr>
              <a:spcBef>
                <a:spcPts val="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892300" y="1144588"/>
          <a:ext cx="8636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1688760" progId="Equation.DSMT4">
                  <p:embed/>
                </p:oleObj>
              </mc:Choice>
              <mc:Fallback>
                <p:oleObj name="Equation" r:id="rId2" imgW="863280" imgH="1688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144588"/>
                        <a:ext cx="8636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058174" y="320040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838080" progId="Equation.DSMT4">
                  <p:embed/>
                </p:oleObj>
              </mc:Choice>
              <mc:Fallback>
                <p:oleObj name="Equation" r:id="rId4" imgW="469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320040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1651000" y="3200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838080" progId="Equation.DSMT4">
                  <p:embed/>
                </p:oleObj>
              </mc:Choice>
              <mc:Fallback>
                <p:oleObj name="Equation" r:id="rId6" imgW="711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3200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1058174" y="41910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920" imgH="838080" progId="Equation.DSMT4">
                  <p:embed/>
                </p:oleObj>
              </mc:Choice>
              <mc:Fallback>
                <p:oleObj name="Equation" r:id="rId8" imgW="7999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419100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905000" y="41910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22360" imgH="838080" progId="Equation.DSMT4">
                  <p:embed/>
                </p:oleObj>
              </mc:Choice>
              <mc:Fallback>
                <p:oleObj name="Equation" r:id="rId10" imgW="1422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910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/>
        </p:nvGraphicFramePr>
        <p:xfrm>
          <a:off x="3352800" y="41910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838080" progId="Equation.DSMT4">
                  <p:embed/>
                </p:oleObj>
              </mc:Choice>
              <mc:Fallback>
                <p:oleObj name="Equation" r:id="rId12" imgW="711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910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267200" y="32766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the mixed number to an improper fraction in the numerator.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67200" y="4343400"/>
            <a:ext cx="40953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fractions in the denominator.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Simplifying Complex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So, </a:t>
            </a:r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830052" y="1905000"/>
          <a:ext cx="8636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1688760" progId="Equation.DSMT4">
                  <p:embed/>
                </p:oleObj>
              </mc:Choice>
              <mc:Fallback>
                <p:oleObj name="Equation" r:id="rId2" imgW="863280" imgH="1688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052" y="1905000"/>
                        <a:ext cx="8636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1752600" y="1909552"/>
          <a:ext cx="7747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1688760" progId="Equation.DSMT4">
                  <p:embed/>
                </p:oleObj>
              </mc:Choice>
              <mc:Fallback>
                <p:oleObj name="Equation" r:id="rId4" imgW="774360" imgH="1688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09552"/>
                        <a:ext cx="7747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2540478" y="231907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838080" progId="Equation.DSMT4">
                  <p:embed/>
                </p:oleObj>
              </mc:Choice>
              <mc:Fallback>
                <p:oleObj name="Equation" r:id="rId6" imgW="1257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478" y="231907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2540478" y="35814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838080" progId="Equation.DSMT4">
                  <p:embed/>
                </p:oleObj>
              </mc:Choice>
              <mc:Fallback>
                <p:oleObj name="Equation" r:id="rId8" imgW="1358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478" y="35814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4038600" y="35814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5760" imgH="838080" progId="Equation.DSMT4">
                  <p:embed/>
                </p:oleObj>
              </mc:Choice>
              <mc:Fallback>
                <p:oleObj name="Equation" r:id="rId10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5814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4724400" y="385313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279360" progId="Equation.DSMT4">
                  <p:embed/>
                </p:oleObj>
              </mc:Choice>
              <mc:Fallback>
                <p:oleObj name="Equation" r:id="rId12" imgW="57132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85313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895600" y="36230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3011488" y="3403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720" imgH="190440" progId="Equation.DSMT4">
                  <p:embed/>
                </p:oleObj>
              </mc:Choice>
              <mc:Fallback>
                <p:oleObj name="Equation" r:id="rId14" imgW="12672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34036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631721" y="358139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3747609" y="3361903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90440" progId="Equation.DSMT4">
                  <p:embed/>
                </p:oleObj>
              </mc:Choice>
              <mc:Fallback>
                <p:oleObj name="Equation" r:id="rId16" imgW="12672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609" y="3361903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963174" y="409898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079062" y="449077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6720" imgH="190440" progId="Equation.DSMT4">
                  <p:embed/>
                </p:oleObj>
              </mc:Choice>
              <mc:Fallback>
                <p:oleObj name="Equation" r:id="rId18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062" y="449077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>
            <a:off x="3336982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9"/>
          <p:cNvGraphicFramePr>
            <a:graphicFrameLocks noChangeAspect="1"/>
          </p:cNvGraphicFramePr>
          <p:nvPr/>
        </p:nvGraphicFramePr>
        <p:xfrm>
          <a:off x="3452870" y="4487174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0" imgH="190440" progId="Equation.DSMT4">
                  <p:embed/>
                </p:oleObj>
              </mc:Choice>
              <mc:Fallback>
                <p:oleObj name="Equation" r:id="rId19" imgW="12672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70" y="4487174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Simplifying Complex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8160"/>
          </a:xfrm>
        </p:spPr>
        <p:txBody>
          <a:bodyPr/>
          <a:lstStyle/>
          <a:p>
            <a:r>
              <a:rPr lang="en-US" dirty="0"/>
              <a:t>Simplify: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In this case, division is the only operation to be performed. Note that −5 is an integer and can be </a:t>
            </a:r>
          </a:p>
          <a:p>
            <a:r>
              <a:rPr lang="en-US" dirty="0"/>
              <a:t>written as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871930" y="1032774"/>
          <a:ext cx="457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200" imgH="1244520" progId="Equation.DSMT4">
                  <p:embed/>
                </p:oleObj>
              </mc:Choice>
              <mc:Fallback>
                <p:oleObj name="Equation" r:id="rId2" imgW="457200" imgH="1244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930" y="1032774"/>
                        <a:ext cx="4572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970892"/>
              </p:ext>
            </p:extLst>
          </p:nvPr>
        </p:nvGraphicFramePr>
        <p:xfrm>
          <a:off x="2108200" y="3409950"/>
          <a:ext cx="558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825480" progId="Equation.DSMT4">
                  <p:embed/>
                </p:oleObj>
              </mc:Choice>
              <mc:Fallback>
                <p:oleObj name="Equation" r:id="rId4" imgW="5587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409950"/>
                        <a:ext cx="558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2828504" y="4267200"/>
          <a:ext cx="4572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1244520" progId="Equation.DSMT4">
                  <p:embed/>
                </p:oleObj>
              </mc:Choice>
              <mc:Fallback>
                <p:oleObj name="Equation" r:id="rId6" imgW="457200" imgH="1244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504" y="4267200"/>
                        <a:ext cx="4572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3327400" y="4254500"/>
          <a:ext cx="8001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920" imgH="1688760" progId="Equation.DSMT4">
                  <p:embed/>
                </p:oleObj>
              </mc:Choice>
              <mc:Fallback>
                <p:oleObj name="Equation" r:id="rId8" imgW="79992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254500"/>
                        <a:ext cx="8001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4165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838080" progId="Equation.DSMT4">
                  <p:embed/>
                </p:oleObj>
              </mc:Choice>
              <mc:Fallback>
                <p:oleObj name="Equation" r:id="rId10" imgW="11048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5384800" y="46482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600" imgH="838080" progId="Equation.DSMT4">
                  <p:embed/>
                </p:oleObj>
              </mc:Choice>
              <mc:Fallback>
                <p:oleObj name="Equation" r:id="rId12" imgW="939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46482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2D15490-C14D-4802-9D82-328F66F39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490438"/>
              </p:ext>
            </p:extLst>
          </p:nvPr>
        </p:nvGraphicFramePr>
        <p:xfrm>
          <a:off x="2868304" y="1129323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31560" imgH="838080" progId="Equation.DSMT4">
                  <p:embed/>
                </p:oleObj>
              </mc:Choice>
              <mc:Fallback>
                <p:oleObj name="Equation" r:id="rId2" imgW="12315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68304" y="1129323"/>
                        <a:ext cx="1231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175250" y="44196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000" imgH="838080" progId="Equation.DSMT4">
                  <p:embed/>
                </p:oleObj>
              </mc:Choice>
              <mc:Fallback>
                <p:oleObj name="Equation" r:id="rId4" imgW="927000" imgH="8380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0" y="44196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2279650" y="441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838080" progId="Equation.DSMT4">
                  <p:embed/>
                </p:oleObj>
              </mc:Choice>
              <mc:Fallback>
                <p:oleObj name="Equation" r:id="rId6" imgW="952200" imgH="83808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441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6379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  How much larger?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</a:t>
            </a:r>
            <a:r>
              <a:rPr lang="en-US" sz="2800" i="0" dirty="0">
                <a:solidFill>
                  <a:schemeClr val="tx1"/>
                </a:solidFill>
              </a:rPr>
              <a:t> LCD</a:t>
            </a:r>
          </a:p>
          <a:p>
            <a:pPr marL="0" indent="1588"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2: </a:t>
            </a:r>
            <a:r>
              <a:rPr lang="en-US" sz="2800" dirty="0">
                <a:latin typeface="Calibri" pitchFamily="34" charset="0"/>
              </a:rPr>
              <a:t>Find fractions equivalent to    and    with denominator </a:t>
            </a:r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24</a:t>
            </a:r>
            <a:r>
              <a:rPr lang="en-US" sz="2800" dirty="0">
                <a:latin typeface="Calibri" pitchFamily="34" charset="0"/>
              </a:rPr>
              <a:t>.</a:t>
            </a:r>
            <a:endParaRPr lang="en-US" sz="2800" i="1" dirty="0">
              <a:latin typeface="Calibri" pitchFamily="34" charset="0"/>
            </a:endParaRPr>
          </a:p>
          <a:p>
            <a:pPr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Comparing Fractions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812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584" imgH="837836" progId="Equation.DSMT4">
                  <p:embed/>
                </p:oleObj>
              </mc:Choice>
              <mc:Fallback>
                <p:oleObj name="Equation" r:id="rId8" imgW="266584" imgH="837836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353112" y="2734811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560" imgH="291960" progId="Equation.DSMT4">
                  <p:embed/>
                </p:oleObj>
              </mc:Choice>
              <mc:Fallback>
                <p:oleObj name="Equation" r:id="rId10" imgW="1447560" imgH="29196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112" y="2734811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3839012" y="2741161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279360" progId="Equation.DSMT4">
                  <p:embed/>
                </p:oleObj>
              </mc:Choice>
              <mc:Fallback>
                <p:oleObj name="Equation" r:id="rId12" imgW="660240" imgH="27936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9012" y="2741161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2766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838080" progId="Equation.DSMT4">
                  <p:embed/>
                </p:oleObj>
              </mc:Choice>
              <mc:Fallback>
                <p:oleObj name="Equation" r:id="rId14" imgW="7110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114800" y="46863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20" imgH="304560" progId="Equation.DSMT4">
                  <p:embed/>
                </p:oleObj>
              </mc:Choice>
              <mc:Fallback>
                <p:oleObj name="Equation" r:id="rId16" imgW="558720" imgH="3045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863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876800" y="44196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584" imgH="837836" progId="Equation.DSMT4">
                  <p:embed/>
                </p:oleObj>
              </mc:Choice>
              <mc:Fallback>
                <p:oleObj name="Equation" r:id="rId18" imgW="266584" imgH="837836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4196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6172200" y="441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11000" imgH="838080" progId="Equation.DSMT4">
                  <p:embed/>
                </p:oleObj>
              </mc:Choice>
              <mc:Fallback>
                <p:oleObj name="Equation" r:id="rId20" imgW="711000" imgH="838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41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1" name="Object 67"/>
          <p:cNvGraphicFramePr>
            <a:graphicFrameLocks noChangeAspect="1"/>
          </p:cNvGraphicFramePr>
          <p:nvPr/>
        </p:nvGraphicFramePr>
        <p:xfrm>
          <a:off x="5715000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6584" imgH="837836" progId="Equation.DSMT4">
                  <p:embed/>
                </p:oleObj>
              </mc:Choice>
              <mc:Fallback>
                <p:oleObj name="Equation" r:id="rId22" imgW="266584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2" name="Object 68"/>
          <p:cNvGraphicFramePr>
            <a:graphicFrameLocks noChangeAspect="1"/>
          </p:cNvGraphicFramePr>
          <p:nvPr/>
        </p:nvGraphicFramePr>
        <p:xfrm>
          <a:off x="6570452" y="3124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66584" imgH="837836" progId="Equation.DSMT4">
                  <p:embed/>
                </p:oleObj>
              </mc:Choice>
              <mc:Fallback>
                <p:oleObj name="Equation" r:id="rId23" imgW="266584" imgH="837836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0452" y="3124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latin typeface="Calibri" pitchFamily="34" charset="0"/>
              </a:rPr>
              <a:t>Step 3:     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       </a:t>
            </a:r>
            <a:r>
              <a:rPr lang="en-US" sz="2800" dirty="0">
                <a:latin typeface="Calibri" pitchFamily="34" charset="0"/>
              </a:rPr>
              <a:t>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21</a:t>
            </a:r>
            <a:r>
              <a:rPr lang="en-US" sz="2800" dirty="0">
                <a:latin typeface="Calibri" pitchFamily="34" charset="0"/>
              </a:rPr>
              <a:t> &gt; </a:t>
            </a:r>
            <a:r>
              <a:rPr lang="en-US" sz="2800" dirty="0">
                <a:solidFill>
                  <a:srgbClr val="7030A0"/>
                </a:solidFill>
                <a:latin typeface="Calibri" pitchFamily="34" charset="0"/>
              </a:rPr>
              <a:t>20</a:t>
            </a:r>
            <a:r>
              <a:rPr lang="en-US" sz="2800" dirty="0">
                <a:latin typeface="Calibri" pitchFamily="34" charset="0"/>
              </a:rPr>
              <a:t>.</a:t>
            </a: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    </a:t>
            </a:r>
            <a:r>
              <a:rPr lang="en-US" sz="2800" dirty="0"/>
              <a:t>lies to the right of </a:t>
            </a:r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B5EEE605-D85F-4768-A46F-6BBAA3A782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545152"/>
              </p:ext>
            </p:extLst>
          </p:nvPr>
        </p:nvGraphicFramePr>
        <p:xfrm>
          <a:off x="3060700" y="2069561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920" imgH="838080" progId="Equation.DSMT4">
                  <p:embed/>
                </p:oleObj>
              </mc:Choice>
              <mc:Fallback>
                <p:oleObj name="Equation" r:id="rId2" imgW="79992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60700" y="2069561"/>
                        <a:ext cx="800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Comparing Fractions (cont.)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752600" y="2989277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838080" progId="Equation.DSMT4">
                  <p:embed/>
                </p:oleObj>
              </mc:Choice>
              <mc:Fallback>
                <p:oleObj name="Equation" r:id="rId4" imgW="259056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89277"/>
                        <a:ext cx="259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917950" y="2057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4960" imgH="838080" progId="Equation.DSMT4">
                  <p:embed/>
                </p:oleObj>
              </mc:Choice>
              <mc:Fallback>
                <p:oleObj name="Equation" r:id="rId6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7950" y="2057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5410200" y="2057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838080" progId="Equation.DSMT4">
                  <p:embed/>
                </p:oleObj>
              </mc:Choice>
              <mc:Fallback>
                <p:oleObj name="Equation" r:id="rId8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057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1676400" y="11430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838080" progId="Equation.DSMT4">
                  <p:embed/>
                </p:oleObj>
              </mc:Choice>
              <mc:Fallback>
                <p:oleObj name="Equation" r:id="rId10" imgW="9396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7" name="Object 29"/>
          <p:cNvGraphicFramePr>
            <a:graphicFrameLocks noChangeAspect="1"/>
          </p:cNvGraphicFramePr>
          <p:nvPr/>
        </p:nvGraphicFramePr>
        <p:xfrm>
          <a:off x="7759700" y="3640138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12520" imgH="838080" progId="Equation.DSMT4">
                  <p:embed/>
                </p:oleObj>
              </mc:Choice>
              <mc:Fallback>
                <p:oleObj name="Equation" r:id="rId12" imgW="8125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9700" y="3640138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168167" y="421616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66584" imgH="837836" progId="Equation.DSMT4">
                  <p:embed/>
                </p:oleObj>
              </mc:Choice>
              <mc:Fallback>
                <p:oleObj name="Equation" r:id="rId14" imgW="266584" imgH="837836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167" y="421616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4140200" y="4215483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320" imgH="838080" progId="Equation.DSMT4">
                  <p:embed/>
                </p:oleObj>
              </mc:Choice>
              <mc:Fallback>
                <p:oleObj name="Equation" r:id="rId16" imgW="35532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215483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143001" y="5038081"/>
            <a:ext cx="6781800" cy="94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5F95E29-39F7-4AF5-A626-7D72D0D642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861558"/>
              </p:ext>
            </p:extLst>
          </p:nvPr>
        </p:nvGraphicFramePr>
        <p:xfrm>
          <a:off x="2833048" y="116205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838080" progId="Equation.DSMT4">
                  <p:embed/>
                </p:oleObj>
              </mc:Choice>
              <mc:Fallback>
                <p:oleObj name="Equation" r:id="rId2" imgW="1396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33048" y="1162050"/>
                        <a:ext cx="1397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06880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Which is larger,                    How much larger?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1: </a:t>
            </a:r>
            <a:endParaRPr lang="en-US" sz="2800" i="0" dirty="0">
              <a:solidFill>
                <a:schemeClr val="tx1"/>
              </a:solidFill>
            </a:endParaRP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</a:p>
          <a:p>
            <a:pPr marL="1588" indent="-1588">
              <a:lnSpc>
                <a:spcPct val="200000"/>
              </a:lnSpc>
              <a:spcAft>
                <a:spcPts val="1200"/>
              </a:spcAft>
              <a:buNone/>
            </a:pPr>
            <a:r>
              <a:rPr lang="en-US" sz="2800" b="1" dirty="0">
                <a:latin typeface="Calibri" pitchFamily="34" charset="0"/>
              </a:rPr>
              <a:t>Step 3:          </a:t>
            </a:r>
            <a:r>
              <a:rPr lang="en-US" sz="2800" dirty="0">
                <a:latin typeface="Calibri" pitchFamily="34" charset="0"/>
              </a:rPr>
              <a:t>       since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33</a:t>
            </a:r>
            <a:r>
              <a:rPr lang="en-US" sz="2800" dirty="0">
                <a:solidFill>
                  <a:srgbClr val="FF00FF"/>
                </a:solidFill>
                <a:latin typeface="Calibri" pitchFamily="34" charset="0"/>
              </a:rPr>
              <a:t> </a:t>
            </a:r>
            <a:r>
              <a:rPr lang="en-US" sz="2800" dirty="0">
                <a:latin typeface="Calibri" pitchFamily="34" charset="0"/>
              </a:rPr>
              <a:t>&gt; </a:t>
            </a:r>
            <a:r>
              <a:rPr lang="en-US" sz="2800" dirty="0">
                <a:solidFill>
                  <a:srgbClr val="9900FF"/>
                </a:solidFill>
                <a:latin typeface="Calibri" pitchFamily="34" charset="0"/>
              </a:rPr>
              <a:t>32</a:t>
            </a:r>
            <a:r>
              <a:rPr lang="en-US" sz="2800" dirty="0"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Comparing Fractions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828800" y="27432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291960" progId="Equation.DSMT4">
                  <p:embed/>
                </p:oleObj>
              </mc:Choice>
              <mc:Fallback>
                <p:oleObj name="Equation" r:id="rId4" imgW="57132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7432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79600" y="34163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584" imgH="837836" progId="Equation.DSMT4">
                  <p:embed/>
                </p:oleObj>
              </mc:Choice>
              <mc:Fallback>
                <p:oleObj name="Equation" r:id="rId6" imgW="266584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4163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57450" y="27432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560" imgH="291960" progId="Equation.DSMT4">
                  <p:embed/>
                </p:oleObj>
              </mc:Choice>
              <mc:Fallback>
                <p:oleObj name="Equation" r:id="rId8" imgW="1447560" imgH="2919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27432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962400" y="27432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91960" progId="Equation.DSMT4">
                  <p:embed/>
                </p:oleObj>
              </mc:Choice>
              <mc:Fallback>
                <p:oleObj name="Equation" r:id="rId10" imgW="660240" imgH="2919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432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216150" y="34163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838080" progId="Equation.DSMT4">
                  <p:embed/>
                </p:oleObj>
              </mc:Choice>
              <mc:Fallback>
                <p:oleObj name="Equation" r:id="rId12" imgW="9522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34163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244850" y="34163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34163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800600" y="34163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19100" imgH="838200" progId="Equation.DSMT4">
                  <p:embed/>
                </p:oleObj>
              </mc:Choice>
              <mc:Fallback>
                <p:oleObj name="Equation" r:id="rId16" imgW="419100" imgH="8382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163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089400" y="36830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58720" imgH="304560" progId="Equation.DSMT4">
                  <p:embed/>
                </p:oleObj>
              </mc:Choice>
              <mc:Fallback>
                <p:oleObj name="Equation" r:id="rId18" imgW="558720" imgH="3045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683000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5302250" y="34163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880" imgH="838080" progId="Equation.DSMT4">
                  <p:embed/>
                </p:oleObj>
              </mc:Choice>
              <mc:Fallback>
                <p:oleObj name="Equation" r:id="rId20" imgW="109188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4163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470650" y="34163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23600" imgH="838080" progId="Equation.DSMT4">
                  <p:embed/>
                </p:oleObj>
              </mc:Choice>
              <mc:Fallback>
                <p:oleObj name="Equation" r:id="rId22" imgW="72360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0650" y="34163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9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719944"/>
              </p:ext>
            </p:extLst>
          </p:nvPr>
        </p:nvGraphicFramePr>
        <p:xfrm>
          <a:off x="1828800" y="4511879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91880" imgH="838080" progId="Equation.DSMT4">
                  <p:embed/>
                </p:oleObj>
              </mc:Choice>
              <mc:Fallback>
                <p:oleObj name="Equation" r:id="rId24" imgW="1091880" imgH="838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11879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7EA3EE4-081E-4D75-ABF6-8CB2A71050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766803"/>
              </p:ext>
            </p:extLst>
          </p:nvPr>
        </p:nvGraphicFramePr>
        <p:xfrm>
          <a:off x="2680831" y="12954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838080" progId="Equation.DSMT4">
                  <p:embed/>
                </p:oleObj>
              </mc:Choice>
              <mc:Fallback>
                <p:oleObj name="Equation" r:id="rId2" imgW="9651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80831" y="1295400"/>
                        <a:ext cx="965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57200" y="1219200"/>
            <a:ext cx="8305800" cy="3754874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  <a:p>
            <a:r>
              <a:rPr lang="en-US" sz="2800" dirty="0"/>
              <a:t>Graphing these values on a number line, we have 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Calibri" pitchFamily="34" charset="0"/>
              </a:rPr>
              <a:t>and 	   </a:t>
            </a:r>
            <a:r>
              <a:rPr lang="en-US" sz="2800" dirty="0"/>
              <a:t>lies to the right of </a:t>
            </a:r>
            <a:endParaRPr lang="en-US" sz="2800" dirty="0">
              <a:latin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Comparing Fractions (cont.)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752600" y="22860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838080" progId="Equation.DSMT4">
                  <p:embed/>
                </p:oleObj>
              </mc:Choice>
              <mc:Fallback>
                <p:oleObj name="Equation" r:id="rId4" imgW="274320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676650" y="12954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4960" imgH="838080" progId="Equation.DSMT4">
                  <p:embed/>
                </p:oleObj>
              </mc:Choice>
              <mc:Fallback>
                <p:oleObj name="Equation" r:id="rId6" imgW="143496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12954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143500" y="12954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838080" progId="Equation.DSMT4">
                  <p:embed/>
                </p:oleObj>
              </mc:Choice>
              <mc:Fallback>
                <p:oleObj name="Equation" r:id="rId8" imgW="7110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12954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7753350" y="32083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760" imgH="838080" progId="Equation.DSMT4">
                  <p:embed/>
                </p:oleObj>
              </mc:Choice>
              <mc:Fallback>
                <p:oleObj name="Equation" r:id="rId10" imgW="9777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32083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1177255" y="3792523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100" imgH="838200" progId="Equation.DSMT4">
                  <p:embed/>
                </p:oleObj>
              </mc:Choice>
              <mc:Fallback>
                <p:oleObj name="Equation" r:id="rId12" imgW="4191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255" y="3792523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088749"/>
              </p:ext>
            </p:extLst>
          </p:nvPr>
        </p:nvGraphicFramePr>
        <p:xfrm>
          <a:off x="4298950" y="3792538"/>
          <a:ext cx="35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55320" imgH="838080" progId="Equation.DSMT4">
                  <p:embed/>
                </p:oleObj>
              </mc:Choice>
              <mc:Fallback>
                <p:oleObj name="Equation" r:id="rId14" imgW="35532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3792538"/>
                        <a:ext cx="35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28" name="Picture 3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71756" y="4953000"/>
            <a:ext cx="7115174" cy="95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F61AA75-FA0F-4E53-ADCC-37CE1C9406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441621"/>
              </p:ext>
            </p:extLst>
          </p:nvPr>
        </p:nvGraphicFramePr>
        <p:xfrm>
          <a:off x="1758288" y="1227160"/>
          <a:ext cx="223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34880" imgH="838080" progId="Equation.DSMT4">
                  <p:embed/>
                </p:oleObj>
              </mc:Choice>
              <mc:Fallback>
                <p:oleObj name="Equation" r:id="rId2" imgW="223488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58288" y="1227160"/>
                        <a:ext cx="2235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746875" y="444500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838080" progId="Equation.DSMT4">
                  <p:embed/>
                </p:oleObj>
              </mc:Choice>
              <mc:Fallback>
                <p:oleObj name="Equation" r:id="rId4" imgW="107928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75" y="444500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599"/>
            <a:ext cx="8226425" cy="3853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Arrange                              in order from smallest to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largest.  Then find the difference between the largest and the smallest fraction.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1: </a:t>
            </a:r>
            <a:r>
              <a:rPr lang="en-US" sz="2800" i="0" dirty="0">
                <a:solidFill>
                  <a:schemeClr val="tx1"/>
                </a:solidFill>
              </a:rPr>
              <a:t>LCD </a:t>
            </a:r>
          </a:p>
          <a:p>
            <a:pPr marL="0" indent="0">
              <a:lnSpc>
                <a:spcPct val="15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Step 2: </a:t>
            </a:r>
            <a:endParaRPr lang="en-US" sz="2800" b="1" i="1" dirty="0">
              <a:solidFill>
                <a:schemeClr val="tx1"/>
              </a:solidFill>
            </a:endParaRP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349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838080" progId="Equation.DSMT4">
                  <p:embed/>
                </p:oleObj>
              </mc:Choice>
              <mc:Fallback>
                <p:oleObj name="Equation" r:id="rId6" imgW="109188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36750" y="4445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91880" imgH="838080" progId="Equation.DSMT4">
                  <p:embed/>
                </p:oleObj>
              </mc:Choice>
              <mc:Fallback>
                <p:oleObj name="Equation" r:id="rId8" imgW="109188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4445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Comparing Fractions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676400" y="4445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3890" imgH="837836" progId="Equation.DSMT4">
                  <p:embed/>
                </p:oleObj>
              </mc:Choice>
              <mc:Fallback>
                <p:oleObj name="Equation" r:id="rId10" imgW="253890" imgH="837836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45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305550" y="4445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19100" imgH="838200" progId="Equation.DSMT4">
                  <p:embed/>
                </p:oleObj>
              </mc:Choice>
              <mc:Fallback>
                <p:oleObj name="Equation" r:id="rId12" imgW="419100" imgH="8382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445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902075" y="44450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1613" imgH="837836" progId="Equation.DSMT4">
                  <p:embed/>
                </p:oleObj>
              </mc:Choice>
              <mc:Fallback>
                <p:oleObj name="Equation" r:id="rId14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44450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054350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838080" progId="Equation.DSMT4">
                  <p:embed/>
                </p:oleObj>
              </mc:Choice>
              <mc:Fallback>
                <p:oleObj name="Equation" r:id="rId16" imgW="825480" imgH="838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457825" y="4445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480" imgH="838080" progId="Equation.DSMT4">
                  <p:embed/>
                </p:oleObj>
              </mc:Choice>
              <mc:Fallback>
                <p:oleObj name="Equation" r:id="rId18" imgW="825480" imgH="8380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7825" y="4445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842250" y="44450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23600" imgH="838080" progId="Equation.DSMT4">
                  <p:embed/>
                </p:oleObj>
              </mc:Choice>
              <mc:Fallback>
                <p:oleObj name="Equation" r:id="rId20" imgW="72360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0" y="44450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2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3725361"/>
              </p:ext>
            </p:extLst>
          </p:nvPr>
        </p:nvGraphicFramePr>
        <p:xfrm>
          <a:off x="2286000" y="3902978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30040" imgH="291960" progId="Equation.DSMT4">
                  <p:embed/>
                </p:oleObj>
              </mc:Choice>
              <mc:Fallback>
                <p:oleObj name="Equation" r:id="rId22" imgW="113004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902978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63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526702"/>
              </p:ext>
            </p:extLst>
          </p:nvPr>
        </p:nvGraphicFramePr>
        <p:xfrm>
          <a:off x="3505200" y="389458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60240" imgH="291960" progId="Equation.DSMT4">
                  <p:embed/>
                </p:oleObj>
              </mc:Choice>
              <mc:Fallback>
                <p:oleObj name="Equation" r:id="rId24" imgW="660240" imgH="29196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89458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6166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accent1"/>
                </a:solidFill>
              </a:rPr>
              <a:t>Step 3:</a:t>
            </a:r>
            <a:r>
              <a:rPr lang="en-US" sz="2800" i="0" dirty="0">
                <a:solidFill>
                  <a:schemeClr val="accent1"/>
                </a:solidFill>
              </a:rPr>
              <a:t> Smallest to largest: 		   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accent1"/>
                </a:solidFill>
              </a:rPr>
              <a:t>(since 18 &lt; 20 &lt; 21)</a:t>
            </a: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Graphically, we have</a:t>
            </a: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>
              <a:solidFill>
                <a:schemeClr val="accent1"/>
              </a:solidFill>
            </a:endParaRPr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The difference between the largest and smallest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fraction is</a:t>
            </a:r>
            <a:endParaRPr lang="en-US" sz="2800" dirty="0">
              <a:solidFill>
                <a:schemeClr val="accent1"/>
              </a:solidFill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AB8495D-97D7-47F6-AD8D-AD5D0CEBE1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559294"/>
              </p:ext>
            </p:extLst>
          </p:nvPr>
        </p:nvGraphicFramePr>
        <p:xfrm>
          <a:off x="2058987" y="3729832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838080" progId="Equation.DSMT4">
                  <p:embed/>
                </p:oleObj>
              </mc:Choice>
              <mc:Fallback>
                <p:oleObj name="Equation" r:id="rId2" imgW="11174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58987" y="3729832"/>
                        <a:ext cx="11176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5A11040-6C0D-47C3-A58D-33934C302E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461251"/>
              </p:ext>
            </p:extLst>
          </p:nvPr>
        </p:nvGraphicFramePr>
        <p:xfrm>
          <a:off x="4550392" y="1150845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838080" progId="Equation.DSMT4">
                  <p:embed/>
                </p:oleObj>
              </mc:Choice>
              <mc:Fallback>
                <p:oleObj name="Equation" r:id="rId4" imgW="16128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50392" y="1150845"/>
                        <a:ext cx="16129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Comparing Fractions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60725" y="373380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5100" imgH="838200" progId="Equation.DSMT4">
                  <p:embed/>
                </p:oleObj>
              </mc:Choice>
              <mc:Fallback>
                <p:oleObj name="Equation" r:id="rId6" imgW="14351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5" y="373380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779963" y="37338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200" imgH="838200" progId="Equation.DSMT4">
                  <p:embed/>
                </p:oleObj>
              </mc:Choice>
              <mc:Fallback>
                <p:oleObj name="Equation" r:id="rId8" imgW="711200" imgH="838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7338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575300" y="37338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500" imgH="838200" progId="Equation.DSMT4">
                  <p:embed/>
                </p:oleObj>
              </mc:Choice>
              <mc:Fallback>
                <p:oleObj name="Equation" r:id="rId10" imgW="698500" imgH="838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7338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6265786"/>
              </p:ext>
            </p:extLst>
          </p:nvPr>
        </p:nvGraphicFramePr>
        <p:xfrm>
          <a:off x="1989826" y="5114026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20560" imgH="838080" progId="Equation.DSMT4">
                  <p:embed/>
                </p:oleObj>
              </mc:Choice>
              <mc:Fallback>
                <p:oleObj name="Equation" r:id="rId12" imgW="52056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826" y="5114026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09209" y="2641833"/>
            <a:ext cx="709659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Rules for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45550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within grouping symbols, such as parentheses (   ), brackets [   ], or braces {   }.  (If there are more than one pair of grouping symbols, start with the innermost grouping symbols.)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US" sz="2800" dirty="0">
                <a:solidFill>
                  <a:srgbClr val="000000"/>
                </a:solidFill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</a:rPr>
              <a:t>left to right</a:t>
            </a:r>
            <a:r>
              <a:rPr lang="en-US" sz="280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758</Words>
  <Application>Microsoft Office PowerPoint</Application>
  <PresentationFormat>On-screen Show (4:3)</PresentationFormat>
  <Paragraphs>123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Courier New</vt:lpstr>
      <vt:lpstr>Office Theme</vt:lpstr>
      <vt:lpstr>Equation</vt:lpstr>
      <vt:lpstr>MathType 6.0 Equation</vt:lpstr>
      <vt:lpstr>Section 3.8</vt:lpstr>
      <vt:lpstr>Procedure: Comparing Two Fractions</vt:lpstr>
      <vt:lpstr>Example 1: Comparing Fractions</vt:lpstr>
      <vt:lpstr>Example 1: Comparing Fractions (cont.)</vt:lpstr>
      <vt:lpstr>Example 2: Comparing Fractions</vt:lpstr>
      <vt:lpstr>Example 2: Comparing Fractions (cont.)</vt:lpstr>
      <vt:lpstr>Example 3: Comparing Fractions</vt:lpstr>
      <vt:lpstr>Example 3: Comparing Fractions (cont.)</vt:lpstr>
      <vt:lpstr>Procedure: Rules for Order of Operations</vt:lpstr>
      <vt:lpstr>Example 4: Using the Order of Operations with Fractions</vt:lpstr>
      <vt:lpstr>Example 4: Using the Order of Operations with Fractions (cont.)</vt:lpstr>
      <vt:lpstr>Example 5: Using the Order of Operations with Fractions</vt:lpstr>
      <vt:lpstr>Example 5: Using the Order of Operations with Fractions (cont.)</vt:lpstr>
      <vt:lpstr>Example 6: Using the Order of Operations with Fractions</vt:lpstr>
      <vt:lpstr>Example 6: Using the Order of Operations with Fractions (cont.)</vt:lpstr>
      <vt:lpstr>Completion Example 7: Using the Order of  Operations</vt:lpstr>
      <vt:lpstr>Example 8: Using the Order of Operations with Variables</vt:lpstr>
      <vt:lpstr>Example 9: Finding the Average</vt:lpstr>
      <vt:lpstr>Example 9: Finding the Average (cont.)</vt:lpstr>
      <vt:lpstr>Example 9: Finding the Average (cont.)</vt:lpstr>
      <vt:lpstr>Procedure: Simplifying a Complex Fraction</vt:lpstr>
      <vt:lpstr>Example 10: Simplifying Complex Fractions</vt:lpstr>
      <vt:lpstr>Example 10: Simplifying Complex Fractions (cont.)</vt:lpstr>
      <vt:lpstr>Note</vt:lpstr>
      <vt:lpstr>Example 11: Simplifying Complex Fractions</vt:lpstr>
      <vt:lpstr>Example 11: Simplifying Complex Fractions (cont.)</vt:lpstr>
      <vt:lpstr>Example 12: Simplifying Complex Fractions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183</cp:revision>
  <dcterms:created xsi:type="dcterms:W3CDTF">2013-04-26T14:43:13Z</dcterms:created>
  <dcterms:modified xsi:type="dcterms:W3CDTF">2023-07-05T13:52:19Z</dcterms:modified>
</cp:coreProperties>
</file>