
<file path=[Content_Types].xml><?xml version="1.0" encoding="utf-8"?>
<Types xmlns="http://schemas.openxmlformats.org/package/2006/content-types">
  <Default Extension="bin" ContentType="application/vnd.openxmlformats-officedocument.oleObject"/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35"/>
  </p:notesMasterIdLst>
  <p:handoutMasterIdLst>
    <p:handoutMasterId r:id="rId36"/>
  </p:handoutMasterIdLst>
  <p:sldIdLst>
    <p:sldId id="256" r:id="rId2"/>
    <p:sldId id="290" r:id="rId3"/>
    <p:sldId id="291" r:id="rId4"/>
    <p:sldId id="293" r:id="rId5"/>
    <p:sldId id="294" r:id="rId6"/>
    <p:sldId id="295" r:id="rId7"/>
    <p:sldId id="296" r:id="rId8"/>
    <p:sldId id="297" r:id="rId9"/>
    <p:sldId id="272" r:id="rId10"/>
    <p:sldId id="273" r:id="rId11"/>
    <p:sldId id="274" r:id="rId12"/>
    <p:sldId id="275" r:id="rId13"/>
    <p:sldId id="276" r:id="rId14"/>
    <p:sldId id="277" r:id="rId15"/>
    <p:sldId id="278" r:id="rId16"/>
    <p:sldId id="279" r:id="rId17"/>
    <p:sldId id="280" r:id="rId18"/>
    <p:sldId id="281" r:id="rId19"/>
    <p:sldId id="282" r:id="rId20"/>
    <p:sldId id="283" r:id="rId21"/>
    <p:sldId id="284" r:id="rId22"/>
    <p:sldId id="298" r:id="rId23"/>
    <p:sldId id="299" r:id="rId24"/>
    <p:sldId id="300" r:id="rId25"/>
    <p:sldId id="301" r:id="rId26"/>
    <p:sldId id="302" r:id="rId27"/>
    <p:sldId id="303" r:id="rId28"/>
    <p:sldId id="304" r:id="rId29"/>
    <p:sldId id="305" r:id="rId30"/>
    <p:sldId id="306" r:id="rId31"/>
    <p:sldId id="307" r:id="rId32"/>
    <p:sldId id="308" r:id="rId33"/>
    <p:sldId id="309" r:id="rId34"/>
  </p:sldIdLst>
  <p:sldSz cx="9144000" cy="6858000" type="screen4x3"/>
  <p:notesSz cx="6858000" cy="9144000"/>
  <p:embeddedFontLst>
    <p:embeddedFont>
      <p:font typeface="Calibri" panose="020F0502020204030204" pitchFamily="34" charset="0"/>
      <p:regular r:id="rId37"/>
      <p:bold r:id="rId38"/>
      <p:italic r:id="rId39"/>
      <p:boldItalic r:id="rId40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1C89A0EA-17C2-1859-4D11-F6635B89012A}" name="Allison Conger" initials="AC" userId="S::aconger@hawkeslearning.com::ade6c5c3-e633-4050-96d1-34f11caf605e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Nick  Belloit" initials="" lastIdx="1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FF"/>
    <a:srgbClr val="008080"/>
    <a:srgbClr val="000000"/>
    <a:srgbClr val="FFFFCC"/>
    <a:srgbClr val="0000FF"/>
    <a:srgbClr val="000099"/>
    <a:srgbClr val="2D7D9F"/>
    <a:srgbClr val="9900FF"/>
    <a:srgbClr val="1F497D"/>
    <a:srgbClr val="36609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458" autoAdjust="0"/>
    <p:restoredTop sz="94679" autoAdjust="0"/>
  </p:normalViewPr>
  <p:slideViewPr>
    <p:cSldViewPr>
      <p:cViewPr varScale="1">
        <p:scale>
          <a:sx n="111" d="100"/>
          <a:sy n="111" d="100"/>
        </p:scale>
        <p:origin x="1338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font" Target="fonts/font3.fntdata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presProps" Target="pres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font" Target="fonts/font1.fntdata"/><Relationship Id="rId40" Type="http://schemas.openxmlformats.org/officeDocument/2006/relationships/font" Target="fonts/font4.fntdata"/><Relationship Id="rId45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notesMaster" Target="notesMasters/notesMaster1.xml"/><Relationship Id="rId43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font" Target="fonts/font2.fntdata"/><Relationship Id="rId46" Type="http://schemas.microsoft.com/office/2018/10/relationships/authors" Target="authors.xml"/><Relationship Id="rId20" Type="http://schemas.openxmlformats.org/officeDocument/2006/relationships/slide" Target="slides/slide19.xml"/><Relationship Id="rId41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6/27/2023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845903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147BF03-87CF-4996-99F9-031701C91CBE}" type="datetimeFigureOut">
              <a:rPr lang="en-US" smtClean="0"/>
              <a:pPr/>
              <a:t>6/27/2023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407C67D-10F2-49A4-B97C-1AAC901B655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25164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55399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endParaRPr lang="en-US" dirty="0"/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5.bin"/><Relationship Id="rId13" Type="http://schemas.openxmlformats.org/officeDocument/2006/relationships/image" Target="../media/image35.wmf"/><Relationship Id="rId3" Type="http://schemas.openxmlformats.org/officeDocument/2006/relationships/image" Target="../media/image30.wmf"/><Relationship Id="rId7" Type="http://schemas.openxmlformats.org/officeDocument/2006/relationships/image" Target="../media/image32.wmf"/><Relationship Id="rId12" Type="http://schemas.openxmlformats.org/officeDocument/2006/relationships/oleObject" Target="../embeddings/oleObject37.bin"/><Relationship Id="rId2" Type="http://schemas.openxmlformats.org/officeDocument/2006/relationships/oleObject" Target="../embeddings/oleObject32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4.bin"/><Relationship Id="rId11" Type="http://schemas.openxmlformats.org/officeDocument/2006/relationships/image" Target="../media/image34.wmf"/><Relationship Id="rId5" Type="http://schemas.openxmlformats.org/officeDocument/2006/relationships/image" Target="../media/image31.wmf"/><Relationship Id="rId10" Type="http://schemas.openxmlformats.org/officeDocument/2006/relationships/oleObject" Target="../embeddings/oleObject36.bin"/><Relationship Id="rId4" Type="http://schemas.openxmlformats.org/officeDocument/2006/relationships/oleObject" Target="../embeddings/oleObject33.bin"/><Relationship Id="rId9" Type="http://schemas.openxmlformats.org/officeDocument/2006/relationships/image" Target="../media/image33.w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6.wmf"/><Relationship Id="rId2" Type="http://schemas.openxmlformats.org/officeDocument/2006/relationships/oleObject" Target="../embeddings/oleObject38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7.wmf"/><Relationship Id="rId4" Type="http://schemas.openxmlformats.org/officeDocument/2006/relationships/oleObject" Target="../embeddings/oleObject39.bin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3.bin"/><Relationship Id="rId3" Type="http://schemas.openxmlformats.org/officeDocument/2006/relationships/image" Target="../media/image38.wmf"/><Relationship Id="rId7" Type="http://schemas.openxmlformats.org/officeDocument/2006/relationships/image" Target="../media/image40.wmf"/><Relationship Id="rId2" Type="http://schemas.openxmlformats.org/officeDocument/2006/relationships/oleObject" Target="../embeddings/oleObject40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42.bin"/><Relationship Id="rId5" Type="http://schemas.openxmlformats.org/officeDocument/2006/relationships/image" Target="../media/image39.wmf"/><Relationship Id="rId4" Type="http://schemas.openxmlformats.org/officeDocument/2006/relationships/oleObject" Target="../embeddings/oleObject41.bin"/><Relationship Id="rId9" Type="http://schemas.openxmlformats.org/officeDocument/2006/relationships/image" Target="../media/image41.w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2.wmf"/><Relationship Id="rId2" Type="http://schemas.openxmlformats.org/officeDocument/2006/relationships/oleObject" Target="../embeddings/oleObject44.bin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3.wmf"/><Relationship Id="rId2" Type="http://schemas.openxmlformats.org/officeDocument/2006/relationships/oleObject" Target="../embeddings/oleObject45.bin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9.bin"/><Relationship Id="rId13" Type="http://schemas.openxmlformats.org/officeDocument/2006/relationships/image" Target="../media/image49.wmf"/><Relationship Id="rId3" Type="http://schemas.openxmlformats.org/officeDocument/2006/relationships/image" Target="../media/image44.wmf"/><Relationship Id="rId7" Type="http://schemas.openxmlformats.org/officeDocument/2006/relationships/image" Target="../media/image46.wmf"/><Relationship Id="rId12" Type="http://schemas.openxmlformats.org/officeDocument/2006/relationships/oleObject" Target="../embeddings/oleObject51.bin"/><Relationship Id="rId2" Type="http://schemas.openxmlformats.org/officeDocument/2006/relationships/oleObject" Target="../embeddings/oleObject46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48.bin"/><Relationship Id="rId11" Type="http://schemas.openxmlformats.org/officeDocument/2006/relationships/image" Target="../media/image48.wmf"/><Relationship Id="rId5" Type="http://schemas.openxmlformats.org/officeDocument/2006/relationships/image" Target="../media/image45.wmf"/><Relationship Id="rId10" Type="http://schemas.openxmlformats.org/officeDocument/2006/relationships/oleObject" Target="../embeddings/oleObject50.bin"/><Relationship Id="rId4" Type="http://schemas.openxmlformats.org/officeDocument/2006/relationships/oleObject" Target="../embeddings/oleObject47.bin"/><Relationship Id="rId9" Type="http://schemas.openxmlformats.org/officeDocument/2006/relationships/image" Target="../media/image47.wmf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0.wmf"/><Relationship Id="rId2" Type="http://schemas.openxmlformats.org/officeDocument/2006/relationships/oleObject" Target="../embeddings/oleObject52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1.wmf"/><Relationship Id="rId4" Type="http://schemas.openxmlformats.org/officeDocument/2006/relationships/oleObject" Target="../embeddings/oleObject53.bin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7.bin"/><Relationship Id="rId3" Type="http://schemas.openxmlformats.org/officeDocument/2006/relationships/image" Target="../media/image52.wmf"/><Relationship Id="rId7" Type="http://schemas.openxmlformats.org/officeDocument/2006/relationships/image" Target="../media/image54.wmf"/><Relationship Id="rId2" Type="http://schemas.openxmlformats.org/officeDocument/2006/relationships/oleObject" Target="../embeddings/oleObject54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56.bin"/><Relationship Id="rId11" Type="http://schemas.openxmlformats.org/officeDocument/2006/relationships/image" Target="../media/image56.wmf"/><Relationship Id="rId5" Type="http://schemas.openxmlformats.org/officeDocument/2006/relationships/image" Target="../media/image53.wmf"/><Relationship Id="rId10" Type="http://schemas.openxmlformats.org/officeDocument/2006/relationships/oleObject" Target="../embeddings/oleObject58.bin"/><Relationship Id="rId4" Type="http://schemas.openxmlformats.org/officeDocument/2006/relationships/oleObject" Target="../embeddings/oleObject55.bin"/><Relationship Id="rId9" Type="http://schemas.openxmlformats.org/officeDocument/2006/relationships/image" Target="../media/image55.wmf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2.bin"/><Relationship Id="rId3" Type="http://schemas.openxmlformats.org/officeDocument/2006/relationships/image" Target="../media/image57.wmf"/><Relationship Id="rId7" Type="http://schemas.openxmlformats.org/officeDocument/2006/relationships/image" Target="../media/image59.wmf"/><Relationship Id="rId2" Type="http://schemas.openxmlformats.org/officeDocument/2006/relationships/oleObject" Target="../embeddings/oleObject59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61.bin"/><Relationship Id="rId5" Type="http://schemas.openxmlformats.org/officeDocument/2006/relationships/image" Target="../media/image58.wmf"/><Relationship Id="rId4" Type="http://schemas.openxmlformats.org/officeDocument/2006/relationships/oleObject" Target="../embeddings/oleObject60.bin"/><Relationship Id="rId9" Type="http://schemas.openxmlformats.org/officeDocument/2006/relationships/image" Target="../media/image60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1.wmf"/><Relationship Id="rId2" Type="http://schemas.openxmlformats.org/officeDocument/2006/relationships/oleObject" Target="../embeddings/oleObject63.bin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2.wmf"/><Relationship Id="rId2" Type="http://schemas.openxmlformats.org/officeDocument/2006/relationships/oleObject" Target="../embeddings/oleObject64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3.wmf"/><Relationship Id="rId4" Type="http://schemas.openxmlformats.org/officeDocument/2006/relationships/oleObject" Target="../embeddings/oleObject65.bin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9.bin"/><Relationship Id="rId3" Type="http://schemas.openxmlformats.org/officeDocument/2006/relationships/image" Target="../media/image64.wmf"/><Relationship Id="rId7" Type="http://schemas.openxmlformats.org/officeDocument/2006/relationships/image" Target="../media/image66.wmf"/><Relationship Id="rId2" Type="http://schemas.openxmlformats.org/officeDocument/2006/relationships/oleObject" Target="../embeddings/oleObject66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68.bin"/><Relationship Id="rId5" Type="http://schemas.openxmlformats.org/officeDocument/2006/relationships/image" Target="../media/image65.wmf"/><Relationship Id="rId4" Type="http://schemas.openxmlformats.org/officeDocument/2006/relationships/oleObject" Target="../embeddings/oleObject67.bin"/><Relationship Id="rId9" Type="http://schemas.openxmlformats.org/officeDocument/2006/relationships/image" Target="../media/image67.wmf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8.wmf"/><Relationship Id="rId7" Type="http://schemas.openxmlformats.org/officeDocument/2006/relationships/image" Target="../media/image70.wmf"/><Relationship Id="rId2" Type="http://schemas.openxmlformats.org/officeDocument/2006/relationships/oleObject" Target="../embeddings/oleObject70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72.bin"/><Relationship Id="rId5" Type="http://schemas.openxmlformats.org/officeDocument/2006/relationships/image" Target="../media/image69.wmf"/><Relationship Id="rId4" Type="http://schemas.openxmlformats.org/officeDocument/2006/relationships/oleObject" Target="../embeddings/oleObject71.bin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1.wmf"/><Relationship Id="rId2" Type="http://schemas.openxmlformats.org/officeDocument/2006/relationships/oleObject" Target="../embeddings/oleObject73.bin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7.bin"/><Relationship Id="rId13" Type="http://schemas.openxmlformats.org/officeDocument/2006/relationships/image" Target="../media/image77.wmf"/><Relationship Id="rId3" Type="http://schemas.openxmlformats.org/officeDocument/2006/relationships/image" Target="../media/image72.wmf"/><Relationship Id="rId7" Type="http://schemas.openxmlformats.org/officeDocument/2006/relationships/image" Target="../media/image74.wmf"/><Relationship Id="rId12" Type="http://schemas.openxmlformats.org/officeDocument/2006/relationships/oleObject" Target="../embeddings/oleObject79.bin"/><Relationship Id="rId17" Type="http://schemas.openxmlformats.org/officeDocument/2006/relationships/image" Target="../media/image79.wmf"/><Relationship Id="rId2" Type="http://schemas.openxmlformats.org/officeDocument/2006/relationships/oleObject" Target="../embeddings/oleObject74.bin"/><Relationship Id="rId16" Type="http://schemas.openxmlformats.org/officeDocument/2006/relationships/oleObject" Target="../embeddings/oleObject81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76.bin"/><Relationship Id="rId11" Type="http://schemas.openxmlformats.org/officeDocument/2006/relationships/image" Target="../media/image76.wmf"/><Relationship Id="rId5" Type="http://schemas.openxmlformats.org/officeDocument/2006/relationships/image" Target="../media/image73.wmf"/><Relationship Id="rId15" Type="http://schemas.openxmlformats.org/officeDocument/2006/relationships/image" Target="../media/image78.wmf"/><Relationship Id="rId10" Type="http://schemas.openxmlformats.org/officeDocument/2006/relationships/oleObject" Target="../embeddings/oleObject78.bin"/><Relationship Id="rId4" Type="http://schemas.openxmlformats.org/officeDocument/2006/relationships/oleObject" Target="../embeddings/oleObject75.bin"/><Relationship Id="rId9" Type="http://schemas.openxmlformats.org/officeDocument/2006/relationships/image" Target="../media/image75.wmf"/><Relationship Id="rId14" Type="http://schemas.openxmlformats.org/officeDocument/2006/relationships/oleObject" Target="../embeddings/oleObject80.bin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.bin"/><Relationship Id="rId3" Type="http://schemas.openxmlformats.org/officeDocument/2006/relationships/image" Target="../media/image2.wmf"/><Relationship Id="rId7" Type="http://schemas.openxmlformats.org/officeDocument/2006/relationships/image" Target="../media/image4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.bin"/><Relationship Id="rId5" Type="http://schemas.openxmlformats.org/officeDocument/2006/relationships/image" Target="../media/image3.wmf"/><Relationship Id="rId4" Type="http://schemas.openxmlformats.org/officeDocument/2006/relationships/oleObject" Target="../embeddings/oleObject2.bin"/><Relationship Id="rId9" Type="http://schemas.openxmlformats.org/officeDocument/2006/relationships/image" Target="../media/image5.wmf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0.wmf"/><Relationship Id="rId2" Type="http://schemas.openxmlformats.org/officeDocument/2006/relationships/oleObject" Target="../embeddings/oleObject82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1.wmf"/><Relationship Id="rId4" Type="http://schemas.openxmlformats.org/officeDocument/2006/relationships/oleObject" Target="../embeddings/oleObject83.bin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8.bin"/><Relationship Id="rId13" Type="http://schemas.openxmlformats.org/officeDocument/2006/relationships/image" Target="../media/image11.wmf"/><Relationship Id="rId18" Type="http://schemas.openxmlformats.org/officeDocument/2006/relationships/oleObject" Target="../embeddings/oleObject13.bin"/><Relationship Id="rId26" Type="http://schemas.openxmlformats.org/officeDocument/2006/relationships/image" Target="../media/image2.wmf"/><Relationship Id="rId3" Type="http://schemas.openxmlformats.org/officeDocument/2006/relationships/image" Target="../media/image6.wmf"/><Relationship Id="rId21" Type="http://schemas.openxmlformats.org/officeDocument/2006/relationships/image" Target="../media/image15.wmf"/><Relationship Id="rId7" Type="http://schemas.openxmlformats.org/officeDocument/2006/relationships/image" Target="../media/image8.wmf"/><Relationship Id="rId12" Type="http://schemas.openxmlformats.org/officeDocument/2006/relationships/oleObject" Target="../embeddings/oleObject10.bin"/><Relationship Id="rId17" Type="http://schemas.openxmlformats.org/officeDocument/2006/relationships/image" Target="../media/image13.wmf"/><Relationship Id="rId25" Type="http://schemas.openxmlformats.org/officeDocument/2006/relationships/oleObject" Target="../embeddings/oleObject17.bin"/><Relationship Id="rId2" Type="http://schemas.openxmlformats.org/officeDocument/2006/relationships/oleObject" Target="../embeddings/oleObject5.bin"/><Relationship Id="rId16" Type="http://schemas.openxmlformats.org/officeDocument/2006/relationships/oleObject" Target="../embeddings/oleObject12.bin"/><Relationship Id="rId20" Type="http://schemas.openxmlformats.org/officeDocument/2006/relationships/oleObject" Target="../embeddings/oleObject14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7.bin"/><Relationship Id="rId11" Type="http://schemas.openxmlformats.org/officeDocument/2006/relationships/image" Target="../media/image10.wmf"/><Relationship Id="rId24" Type="http://schemas.openxmlformats.org/officeDocument/2006/relationships/oleObject" Target="../embeddings/oleObject16.bin"/><Relationship Id="rId5" Type="http://schemas.openxmlformats.org/officeDocument/2006/relationships/image" Target="../media/image7.wmf"/><Relationship Id="rId15" Type="http://schemas.openxmlformats.org/officeDocument/2006/relationships/image" Target="../media/image12.wmf"/><Relationship Id="rId23" Type="http://schemas.openxmlformats.org/officeDocument/2006/relationships/image" Target="../media/image16.wmf"/><Relationship Id="rId10" Type="http://schemas.openxmlformats.org/officeDocument/2006/relationships/oleObject" Target="../embeddings/oleObject9.bin"/><Relationship Id="rId19" Type="http://schemas.openxmlformats.org/officeDocument/2006/relationships/image" Target="../media/image14.wmf"/><Relationship Id="rId4" Type="http://schemas.openxmlformats.org/officeDocument/2006/relationships/oleObject" Target="../embeddings/oleObject6.bin"/><Relationship Id="rId9" Type="http://schemas.openxmlformats.org/officeDocument/2006/relationships/image" Target="../media/image9.wmf"/><Relationship Id="rId14" Type="http://schemas.openxmlformats.org/officeDocument/2006/relationships/oleObject" Target="../embeddings/oleObject11.bin"/><Relationship Id="rId22" Type="http://schemas.openxmlformats.org/officeDocument/2006/relationships/oleObject" Target="../embeddings/oleObject15.bin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1.bin"/><Relationship Id="rId13" Type="http://schemas.openxmlformats.org/officeDocument/2006/relationships/image" Target="../media/image21.wmf"/><Relationship Id="rId3" Type="http://schemas.openxmlformats.org/officeDocument/2006/relationships/image" Target="../media/image17.wmf"/><Relationship Id="rId7" Type="http://schemas.openxmlformats.org/officeDocument/2006/relationships/image" Target="../media/image2.wmf"/><Relationship Id="rId12" Type="http://schemas.openxmlformats.org/officeDocument/2006/relationships/oleObject" Target="../embeddings/oleObject23.bin"/><Relationship Id="rId2" Type="http://schemas.openxmlformats.org/officeDocument/2006/relationships/oleObject" Target="../embeddings/oleObject18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0.bin"/><Relationship Id="rId11" Type="http://schemas.openxmlformats.org/officeDocument/2006/relationships/image" Target="../media/image20.wmf"/><Relationship Id="rId5" Type="http://schemas.openxmlformats.org/officeDocument/2006/relationships/image" Target="../media/image18.wmf"/><Relationship Id="rId15" Type="http://schemas.openxmlformats.org/officeDocument/2006/relationships/image" Target="../media/image22.wmf"/><Relationship Id="rId10" Type="http://schemas.openxmlformats.org/officeDocument/2006/relationships/oleObject" Target="../embeddings/oleObject22.bin"/><Relationship Id="rId4" Type="http://schemas.openxmlformats.org/officeDocument/2006/relationships/oleObject" Target="../embeddings/oleObject19.bin"/><Relationship Id="rId9" Type="http://schemas.openxmlformats.org/officeDocument/2006/relationships/image" Target="../media/image19.wmf"/><Relationship Id="rId14" Type="http://schemas.openxmlformats.org/officeDocument/2006/relationships/oleObject" Target="../embeddings/oleObject24.bin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wmf"/><Relationship Id="rId2" Type="http://schemas.openxmlformats.org/officeDocument/2006/relationships/oleObject" Target="../embeddings/oleObject25.bin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9.bin"/><Relationship Id="rId3" Type="http://schemas.openxmlformats.org/officeDocument/2006/relationships/image" Target="../media/image24.wmf"/><Relationship Id="rId7" Type="http://schemas.openxmlformats.org/officeDocument/2006/relationships/image" Target="../media/image26.wmf"/><Relationship Id="rId2" Type="http://schemas.openxmlformats.org/officeDocument/2006/relationships/oleObject" Target="../embeddings/oleObject26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8.bin"/><Relationship Id="rId11" Type="http://schemas.openxmlformats.org/officeDocument/2006/relationships/image" Target="../media/image28.wmf"/><Relationship Id="rId5" Type="http://schemas.openxmlformats.org/officeDocument/2006/relationships/image" Target="../media/image25.wmf"/><Relationship Id="rId10" Type="http://schemas.openxmlformats.org/officeDocument/2006/relationships/oleObject" Target="../embeddings/oleObject30.bin"/><Relationship Id="rId4" Type="http://schemas.openxmlformats.org/officeDocument/2006/relationships/oleObject" Target="../embeddings/oleObject27.bin"/><Relationship Id="rId9" Type="http://schemas.openxmlformats.org/officeDocument/2006/relationships/image" Target="../media/image27.w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wmf"/><Relationship Id="rId2" Type="http://schemas.openxmlformats.org/officeDocument/2006/relationships/oleObject" Target="../embeddings/oleObject31.bin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5.5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Simple and Compound Interest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Rectangle 3"/>
          <p:cNvSpPr>
            <a:spLocks noGrp="1"/>
          </p:cNvSpPr>
          <p:nvPr>
            <p:ph idx="1"/>
          </p:nvPr>
        </p:nvSpPr>
        <p:spPr>
          <a:xfrm>
            <a:off x="441884" y="1080077"/>
            <a:ext cx="8499764" cy="487518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1" hangingPunct="1"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Substituting and solving for</a:t>
            </a:r>
            <a:r>
              <a:rPr lang="en-US" sz="2800" i="1" dirty="0">
                <a:solidFill>
                  <a:schemeClr val="tx1"/>
                </a:solidFill>
              </a:rPr>
              <a:t> t </a:t>
            </a:r>
            <a:r>
              <a:rPr lang="en-US" sz="2800" i="0" dirty="0">
                <a:solidFill>
                  <a:schemeClr val="tx1"/>
                </a:solidFill>
              </a:rPr>
              <a:t>gives</a:t>
            </a:r>
          </a:p>
          <a:p>
            <a:pPr eaLnBrk="1" hangingPunct="1">
              <a:buFont typeface="Courier New" pitchFamily="49" charset="0"/>
              <a:buNone/>
            </a:pPr>
            <a:endParaRPr lang="en-US" sz="2800" i="0" dirty="0">
              <a:solidFill>
                <a:schemeClr val="tx1"/>
              </a:solidFill>
            </a:endParaRPr>
          </a:p>
          <a:p>
            <a:pPr eaLnBrk="1" hangingPunct="1">
              <a:buFont typeface="Courier New" pitchFamily="49" charset="0"/>
              <a:buNone/>
            </a:pPr>
            <a:endParaRPr lang="en-US" sz="2800" i="0" dirty="0">
              <a:solidFill>
                <a:schemeClr val="tx1"/>
              </a:solidFill>
            </a:endParaRPr>
          </a:p>
          <a:p>
            <a:pPr eaLnBrk="1" hangingPunct="1">
              <a:lnSpc>
                <a:spcPct val="150000"/>
              </a:lnSpc>
              <a:buFont typeface="Courier New" pitchFamily="49" charset="0"/>
              <a:buNone/>
            </a:pPr>
            <a:endParaRPr lang="en-US" sz="2800" i="0" dirty="0">
              <a:solidFill>
                <a:schemeClr val="tx1"/>
              </a:solidFill>
            </a:endParaRPr>
          </a:p>
          <a:p>
            <a:pPr eaLnBrk="1" hangingPunct="1">
              <a:buFont typeface="Courier New" pitchFamily="49" charset="0"/>
              <a:buNone/>
            </a:pPr>
            <a:endParaRPr lang="en-US" sz="2800" i="0" dirty="0">
              <a:solidFill>
                <a:schemeClr val="tx1"/>
              </a:solidFill>
            </a:endParaRPr>
          </a:p>
          <a:p>
            <a:pPr eaLnBrk="1" hangingPunct="1">
              <a:buFont typeface="Courier New" pitchFamily="49" charset="0"/>
              <a:buNone/>
            </a:pPr>
            <a:endParaRPr lang="en-US" sz="2800" i="0" dirty="0">
              <a:solidFill>
                <a:schemeClr val="tx1"/>
              </a:solidFill>
            </a:endParaRPr>
          </a:p>
          <a:p>
            <a:pPr eaLnBrk="1" hangingPunct="1">
              <a:buFont typeface="Courier New" pitchFamily="49" charset="0"/>
              <a:buNone/>
            </a:pPr>
            <a:endParaRPr lang="en-US" sz="2800" i="0" dirty="0">
              <a:solidFill>
                <a:schemeClr val="tx1"/>
              </a:solidFill>
            </a:endParaRPr>
          </a:p>
          <a:p>
            <a:pPr eaLnBrk="1" hangingPunct="1"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Stuart will earn </a:t>
            </a:r>
            <a:r>
              <a:rPr lang="en-US" sz="2800" i="0" dirty="0">
                <a:solidFill>
                  <a:srgbClr val="0000FF"/>
                </a:solidFill>
              </a:rPr>
              <a:t>$15</a:t>
            </a:r>
            <a:r>
              <a:rPr lang="en-US" sz="2800" i="0" dirty="0">
                <a:solidFill>
                  <a:schemeClr val="tx1"/>
                </a:solidFill>
              </a:rPr>
              <a:t> in interest after             (or </a:t>
            </a:r>
            <a:r>
              <a:rPr lang="en-US" sz="2800" i="0" dirty="0">
                <a:solidFill>
                  <a:srgbClr val="FF0000"/>
                </a:solidFill>
              </a:rPr>
              <a:t>3 months</a:t>
            </a:r>
            <a:r>
              <a:rPr lang="en-US" sz="2800" i="0" dirty="0">
                <a:solidFill>
                  <a:schemeClr val="tx1"/>
                </a:solidFill>
              </a:rPr>
              <a:t>).</a:t>
            </a:r>
          </a:p>
          <a:p>
            <a:pPr eaLnBrk="1" hangingPunct="1">
              <a:buFont typeface="Courier New" pitchFamily="49" charset="0"/>
              <a:buNone/>
            </a:pPr>
            <a:endParaRPr lang="en-US" sz="2800" i="0" dirty="0">
              <a:solidFill>
                <a:schemeClr val="tx1"/>
              </a:solidFill>
            </a:endParaRPr>
          </a:p>
        </p:txBody>
      </p:sp>
      <p:graphicFrame>
        <p:nvGraphicFramePr>
          <p:cNvPr id="2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96545816"/>
              </p:ext>
            </p:extLst>
          </p:nvPr>
        </p:nvGraphicFramePr>
        <p:xfrm>
          <a:off x="5693064" y="4722929"/>
          <a:ext cx="9779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977760" imgH="825480" progId="Equation.DSMT4">
                  <p:embed/>
                </p:oleObj>
              </mc:Choice>
              <mc:Fallback>
                <p:oleObj name="Equation" r:id="rId2" imgW="977760" imgH="825480" progId="Equation.DSMT4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93064" y="4722929"/>
                        <a:ext cx="9779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4" name="Object 6"/>
          <p:cNvGraphicFramePr>
            <a:graphicFrameLocks noChangeAspect="1"/>
          </p:cNvGraphicFramePr>
          <p:nvPr/>
        </p:nvGraphicFramePr>
        <p:xfrm>
          <a:off x="5175250" y="3407834"/>
          <a:ext cx="24130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412720" imgH="304560" progId="Equation.DSMT4">
                  <p:embed/>
                </p:oleObj>
              </mc:Choice>
              <mc:Fallback>
                <p:oleObj name="Equation" r:id="rId4" imgW="2412720" imgH="304560" progId="Equation.DSMT4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75250" y="3407834"/>
                        <a:ext cx="24130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5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46533986"/>
              </p:ext>
            </p:extLst>
          </p:nvPr>
        </p:nvGraphicFramePr>
        <p:xfrm>
          <a:off x="3498850" y="1905000"/>
          <a:ext cx="2476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476500" imgH="292100" progId="Equation.DSMT4">
                  <p:embed/>
                </p:oleObj>
              </mc:Choice>
              <mc:Fallback>
                <p:oleObj name="Equation" r:id="rId6" imgW="2476500" imgH="292100" progId="Equation.DSMT4">
                  <p:embed/>
                  <p:pic>
                    <p:nvPicPr>
                      <p:cNvPr id="0" name="Picture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98850" y="1905000"/>
                        <a:ext cx="2476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6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42492732"/>
              </p:ext>
            </p:extLst>
          </p:nvPr>
        </p:nvGraphicFramePr>
        <p:xfrm>
          <a:off x="3492500" y="2408767"/>
          <a:ext cx="1346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346200" imgH="292100" progId="Equation.DSMT4">
                  <p:embed/>
                </p:oleObj>
              </mc:Choice>
              <mc:Fallback>
                <p:oleObj name="Equation" r:id="rId8" imgW="1346200" imgH="292100" progId="Equation.DSMT4">
                  <p:embed/>
                  <p:pic>
                    <p:nvPicPr>
                      <p:cNvPr id="0" name="Picture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92500" y="2408767"/>
                        <a:ext cx="1346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7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57930221"/>
              </p:ext>
            </p:extLst>
          </p:nvPr>
        </p:nvGraphicFramePr>
        <p:xfrm>
          <a:off x="3429000" y="2912534"/>
          <a:ext cx="1473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473120" imgH="838080" progId="Equation.DSMT4">
                  <p:embed/>
                </p:oleObj>
              </mc:Choice>
              <mc:Fallback>
                <p:oleObj name="Equation" r:id="rId10" imgW="1473120" imgH="838080" progId="Equation.DSMT4">
                  <p:embed/>
                  <p:pic>
                    <p:nvPicPr>
                      <p:cNvPr id="0" name="Picture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9000" y="2912534"/>
                        <a:ext cx="1473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8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42574407"/>
              </p:ext>
            </p:extLst>
          </p:nvPr>
        </p:nvGraphicFramePr>
        <p:xfrm>
          <a:off x="3605068" y="3810000"/>
          <a:ext cx="736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736600" imgH="838200" progId="Equation.DSMT4">
                  <p:embed/>
                </p:oleObj>
              </mc:Choice>
              <mc:Fallback>
                <p:oleObj name="Equation" r:id="rId12" imgW="736600" imgH="838200" progId="Equation.DSMT4">
                  <p:embed/>
                  <p:pic>
                    <p:nvPicPr>
                      <p:cNvPr id="0" name="Picture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05068" y="3810000"/>
                        <a:ext cx="7366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3" name="Straight Connector 12"/>
          <p:cNvCxnSpPr/>
          <p:nvPr/>
        </p:nvCxnSpPr>
        <p:spPr>
          <a:xfrm rot="10800000" flipV="1">
            <a:off x="4237990" y="2946400"/>
            <a:ext cx="36576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rot="10800000" flipV="1">
            <a:off x="4352290" y="3428999"/>
            <a:ext cx="36576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itle 3">
            <a:extLst>
              <a:ext uri="{FF2B5EF4-FFF2-40B4-BE49-F238E27FC236}">
                <a16:creationId xmlns:a16="http://schemas.microsoft.com/office/drawing/2014/main" id="{ECEBF96A-1DFA-A7F2-9843-0EABDE2F8E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5: Application: Calculating Time using Simple Interest (cont.)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3"/>
          <p:cNvSpPr txBox="1">
            <a:spLocks/>
          </p:cNvSpPr>
          <p:nvPr/>
        </p:nvSpPr>
        <p:spPr>
          <a:xfrm>
            <a:off x="457200" y="1280160"/>
            <a:ext cx="8226425" cy="4130040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no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2800" dirty="0">
                <a:solidFill>
                  <a:srgbClr val="000000"/>
                </a:solidFill>
              </a:rPr>
              <a:t>Use the formula </a:t>
            </a:r>
            <a:r>
              <a:rPr lang="en-US" sz="2800" i="1" dirty="0">
                <a:solidFill>
                  <a:srgbClr val="000000"/>
                </a:solidFill>
              </a:rPr>
              <a:t>I</a:t>
            </a:r>
            <a:r>
              <a:rPr lang="en-US" sz="2800" dirty="0">
                <a:solidFill>
                  <a:srgbClr val="000000"/>
                </a:solidFill>
              </a:rPr>
              <a:t> = </a:t>
            </a:r>
            <a:r>
              <a:rPr lang="en-US" sz="2800" i="1" dirty="0">
                <a:solidFill>
                  <a:srgbClr val="000000"/>
                </a:solidFill>
              </a:rPr>
              <a:t>P</a:t>
            </a: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sz="2800" dirty="0">
                <a:solidFill>
                  <a:srgbClr val="000000"/>
                </a:solidFill>
                <a:latin typeface="Symbol" pitchFamily="18" charset="2"/>
              </a:rPr>
              <a:t>×</a:t>
            </a: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sz="2800" i="1" dirty="0">
                <a:solidFill>
                  <a:srgbClr val="000000"/>
                </a:solidFill>
              </a:rPr>
              <a:t>r</a:t>
            </a: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sz="2800" dirty="0">
                <a:solidFill>
                  <a:srgbClr val="000000"/>
                </a:solidFill>
                <a:latin typeface="Symbol" pitchFamily="18" charset="2"/>
              </a:rPr>
              <a:t>×</a:t>
            </a: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sz="2800" i="1" dirty="0">
                <a:solidFill>
                  <a:srgbClr val="000000"/>
                </a:solidFill>
              </a:rPr>
              <a:t>t</a:t>
            </a:r>
            <a:r>
              <a:rPr lang="en-US" sz="2800" dirty="0">
                <a:solidFill>
                  <a:srgbClr val="000000"/>
                </a:solidFill>
              </a:rPr>
              <a:t>, to calculate simple interest.  </a:t>
            </a:r>
          </a:p>
          <a:p>
            <a:pPr marL="457200" indent="-457200">
              <a:lnSpc>
                <a:spcPts val="5000"/>
              </a:lnSpc>
              <a:spcBef>
                <a:spcPts val="600"/>
              </a:spcBef>
            </a:pPr>
            <a:r>
              <a:rPr lang="en-US" sz="2800" dirty="0">
                <a:solidFill>
                  <a:srgbClr val="000000"/>
                </a:solidFill>
              </a:rPr>
              <a:t>	Let           where </a:t>
            </a:r>
            <a:r>
              <a:rPr lang="en-US" sz="2800" i="1" dirty="0">
                <a:solidFill>
                  <a:srgbClr val="000000"/>
                </a:solidFill>
              </a:rPr>
              <a:t>n</a:t>
            </a:r>
            <a:r>
              <a:rPr lang="en-US" sz="2800" dirty="0">
                <a:solidFill>
                  <a:srgbClr val="000000"/>
                </a:solidFill>
              </a:rPr>
              <a:t> is the number of periods per year for compounding.</a:t>
            </a:r>
          </a:p>
          <a:p>
            <a:pPr marL="457200" indent="-457200">
              <a:spcBef>
                <a:spcPts val="600"/>
              </a:spcBef>
            </a:pPr>
            <a:r>
              <a:rPr lang="en-US" sz="2800" dirty="0">
                <a:solidFill>
                  <a:srgbClr val="000000"/>
                </a:solidFill>
              </a:rPr>
              <a:t>	For example:</a:t>
            </a:r>
          </a:p>
          <a:p>
            <a:pPr marL="457200" indent="-457200">
              <a:spcBef>
                <a:spcPct val="35000"/>
              </a:spcBef>
            </a:pPr>
            <a:r>
              <a:rPr lang="en-US" sz="2800" dirty="0">
                <a:solidFill>
                  <a:srgbClr val="000000"/>
                </a:solidFill>
              </a:rPr>
              <a:t>	for compounding </a:t>
            </a:r>
            <a:r>
              <a:rPr lang="en-US" sz="2800" b="1" dirty="0">
                <a:solidFill>
                  <a:srgbClr val="C00000"/>
                </a:solidFill>
              </a:rPr>
              <a:t>annually</a:t>
            </a:r>
            <a:r>
              <a:rPr lang="en-US" sz="2800" dirty="0">
                <a:solidFill>
                  <a:srgbClr val="000000"/>
                </a:solidFill>
              </a:rPr>
              <a:t>, </a:t>
            </a:r>
            <a:r>
              <a:rPr lang="en-US" sz="2800" i="1" dirty="0">
                <a:solidFill>
                  <a:srgbClr val="000000"/>
                </a:solidFill>
              </a:rPr>
              <a:t>n</a:t>
            </a:r>
            <a:r>
              <a:rPr lang="en-US" sz="2800" dirty="0">
                <a:solidFill>
                  <a:srgbClr val="000000"/>
                </a:solidFill>
              </a:rPr>
              <a:t> = 1 and</a:t>
            </a:r>
          </a:p>
          <a:p>
            <a:pPr marL="457200" indent="-457200">
              <a:spcBef>
                <a:spcPct val="35000"/>
              </a:spcBef>
            </a:pPr>
            <a:r>
              <a:rPr lang="en-US" sz="2800" dirty="0">
                <a:solidFill>
                  <a:srgbClr val="000000"/>
                </a:solidFill>
              </a:rPr>
              <a:t> </a:t>
            </a:r>
          </a:p>
          <a:p>
            <a:pPr marL="1255713" indent="-1255713"/>
            <a:endParaRPr lang="en-US" sz="2800" dirty="0">
              <a:solidFill>
                <a:srgbClr val="000000"/>
              </a:solidFill>
            </a:endParaRPr>
          </a:p>
        </p:txBody>
      </p:sp>
      <p:sp>
        <p:nvSpPr>
          <p:cNvPr id="2048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Procedure: </a:t>
            </a:r>
            <a:r>
              <a:rPr lang="en-IN" dirty="0"/>
              <a:t>Calculating Compound Interest</a:t>
            </a:r>
            <a:endParaRPr lang="en-US" sz="3200" dirty="0">
              <a:solidFill>
                <a:schemeClr val="accent1"/>
              </a:solidFill>
            </a:endParaRPr>
          </a:p>
        </p:txBody>
      </p:sp>
      <p:graphicFrame>
        <p:nvGraphicFramePr>
          <p:cNvPr id="20484" name="Object 4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759846599"/>
              </p:ext>
            </p:extLst>
          </p:nvPr>
        </p:nvGraphicFramePr>
        <p:xfrm>
          <a:off x="1524000" y="2209800"/>
          <a:ext cx="736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736600" imgH="838200" progId="Equation.DSMT4">
                  <p:embed/>
                </p:oleObj>
              </mc:Choice>
              <mc:Fallback>
                <p:oleObj name="Equation" r:id="rId2" imgW="736600" imgH="838200" progId="Equation.DSMT4">
                  <p:embed/>
                  <p:pic>
                    <p:nvPicPr>
                      <p:cNvPr id="0" name="Picture 6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0" y="2209800"/>
                        <a:ext cx="7366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485" name="Object 5"/>
          <p:cNvGraphicFramePr>
            <a:graphicFrameLocks noGrp="1" noChangeAspect="1"/>
          </p:cNvGraphicFramePr>
          <p:nvPr>
            <p:ph sz="quarter" idx="4294967295"/>
            <p:extLst>
              <p:ext uri="{D42A27DB-BD31-4B8C-83A1-F6EECF244321}">
                <p14:modId xmlns:p14="http://schemas.microsoft.com/office/powerpoint/2010/main" val="982615727"/>
              </p:ext>
            </p:extLst>
          </p:nvPr>
        </p:nvGraphicFramePr>
        <p:xfrm>
          <a:off x="6413500" y="3962400"/>
          <a:ext cx="1282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282700" imgH="838200" progId="Equation.DSMT4">
                  <p:embed/>
                </p:oleObj>
              </mc:Choice>
              <mc:Fallback>
                <p:oleObj name="Equation" r:id="rId4" imgW="1282700" imgH="838200" progId="Equation.DSMT4">
                  <p:embed/>
                  <p:pic>
                    <p:nvPicPr>
                      <p:cNvPr id="0" name="Picture 7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13500" y="3962400"/>
                        <a:ext cx="1282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3"/>
          <p:cNvSpPr txBox="1">
            <a:spLocks/>
          </p:cNvSpPr>
          <p:nvPr/>
        </p:nvSpPr>
        <p:spPr>
          <a:xfrm>
            <a:off x="457200" y="1280160"/>
            <a:ext cx="8226425" cy="4358640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 wrap="square">
            <a:normAutofit/>
          </a:bodyPr>
          <a:lstStyle/>
          <a:p>
            <a:pPr marL="457200" indent="-457200">
              <a:lnSpc>
                <a:spcPct val="90000"/>
              </a:lnSpc>
              <a:spcBef>
                <a:spcPct val="70000"/>
              </a:spcBef>
              <a:tabLst>
                <a:tab pos="742950" algn="l"/>
              </a:tabLst>
            </a:pPr>
            <a:r>
              <a:rPr lang="en-US" sz="2800" dirty="0">
                <a:solidFill>
                  <a:srgbClr val="000000"/>
                </a:solidFill>
              </a:rPr>
              <a:t>	</a:t>
            </a:r>
          </a:p>
          <a:p>
            <a:pPr marL="457200" indent="-457200">
              <a:lnSpc>
                <a:spcPct val="90000"/>
              </a:lnSpc>
              <a:spcBef>
                <a:spcPct val="70000"/>
              </a:spcBef>
              <a:tabLst>
                <a:tab pos="742950" algn="l"/>
              </a:tabLst>
            </a:pPr>
            <a:r>
              <a:rPr lang="en-US" sz="2800" dirty="0">
                <a:solidFill>
                  <a:srgbClr val="000000"/>
                </a:solidFill>
              </a:rPr>
              <a:t>      for compounding </a:t>
            </a:r>
            <a:r>
              <a:rPr lang="en-US" sz="2800" b="1" dirty="0">
                <a:solidFill>
                  <a:srgbClr val="C00000"/>
                </a:solidFill>
              </a:rPr>
              <a:t>semiannually</a:t>
            </a:r>
            <a:r>
              <a:rPr lang="en-US" sz="2800" dirty="0">
                <a:solidFill>
                  <a:srgbClr val="000000"/>
                </a:solidFill>
              </a:rPr>
              <a:t>, </a:t>
            </a:r>
            <a:r>
              <a:rPr lang="en-US" sz="2800" i="1" dirty="0">
                <a:solidFill>
                  <a:srgbClr val="000000"/>
                </a:solidFill>
              </a:rPr>
              <a:t>n</a:t>
            </a:r>
            <a:r>
              <a:rPr lang="en-US" sz="2800" dirty="0">
                <a:solidFill>
                  <a:srgbClr val="000000"/>
                </a:solidFill>
              </a:rPr>
              <a:t> = 2 and </a:t>
            </a:r>
          </a:p>
          <a:p>
            <a:pPr marL="457200" indent="-457200">
              <a:lnSpc>
                <a:spcPct val="90000"/>
              </a:lnSpc>
              <a:spcBef>
                <a:spcPct val="100000"/>
              </a:spcBef>
              <a:spcAft>
                <a:spcPts val="1200"/>
              </a:spcAft>
              <a:tabLst>
                <a:tab pos="742950" algn="l"/>
              </a:tabLst>
            </a:pPr>
            <a:r>
              <a:rPr lang="en-US" sz="2800" dirty="0">
                <a:solidFill>
                  <a:srgbClr val="000000"/>
                </a:solidFill>
              </a:rPr>
              <a:t>	for compounding </a:t>
            </a:r>
            <a:r>
              <a:rPr lang="en-US" sz="2800" b="1" dirty="0">
                <a:solidFill>
                  <a:srgbClr val="C00000"/>
                </a:solidFill>
              </a:rPr>
              <a:t>quarterly</a:t>
            </a:r>
            <a:r>
              <a:rPr lang="en-US" sz="2800" dirty="0">
                <a:solidFill>
                  <a:srgbClr val="000000"/>
                </a:solidFill>
              </a:rPr>
              <a:t>, </a:t>
            </a:r>
            <a:r>
              <a:rPr lang="en-US" sz="2800" i="1" dirty="0">
                <a:solidFill>
                  <a:srgbClr val="000000"/>
                </a:solidFill>
              </a:rPr>
              <a:t>n</a:t>
            </a:r>
            <a:r>
              <a:rPr lang="en-US" sz="2800" dirty="0">
                <a:solidFill>
                  <a:srgbClr val="000000"/>
                </a:solidFill>
              </a:rPr>
              <a:t> = 4 and </a:t>
            </a:r>
          </a:p>
          <a:p>
            <a:pPr marL="457200" indent="-457200">
              <a:lnSpc>
                <a:spcPct val="90000"/>
              </a:lnSpc>
              <a:spcBef>
                <a:spcPct val="100000"/>
              </a:spcBef>
              <a:spcAft>
                <a:spcPts val="1200"/>
              </a:spcAft>
              <a:tabLst>
                <a:tab pos="742950" algn="l"/>
              </a:tabLst>
            </a:pPr>
            <a:r>
              <a:rPr lang="en-US" sz="2800" dirty="0">
                <a:solidFill>
                  <a:srgbClr val="000000"/>
                </a:solidFill>
              </a:rPr>
              <a:t>	for compounding </a:t>
            </a:r>
            <a:r>
              <a:rPr lang="en-US" sz="2800" b="1" dirty="0">
                <a:solidFill>
                  <a:srgbClr val="C00000"/>
                </a:solidFill>
              </a:rPr>
              <a:t>bimonthly</a:t>
            </a:r>
            <a:r>
              <a:rPr lang="en-US" sz="2800" dirty="0">
                <a:solidFill>
                  <a:srgbClr val="000000"/>
                </a:solidFill>
              </a:rPr>
              <a:t>, </a:t>
            </a:r>
            <a:r>
              <a:rPr lang="en-US" sz="2800" i="1" dirty="0">
                <a:solidFill>
                  <a:srgbClr val="000000"/>
                </a:solidFill>
              </a:rPr>
              <a:t>n</a:t>
            </a:r>
            <a:r>
              <a:rPr lang="en-US" sz="2800" dirty="0">
                <a:solidFill>
                  <a:srgbClr val="000000"/>
                </a:solidFill>
              </a:rPr>
              <a:t> = 6 and </a:t>
            </a:r>
          </a:p>
          <a:p>
            <a:pPr marL="457200" indent="-457200">
              <a:lnSpc>
                <a:spcPct val="90000"/>
              </a:lnSpc>
              <a:spcBef>
                <a:spcPct val="100000"/>
              </a:spcBef>
              <a:spcAft>
                <a:spcPts val="1200"/>
              </a:spcAft>
              <a:tabLst>
                <a:tab pos="742950" algn="l"/>
              </a:tabLst>
            </a:pPr>
            <a:r>
              <a:rPr lang="en-US" sz="2800" dirty="0">
                <a:solidFill>
                  <a:srgbClr val="000000"/>
                </a:solidFill>
              </a:rPr>
              <a:t>	for compounding </a:t>
            </a:r>
            <a:r>
              <a:rPr lang="en-US" sz="2800" b="1" dirty="0">
                <a:solidFill>
                  <a:srgbClr val="C00000"/>
                </a:solidFill>
              </a:rPr>
              <a:t>monthly</a:t>
            </a:r>
            <a:r>
              <a:rPr lang="en-US" sz="2800" dirty="0">
                <a:solidFill>
                  <a:srgbClr val="000000"/>
                </a:solidFill>
              </a:rPr>
              <a:t>, </a:t>
            </a:r>
            <a:r>
              <a:rPr lang="en-US" sz="2800" i="1" dirty="0">
                <a:solidFill>
                  <a:srgbClr val="000000"/>
                </a:solidFill>
              </a:rPr>
              <a:t>n</a:t>
            </a:r>
            <a:r>
              <a:rPr lang="en-US" sz="2800" dirty="0">
                <a:solidFill>
                  <a:srgbClr val="000000"/>
                </a:solidFill>
              </a:rPr>
              <a:t> = 12 and </a:t>
            </a:r>
          </a:p>
        </p:txBody>
      </p:sp>
      <p:sp>
        <p:nvSpPr>
          <p:cNvPr id="2150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Procedure: </a:t>
            </a:r>
            <a:r>
              <a:rPr lang="en-IN" dirty="0"/>
              <a:t>Calculating Compound Interest </a:t>
            </a:r>
            <a:r>
              <a:rPr lang="en-US" dirty="0"/>
              <a:t>(cont.)</a:t>
            </a:r>
            <a:endParaRPr lang="en-US" sz="3200" dirty="0">
              <a:solidFill>
                <a:schemeClr val="accent1"/>
              </a:solidFill>
            </a:endParaRPr>
          </a:p>
        </p:txBody>
      </p:sp>
      <p:graphicFrame>
        <p:nvGraphicFramePr>
          <p:cNvPr id="21508" name="Object 4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95414997"/>
              </p:ext>
            </p:extLst>
          </p:nvPr>
        </p:nvGraphicFramePr>
        <p:xfrm>
          <a:off x="7162800" y="1754496"/>
          <a:ext cx="723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723586" imgH="837836" progId="Equation.DSMT4">
                  <p:embed/>
                </p:oleObj>
              </mc:Choice>
              <mc:Fallback>
                <p:oleObj name="Equation" r:id="rId2" imgW="723586" imgH="837836" progId="Equation.DSMT4">
                  <p:embed/>
                  <p:pic>
                    <p:nvPicPr>
                      <p:cNvPr id="0" name="Picture 10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62800" y="1754496"/>
                        <a:ext cx="723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09" name="Object 5"/>
          <p:cNvGraphicFramePr>
            <a:graphicFrameLocks noGrp="1" noChangeAspect="1"/>
          </p:cNvGraphicFramePr>
          <p:nvPr>
            <p:ph sz="quarter" idx="4294967295"/>
            <p:extLst>
              <p:ext uri="{D42A27DB-BD31-4B8C-83A1-F6EECF244321}">
                <p14:modId xmlns:p14="http://schemas.microsoft.com/office/powerpoint/2010/main" val="2316951086"/>
              </p:ext>
            </p:extLst>
          </p:nvPr>
        </p:nvGraphicFramePr>
        <p:xfrm>
          <a:off x="6502400" y="2559050"/>
          <a:ext cx="736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736600" imgH="838200" progId="Equation.DSMT4">
                  <p:embed/>
                </p:oleObj>
              </mc:Choice>
              <mc:Fallback>
                <p:oleObj name="Equation" r:id="rId4" imgW="736600" imgH="838200" progId="Equation.DSMT4">
                  <p:embed/>
                  <p:pic>
                    <p:nvPicPr>
                      <p:cNvPr id="0" name="Picture 11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02400" y="2559050"/>
                        <a:ext cx="7366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10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89367238"/>
              </p:ext>
            </p:extLst>
          </p:nvPr>
        </p:nvGraphicFramePr>
        <p:xfrm>
          <a:off x="6705600" y="3505200"/>
          <a:ext cx="723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723586" imgH="837836" progId="Equation.DSMT4">
                  <p:embed/>
                </p:oleObj>
              </mc:Choice>
              <mc:Fallback>
                <p:oleObj name="Equation" r:id="rId6" imgW="723586" imgH="837836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05600" y="3505200"/>
                        <a:ext cx="723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11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81871256"/>
              </p:ext>
            </p:extLst>
          </p:nvPr>
        </p:nvGraphicFramePr>
        <p:xfrm>
          <a:off x="6553200" y="4495800"/>
          <a:ext cx="889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889000" imgH="838200" progId="Equation.DSMT4">
                  <p:embed/>
                </p:oleObj>
              </mc:Choice>
              <mc:Fallback>
                <p:oleObj name="Equation" r:id="rId8" imgW="889000" imgH="83820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53200" y="4495800"/>
                        <a:ext cx="889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 txBox="1">
            <a:spLocks/>
          </p:cNvSpPr>
          <p:nvPr/>
        </p:nvSpPr>
        <p:spPr>
          <a:xfrm>
            <a:off x="457200" y="1280160"/>
            <a:ext cx="8226425" cy="3207032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/>
          <a:p>
            <a:pPr marL="457200" indent="-457200">
              <a:lnSpc>
                <a:spcPct val="90000"/>
              </a:lnSpc>
              <a:spcBef>
                <a:spcPct val="75000"/>
              </a:spcBef>
            </a:pPr>
            <a:endParaRPr lang="en-US" sz="2800" dirty="0">
              <a:solidFill>
                <a:srgbClr val="000000"/>
              </a:solidFill>
            </a:endParaRPr>
          </a:p>
          <a:p>
            <a:pPr marL="457200" indent="-457200">
              <a:lnSpc>
                <a:spcPct val="90000"/>
              </a:lnSpc>
              <a:spcBef>
                <a:spcPct val="75000"/>
              </a:spcBef>
            </a:pPr>
            <a:r>
              <a:rPr lang="en-US" sz="2800" dirty="0">
                <a:solidFill>
                  <a:srgbClr val="000000"/>
                </a:solidFill>
              </a:rPr>
              <a:t>	for compounding </a:t>
            </a:r>
            <a:r>
              <a:rPr lang="en-US" sz="2800" b="1" dirty="0">
                <a:solidFill>
                  <a:srgbClr val="C00000"/>
                </a:solidFill>
              </a:rPr>
              <a:t>daily</a:t>
            </a:r>
            <a:r>
              <a:rPr lang="en-US" sz="2800" dirty="0">
                <a:solidFill>
                  <a:srgbClr val="000000"/>
                </a:solidFill>
              </a:rPr>
              <a:t>, </a:t>
            </a:r>
            <a:r>
              <a:rPr lang="en-US" sz="2800" i="1" dirty="0">
                <a:solidFill>
                  <a:srgbClr val="000000"/>
                </a:solidFill>
              </a:rPr>
              <a:t>n</a:t>
            </a:r>
            <a:r>
              <a:rPr lang="en-US" sz="2800" dirty="0">
                <a:solidFill>
                  <a:srgbClr val="000000"/>
                </a:solidFill>
              </a:rPr>
              <a:t> = 365 and </a:t>
            </a:r>
          </a:p>
          <a:p>
            <a:pPr marL="457200" indent="-457200">
              <a:lnSpc>
                <a:spcPct val="90000"/>
              </a:lnSpc>
            </a:pPr>
            <a:endParaRPr lang="en-US" sz="2800" dirty="0">
              <a:solidFill>
                <a:srgbClr val="000000"/>
              </a:solidFill>
            </a:endParaRPr>
          </a:p>
          <a:p>
            <a:pPr marL="514350" indent="-514350">
              <a:lnSpc>
                <a:spcPct val="90000"/>
              </a:lnSpc>
              <a:buFont typeface="+mj-lt"/>
              <a:buAutoNum type="arabicPeriod" startAt="2"/>
            </a:pPr>
            <a:r>
              <a:rPr lang="en-US" sz="2800" dirty="0">
                <a:solidFill>
                  <a:srgbClr val="000000"/>
                </a:solidFill>
              </a:rPr>
              <a:t>Add this interest to the principal to create a new value for the principal.</a:t>
            </a:r>
          </a:p>
          <a:p>
            <a:pPr marL="514350" indent="-514350">
              <a:lnSpc>
                <a:spcPct val="90000"/>
              </a:lnSpc>
              <a:spcBef>
                <a:spcPts val="600"/>
              </a:spcBef>
              <a:buFont typeface="+mj-lt"/>
              <a:buAutoNum type="arabicPeriod" startAt="3"/>
            </a:pPr>
            <a:r>
              <a:rPr lang="en-US" sz="2800" dirty="0">
                <a:solidFill>
                  <a:srgbClr val="000000"/>
                </a:solidFill>
              </a:rPr>
              <a:t>Repeat steps 1 and 2 however many times the interest is to be compounded.</a:t>
            </a:r>
          </a:p>
        </p:txBody>
      </p:sp>
      <p:sp>
        <p:nvSpPr>
          <p:cNvPr id="2253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Procedure: </a:t>
            </a:r>
            <a:r>
              <a:rPr lang="en-IN" dirty="0"/>
              <a:t>Calculating Compound Interest </a:t>
            </a:r>
            <a:r>
              <a:rPr lang="en-US" dirty="0"/>
              <a:t>(cont.)</a:t>
            </a:r>
            <a:endParaRPr lang="en-US" sz="3200" dirty="0">
              <a:solidFill>
                <a:schemeClr val="accent1"/>
              </a:solidFill>
            </a:endParaRPr>
          </a:p>
        </p:txBody>
      </p:sp>
      <p:graphicFrame>
        <p:nvGraphicFramePr>
          <p:cNvPr id="22532" name="Object 4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20167710"/>
              </p:ext>
            </p:extLst>
          </p:nvPr>
        </p:nvGraphicFramePr>
        <p:xfrm>
          <a:off x="6248400" y="1752600"/>
          <a:ext cx="1066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066680" imgH="838080" progId="Equation.DSMT4">
                  <p:embed/>
                </p:oleObj>
              </mc:Choice>
              <mc:Fallback>
                <p:oleObj name="Equation" r:id="rId2" imgW="1066680" imgH="838080" progId="Equation.DSMT4">
                  <p:embed/>
                  <p:pic>
                    <p:nvPicPr>
                      <p:cNvPr id="0" name="Picture 4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48400" y="1752600"/>
                        <a:ext cx="1066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5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06265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indent="0" eaLnBrk="1" hangingPunct="1">
              <a:spcBef>
                <a:spcPts val="600"/>
              </a:spcBef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If a savings account of </a:t>
            </a:r>
            <a:r>
              <a:rPr lang="en-US" sz="2800" i="0" dirty="0">
                <a:solidFill>
                  <a:srgbClr val="0000FF"/>
                </a:solidFill>
              </a:rPr>
              <a:t>$1200 </a:t>
            </a:r>
            <a:r>
              <a:rPr lang="en-US" sz="2800" i="0" dirty="0">
                <a:solidFill>
                  <a:schemeClr val="tx1"/>
                </a:solidFill>
              </a:rPr>
              <a:t>is compounded annually (once a year) at </a:t>
            </a:r>
            <a:r>
              <a:rPr lang="en-US" sz="2800" i="0" dirty="0">
                <a:solidFill>
                  <a:srgbClr val="0000FF"/>
                </a:solidFill>
              </a:rPr>
              <a:t>5%</a:t>
            </a:r>
            <a:r>
              <a:rPr lang="en-US" sz="2800" i="0" dirty="0">
                <a:solidFill>
                  <a:schemeClr val="tx1"/>
                </a:solidFill>
              </a:rPr>
              <a:t>, how much interest will be earned in three years?</a:t>
            </a:r>
          </a:p>
          <a:p>
            <a:pPr marL="0" indent="0" eaLnBrk="1" hangingPunct="1">
              <a:spcBef>
                <a:spcPts val="600"/>
              </a:spcBef>
              <a:buFont typeface="Courier New" pitchFamily="49" charset="0"/>
              <a:buNone/>
            </a:pPr>
            <a:r>
              <a:rPr lang="en-US" sz="2800" b="1" i="0" dirty="0">
                <a:solidFill>
                  <a:schemeClr val="tx1"/>
                </a:solidFill>
              </a:rPr>
              <a:t>Solution</a:t>
            </a:r>
          </a:p>
          <a:p>
            <a:pPr marL="0" indent="0" eaLnBrk="1" hangingPunct="1">
              <a:spcBef>
                <a:spcPts val="600"/>
              </a:spcBef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The account is compounded annually, so </a:t>
            </a:r>
            <a:r>
              <a:rPr lang="en-US" sz="2800" i="1" dirty="0">
                <a:solidFill>
                  <a:srgbClr val="000099"/>
                </a:solidFill>
              </a:rPr>
              <a:t>n</a:t>
            </a:r>
            <a:r>
              <a:rPr lang="en-US" sz="2800" i="0" dirty="0">
                <a:solidFill>
                  <a:srgbClr val="000099"/>
                </a:solidFill>
              </a:rPr>
              <a:t> = 1 </a:t>
            </a:r>
            <a:r>
              <a:rPr lang="en-US" sz="2800" i="0" dirty="0">
                <a:solidFill>
                  <a:schemeClr val="tx1"/>
                </a:solidFill>
              </a:rPr>
              <a:t>and </a:t>
            </a:r>
            <a:endParaRPr lang="en-US" sz="2800" b="1" i="0" dirty="0">
              <a:solidFill>
                <a:schemeClr val="tx1"/>
              </a:solidFill>
            </a:endParaRPr>
          </a:p>
          <a:p>
            <a:pPr marL="0" indent="0" eaLnBrk="1" hangingPunct="1">
              <a:lnSpc>
                <a:spcPct val="150000"/>
              </a:lnSpc>
              <a:spcBef>
                <a:spcPts val="600"/>
              </a:spcBef>
              <a:buFont typeface="Courier New" pitchFamily="49" charset="0"/>
              <a:buNone/>
            </a:pPr>
            <a:endParaRPr lang="en-US" sz="2800" i="0" dirty="0">
              <a:solidFill>
                <a:schemeClr val="tx1"/>
              </a:solidFill>
            </a:endParaRPr>
          </a:p>
          <a:p>
            <a:pPr marL="0" indent="0" eaLnBrk="1" hangingPunct="1">
              <a:spcBef>
                <a:spcPts val="600"/>
              </a:spcBef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Use the formula for simple interest, </a:t>
            </a:r>
            <a:r>
              <a:rPr lang="en-US" sz="2800" i="1" dirty="0">
                <a:solidFill>
                  <a:srgbClr val="0000FF"/>
                </a:solidFill>
              </a:rPr>
              <a:t>I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  <a:r>
              <a:rPr lang="en-US" sz="2800" i="0" dirty="0">
                <a:solidFill>
                  <a:srgbClr val="0000FF"/>
                </a:solidFill>
              </a:rPr>
              <a:t>= </a:t>
            </a:r>
            <a:r>
              <a:rPr lang="en-US" sz="2800" i="1" dirty="0">
                <a:solidFill>
                  <a:srgbClr val="0000FF"/>
                </a:solidFill>
              </a:rPr>
              <a:t>P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  <a:r>
              <a:rPr lang="en-US" sz="2800" i="0" dirty="0">
                <a:solidFill>
                  <a:srgbClr val="0000FF"/>
                </a:solidFill>
              </a:rPr>
              <a:t>⋅</a:t>
            </a:r>
            <a:r>
              <a:rPr lang="en-US" sz="2800" i="1" dirty="0">
                <a:solidFill>
                  <a:srgbClr val="0000FF"/>
                </a:solidFill>
              </a:rPr>
              <a:t> r </a:t>
            </a:r>
            <a:r>
              <a:rPr lang="en-US" sz="2800" i="0" dirty="0">
                <a:solidFill>
                  <a:srgbClr val="0000FF"/>
                </a:solidFill>
              </a:rPr>
              <a:t>⋅ </a:t>
            </a:r>
            <a:r>
              <a:rPr lang="en-US" sz="2800" i="1" dirty="0">
                <a:solidFill>
                  <a:srgbClr val="0000FF"/>
                </a:solidFill>
              </a:rPr>
              <a:t>t</a:t>
            </a:r>
            <a:r>
              <a:rPr lang="en-US" sz="2800" i="0" dirty="0">
                <a:solidFill>
                  <a:schemeClr val="tx1"/>
                </a:solidFill>
              </a:rPr>
              <a:t>, with </a:t>
            </a:r>
            <a:r>
              <a:rPr lang="en-US" sz="2800" i="1" dirty="0">
                <a:solidFill>
                  <a:srgbClr val="0000FF"/>
                </a:solidFill>
              </a:rPr>
              <a:t>r </a:t>
            </a:r>
            <a:r>
              <a:rPr lang="en-US" sz="2800" i="0" dirty="0">
                <a:solidFill>
                  <a:srgbClr val="0000FF"/>
                </a:solidFill>
              </a:rPr>
              <a:t>= 5%</a:t>
            </a:r>
            <a:r>
              <a:rPr lang="en-US" sz="2800" i="0" dirty="0">
                <a:solidFill>
                  <a:schemeClr val="tx1"/>
                </a:solidFill>
              </a:rPr>
              <a:t> </a:t>
            </a:r>
            <a:r>
              <a:rPr lang="en-US" sz="2800" i="0" dirty="0">
                <a:solidFill>
                  <a:srgbClr val="000099"/>
                </a:solidFill>
              </a:rPr>
              <a:t>= 0.05 </a:t>
            </a:r>
            <a:r>
              <a:rPr lang="en-US" sz="2800" i="0" dirty="0">
                <a:solidFill>
                  <a:schemeClr val="tx1"/>
                </a:solidFill>
              </a:rPr>
              <a:t>and </a:t>
            </a:r>
            <a:r>
              <a:rPr lang="en-US" sz="2800" i="1" dirty="0">
                <a:solidFill>
                  <a:srgbClr val="000099"/>
                </a:solidFill>
              </a:rPr>
              <a:t>t</a:t>
            </a:r>
            <a:r>
              <a:rPr lang="en-US" sz="2800" dirty="0">
                <a:solidFill>
                  <a:srgbClr val="000099"/>
                </a:solidFill>
              </a:rPr>
              <a:t> </a:t>
            </a:r>
            <a:r>
              <a:rPr lang="en-US" sz="2800" i="0" dirty="0">
                <a:solidFill>
                  <a:srgbClr val="000099"/>
                </a:solidFill>
              </a:rPr>
              <a:t>= 1</a:t>
            </a:r>
            <a:r>
              <a:rPr lang="en-US" sz="2800" i="0" dirty="0">
                <a:solidFill>
                  <a:schemeClr val="tx1"/>
                </a:solidFill>
              </a:rPr>
              <a:t>.</a:t>
            </a:r>
          </a:p>
        </p:txBody>
      </p:sp>
      <p:graphicFrame>
        <p:nvGraphicFramePr>
          <p:cNvPr id="2" name="Object 4"/>
          <p:cNvGraphicFramePr>
            <a:graphicFrameLocks noChangeAspect="1"/>
          </p:cNvGraphicFramePr>
          <p:nvPr/>
        </p:nvGraphicFramePr>
        <p:xfrm>
          <a:off x="584200" y="3556000"/>
          <a:ext cx="1282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282700" imgH="838200" progId="Equation.DSMT4">
                  <p:embed/>
                </p:oleObj>
              </mc:Choice>
              <mc:Fallback>
                <p:oleObj name="Equation" r:id="rId2" imgW="1282700" imgH="8382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4200" y="3556000"/>
                        <a:ext cx="1282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Title 3">
            <a:extLst>
              <a:ext uri="{FF2B5EF4-FFF2-40B4-BE49-F238E27FC236}">
                <a16:creationId xmlns:a16="http://schemas.microsoft.com/office/drawing/2014/main" id="{E795BAB9-ED6A-4622-4A4F-7A850DEFA7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6: Application: Calculating Compound Interest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9" name="Rectangle 3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69974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463550" indent="-463550">
              <a:spcAft>
                <a:spcPts val="600"/>
              </a:spcAft>
            </a:pPr>
            <a:r>
              <a:rPr lang="en-US" dirty="0">
                <a:solidFill>
                  <a:schemeClr val="tx1"/>
                </a:solidFill>
              </a:rPr>
              <a:t>The principal will change each year.</a:t>
            </a:r>
            <a:endParaRPr lang="en-US" sz="2800" b="1" i="0" dirty="0">
              <a:solidFill>
                <a:schemeClr val="tx1"/>
              </a:solidFill>
            </a:endParaRPr>
          </a:p>
          <a:p>
            <a:pPr marL="463550" indent="-463550" eaLnBrk="1" hangingPunct="1">
              <a:buFont typeface="Courier New" pitchFamily="49" charset="0"/>
              <a:buNone/>
            </a:pPr>
            <a:r>
              <a:rPr lang="en-US" sz="2800" b="1" i="0" dirty="0">
                <a:solidFill>
                  <a:schemeClr val="tx1"/>
                </a:solidFill>
              </a:rPr>
              <a:t>1.</a:t>
            </a:r>
            <a:r>
              <a:rPr lang="en-US" sz="2800" i="0" dirty="0">
                <a:solidFill>
                  <a:schemeClr val="tx1"/>
                </a:solidFill>
              </a:rPr>
              <a:t>	</a:t>
            </a:r>
            <a:r>
              <a:rPr lang="en-US" sz="2800" b="1" i="0" dirty="0">
                <a:solidFill>
                  <a:schemeClr val="tx1"/>
                </a:solidFill>
              </a:rPr>
              <a:t>First year:</a:t>
            </a:r>
            <a:r>
              <a:rPr lang="en-US" sz="2800" i="0" dirty="0">
                <a:solidFill>
                  <a:schemeClr val="tx1"/>
                </a:solidFill>
              </a:rPr>
              <a:t> the principal is </a:t>
            </a:r>
            <a:r>
              <a:rPr lang="en-US" sz="2800" i="1" dirty="0">
                <a:solidFill>
                  <a:schemeClr val="tx1"/>
                </a:solidFill>
              </a:rPr>
              <a:t>P</a:t>
            </a:r>
            <a:r>
              <a:rPr lang="en-US" sz="2800" i="0" dirty="0">
                <a:solidFill>
                  <a:schemeClr val="tx1"/>
                </a:solidFill>
              </a:rPr>
              <a:t> =</a:t>
            </a:r>
            <a:r>
              <a:rPr lang="en-US" sz="2800" i="0" dirty="0">
                <a:solidFill>
                  <a:srgbClr val="0000FF"/>
                </a:solidFill>
              </a:rPr>
              <a:t> </a:t>
            </a:r>
            <a:r>
              <a:rPr lang="en-US" sz="2800" i="0" dirty="0">
                <a:solidFill>
                  <a:srgbClr val="C00000"/>
                </a:solidFill>
              </a:rPr>
              <a:t>$1200</a:t>
            </a:r>
            <a:r>
              <a:rPr lang="en-US" dirty="0">
                <a:solidFill>
                  <a:schemeClr val="tx1"/>
                </a:solidFill>
              </a:rPr>
              <a:t>.</a:t>
            </a:r>
          </a:p>
          <a:p>
            <a:pPr marL="463550" indent="-463550" eaLnBrk="1" hangingPunct="1"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                         	                      </a:t>
            </a:r>
            <a:r>
              <a:rPr lang="en-US" sz="2000" i="0" dirty="0">
                <a:solidFill>
                  <a:srgbClr val="008080"/>
                </a:solidFill>
              </a:rPr>
              <a:t>interest for the first year</a:t>
            </a:r>
          </a:p>
          <a:p>
            <a:pPr marL="463550" indent="-463550" eaLnBrk="1" hangingPunct="1">
              <a:spcBef>
                <a:spcPts val="1200"/>
              </a:spcBef>
              <a:buFont typeface="Courier New" pitchFamily="49" charset="0"/>
              <a:buNone/>
            </a:pPr>
            <a:r>
              <a:rPr lang="en-US" sz="2800" b="1" i="0" dirty="0">
                <a:solidFill>
                  <a:schemeClr val="tx1"/>
                </a:solidFill>
              </a:rPr>
              <a:t>2.</a:t>
            </a:r>
            <a:r>
              <a:rPr lang="en-US" sz="2800" i="0" dirty="0">
                <a:solidFill>
                  <a:schemeClr val="tx1"/>
                </a:solidFill>
              </a:rPr>
              <a:t>	</a:t>
            </a:r>
            <a:r>
              <a:rPr lang="en-US" sz="2800" b="1" i="0" dirty="0">
                <a:solidFill>
                  <a:schemeClr val="tx1"/>
                </a:solidFill>
              </a:rPr>
              <a:t>Second year:</a:t>
            </a:r>
            <a:r>
              <a:rPr lang="en-US" sz="2800" i="0" dirty="0">
                <a:solidFill>
                  <a:schemeClr val="tx1"/>
                </a:solidFill>
              </a:rPr>
              <a:t> the new principal is </a:t>
            </a:r>
          </a:p>
          <a:p>
            <a:pPr marL="463550" indent="-463550" eaLnBrk="1" hangingPunct="1">
              <a:spcBef>
                <a:spcPts val="0"/>
              </a:spcBef>
              <a:buFont typeface="Courier New" pitchFamily="49" charset="0"/>
              <a:buNone/>
            </a:pPr>
            <a:r>
              <a:rPr lang="en-US" sz="2800" i="1" dirty="0">
                <a:solidFill>
                  <a:srgbClr val="000099"/>
                </a:solidFill>
              </a:rPr>
              <a:t>		P</a:t>
            </a:r>
            <a:r>
              <a:rPr lang="en-US" sz="2800" i="0" dirty="0">
                <a:solidFill>
                  <a:srgbClr val="000099"/>
                </a:solidFill>
              </a:rPr>
              <a:t> = $1200 + $60 = </a:t>
            </a:r>
            <a:r>
              <a:rPr lang="en-US" sz="2800" i="0" dirty="0">
                <a:solidFill>
                  <a:srgbClr val="C00000"/>
                </a:solidFill>
              </a:rPr>
              <a:t>$1260</a:t>
            </a:r>
            <a:r>
              <a:rPr lang="en-US" dirty="0">
                <a:solidFill>
                  <a:schemeClr val="tx1"/>
                </a:solidFill>
              </a:rPr>
              <a:t>. </a:t>
            </a:r>
          </a:p>
          <a:p>
            <a:pPr marL="463550" indent="-463550" eaLnBrk="1" hangingPunct="1"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		                                             </a:t>
            </a:r>
            <a:r>
              <a:rPr lang="en-US" sz="2000" dirty="0">
                <a:solidFill>
                  <a:srgbClr val="008080"/>
                </a:solidFill>
              </a:rPr>
              <a:t>interest for the second year</a:t>
            </a:r>
            <a:endParaRPr lang="en-US" sz="2000" i="0" dirty="0">
              <a:solidFill>
                <a:srgbClr val="008080"/>
              </a:solidFill>
            </a:endParaRPr>
          </a:p>
          <a:p>
            <a:pPr marL="463550" indent="-463550" eaLnBrk="1" hangingPunct="1">
              <a:spcBef>
                <a:spcPts val="1200"/>
              </a:spcBef>
              <a:buFont typeface="Courier New" pitchFamily="49" charset="0"/>
              <a:buNone/>
            </a:pPr>
            <a:r>
              <a:rPr lang="en-US" sz="2800" b="1" i="0" dirty="0">
                <a:solidFill>
                  <a:schemeClr val="tx1"/>
                </a:solidFill>
              </a:rPr>
              <a:t>3.</a:t>
            </a:r>
            <a:r>
              <a:rPr lang="en-US" sz="2800" i="0" dirty="0">
                <a:solidFill>
                  <a:schemeClr val="tx1"/>
                </a:solidFill>
              </a:rPr>
              <a:t>	</a:t>
            </a:r>
            <a:r>
              <a:rPr lang="en-US" sz="2800" b="1" i="0" dirty="0">
                <a:solidFill>
                  <a:schemeClr val="tx1"/>
                </a:solidFill>
              </a:rPr>
              <a:t>Third year:</a:t>
            </a:r>
            <a:r>
              <a:rPr lang="en-US" sz="2800" i="0" dirty="0">
                <a:solidFill>
                  <a:schemeClr val="tx1"/>
                </a:solidFill>
              </a:rPr>
              <a:t> the new principal is </a:t>
            </a:r>
          </a:p>
          <a:p>
            <a:pPr marL="463550" indent="-463550" eaLnBrk="1" hangingPunct="1">
              <a:spcBef>
                <a:spcPts val="0"/>
              </a:spcBef>
              <a:buFont typeface="Courier New" pitchFamily="49" charset="0"/>
              <a:buNone/>
            </a:pPr>
            <a:r>
              <a:rPr lang="en-US" sz="2800" i="1" dirty="0">
                <a:solidFill>
                  <a:srgbClr val="000099"/>
                </a:solidFill>
              </a:rPr>
              <a:t>		P</a:t>
            </a:r>
            <a:r>
              <a:rPr lang="en-US" sz="2800" i="0" dirty="0">
                <a:solidFill>
                  <a:srgbClr val="000099"/>
                </a:solidFill>
              </a:rPr>
              <a:t> = $1260 + $63 = </a:t>
            </a:r>
            <a:r>
              <a:rPr lang="en-US" sz="2800" i="0" dirty="0">
                <a:solidFill>
                  <a:srgbClr val="C00000"/>
                </a:solidFill>
              </a:rPr>
              <a:t>$1323</a:t>
            </a:r>
            <a:r>
              <a:rPr lang="en-US" dirty="0">
                <a:solidFill>
                  <a:schemeClr val="tx1"/>
                </a:solidFill>
              </a:rPr>
              <a:t>.</a:t>
            </a:r>
            <a:r>
              <a:rPr lang="en-US" sz="2800" i="0" dirty="0">
                <a:solidFill>
                  <a:schemeClr val="tx1"/>
                </a:solidFill>
              </a:rPr>
              <a:t> </a:t>
            </a:r>
          </a:p>
          <a:p>
            <a:pPr marL="463550" indent="-463550" eaLnBrk="1" hangingPunct="1"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		                                             </a:t>
            </a:r>
            <a:r>
              <a:rPr lang="en-US" sz="2000" dirty="0">
                <a:solidFill>
                  <a:srgbClr val="008080"/>
                </a:solidFill>
              </a:rPr>
              <a:t>interest for the third year</a:t>
            </a:r>
            <a:endParaRPr lang="en-US" sz="2000" i="0" dirty="0">
              <a:solidFill>
                <a:srgbClr val="008080"/>
              </a:solidFill>
            </a:endParaRPr>
          </a:p>
        </p:txBody>
      </p:sp>
      <p:graphicFrame>
        <p:nvGraphicFramePr>
          <p:cNvPr id="2" name="Object 4"/>
          <p:cNvGraphicFramePr>
            <a:graphicFrameLocks noChangeAspect="1"/>
          </p:cNvGraphicFramePr>
          <p:nvPr/>
        </p:nvGraphicFramePr>
        <p:xfrm>
          <a:off x="1028700" y="2362200"/>
          <a:ext cx="24384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438280" imgH="368280" progId="Equation.DSMT4">
                  <p:embed/>
                </p:oleObj>
              </mc:Choice>
              <mc:Fallback>
                <p:oleObj name="Equation" r:id="rId2" imgW="2438280" imgH="368280" progId="Equation.DSMT4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28700" y="2362200"/>
                        <a:ext cx="24384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5"/>
          <p:cNvGraphicFramePr>
            <a:graphicFrameLocks noChangeAspect="1"/>
          </p:cNvGraphicFramePr>
          <p:nvPr/>
        </p:nvGraphicFramePr>
        <p:xfrm>
          <a:off x="1028700" y="3889044"/>
          <a:ext cx="24384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438280" imgH="368280" progId="Equation.DSMT4">
                  <p:embed/>
                </p:oleObj>
              </mc:Choice>
              <mc:Fallback>
                <p:oleObj name="Equation" r:id="rId4" imgW="2438280" imgH="368280" progId="Equation.DSMT4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28700" y="3889044"/>
                        <a:ext cx="24384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6"/>
          <p:cNvGraphicFramePr>
            <a:graphicFrameLocks noChangeAspect="1"/>
          </p:cNvGraphicFramePr>
          <p:nvPr/>
        </p:nvGraphicFramePr>
        <p:xfrm>
          <a:off x="1028700" y="5410200"/>
          <a:ext cx="24257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425680" imgH="368280" progId="Equation.DSMT4">
                  <p:embed/>
                </p:oleObj>
              </mc:Choice>
              <mc:Fallback>
                <p:oleObj name="Equation" r:id="rId6" imgW="2425680" imgH="368280" progId="Equation.DSMT4">
                  <p:embed/>
                  <p:pic>
                    <p:nvPicPr>
                      <p:cNvPr id="0" name="Picture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28700" y="5410200"/>
                        <a:ext cx="24257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6" name="Object 8"/>
          <p:cNvGraphicFramePr>
            <a:graphicFrameLocks noChangeAspect="1"/>
          </p:cNvGraphicFramePr>
          <p:nvPr/>
        </p:nvGraphicFramePr>
        <p:xfrm>
          <a:off x="3509818" y="2362200"/>
          <a:ext cx="12700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269720" imgH="368280" progId="Equation.DSMT4">
                  <p:embed/>
                </p:oleObj>
              </mc:Choice>
              <mc:Fallback>
                <p:oleObj name="Equation" r:id="rId8" imgW="1269720" imgH="368280" progId="Equation.DSMT4">
                  <p:embed/>
                  <p:pic>
                    <p:nvPicPr>
                      <p:cNvPr id="0" name="Picture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09818" y="2362200"/>
                        <a:ext cx="12700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7" name="Object 9"/>
          <p:cNvGraphicFramePr>
            <a:graphicFrameLocks noChangeAspect="1"/>
          </p:cNvGraphicFramePr>
          <p:nvPr/>
        </p:nvGraphicFramePr>
        <p:xfrm>
          <a:off x="3495964" y="3886200"/>
          <a:ext cx="12700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269720" imgH="368280" progId="Equation.DSMT4">
                  <p:embed/>
                </p:oleObj>
              </mc:Choice>
              <mc:Fallback>
                <p:oleObj name="Equation" r:id="rId10" imgW="1269720" imgH="368280" progId="Equation.DSMT4">
                  <p:embed/>
                  <p:pic>
                    <p:nvPicPr>
                      <p:cNvPr id="0" name="Picture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95964" y="3886200"/>
                        <a:ext cx="12700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8" name="Object 10"/>
          <p:cNvGraphicFramePr>
            <a:graphicFrameLocks noChangeAspect="1"/>
          </p:cNvGraphicFramePr>
          <p:nvPr/>
        </p:nvGraphicFramePr>
        <p:xfrm>
          <a:off x="3505200" y="5410200"/>
          <a:ext cx="12700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270000" imgH="368300" progId="Equation.DSMT4">
                  <p:embed/>
                </p:oleObj>
              </mc:Choice>
              <mc:Fallback>
                <p:oleObj name="Equation" r:id="rId12" imgW="1270000" imgH="368300" progId="Equation.DSMT4">
                  <p:embed/>
                  <p:pic>
                    <p:nvPicPr>
                      <p:cNvPr id="0" name="Picture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05200" y="5410200"/>
                        <a:ext cx="12700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itle 3">
            <a:extLst>
              <a:ext uri="{FF2B5EF4-FFF2-40B4-BE49-F238E27FC236}">
                <a16:creationId xmlns:a16="http://schemas.microsoft.com/office/drawing/2014/main" id="{4FE07B86-291E-B585-E25B-0459E3238C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6: Application: Calculating Compound Interest (cont.)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3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053840"/>
          </a:xfrm>
          <a:prstGeom prst="rect">
            <a:avLst/>
          </a:prstGeom>
          <a:noFill/>
        </p:spPr>
        <p:txBody>
          <a:bodyPr/>
          <a:lstStyle/>
          <a:p>
            <a:pPr marL="0" indent="0" algn="just" eaLnBrk="1" hangingPunct="1">
              <a:spcBef>
                <a:spcPct val="0"/>
              </a:spcBef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The total interest earned in three years will be</a:t>
            </a:r>
          </a:p>
          <a:p>
            <a:pPr marL="0" indent="0" algn="just" eaLnBrk="1" hangingPunct="1">
              <a:spcBef>
                <a:spcPct val="0"/>
              </a:spcBef>
              <a:buFont typeface="Courier New" pitchFamily="49" charset="0"/>
              <a:buNone/>
            </a:pPr>
            <a:endParaRPr lang="en-US" sz="2800" i="0" dirty="0">
              <a:solidFill>
                <a:schemeClr val="tx1"/>
              </a:solidFill>
            </a:endParaRPr>
          </a:p>
          <a:p>
            <a:pPr marL="0" indent="0" algn="just" eaLnBrk="1" hangingPunct="1">
              <a:spcBef>
                <a:spcPct val="0"/>
              </a:spcBef>
              <a:buFont typeface="Courier New" pitchFamily="49" charset="0"/>
              <a:buNone/>
            </a:pPr>
            <a:endParaRPr lang="en-US" sz="2800" i="0" dirty="0">
              <a:solidFill>
                <a:schemeClr val="tx1"/>
              </a:solidFill>
            </a:endParaRPr>
          </a:p>
          <a:p>
            <a:pPr marL="0" indent="0" algn="just" eaLnBrk="1" hangingPunct="1">
              <a:spcBef>
                <a:spcPct val="0"/>
              </a:spcBef>
              <a:buFont typeface="Courier New" pitchFamily="49" charset="0"/>
              <a:buNone/>
            </a:pPr>
            <a:endParaRPr lang="en-US" sz="2800" i="0" dirty="0">
              <a:solidFill>
                <a:schemeClr val="tx1"/>
              </a:solidFill>
            </a:endParaRPr>
          </a:p>
          <a:p>
            <a:pPr marL="0" indent="0" algn="just" eaLnBrk="1" hangingPunct="1">
              <a:spcBef>
                <a:spcPct val="0"/>
              </a:spcBef>
              <a:buFont typeface="Courier New" pitchFamily="49" charset="0"/>
              <a:buNone/>
            </a:pPr>
            <a:endParaRPr lang="en-US" sz="2800" i="0" dirty="0">
              <a:solidFill>
                <a:schemeClr val="tx1"/>
              </a:solidFill>
            </a:endParaRPr>
          </a:p>
          <a:p>
            <a:pPr marL="0" indent="0" algn="just" eaLnBrk="1" hangingPunct="1">
              <a:spcBef>
                <a:spcPct val="0"/>
              </a:spcBef>
              <a:buFont typeface="Courier New" pitchFamily="49" charset="0"/>
              <a:buNone/>
            </a:pPr>
            <a:endParaRPr lang="en-US" sz="2800" i="0" dirty="0">
              <a:solidFill>
                <a:schemeClr val="tx1"/>
              </a:solidFill>
            </a:endParaRPr>
          </a:p>
          <a:p>
            <a:pPr marL="0" indent="0" eaLnBrk="1" hangingPunct="1">
              <a:spcBef>
                <a:spcPts val="1800"/>
              </a:spcBef>
              <a:buFont typeface="Courier New" pitchFamily="49" charset="0"/>
              <a:buNone/>
            </a:pPr>
            <a:r>
              <a:rPr lang="en-US" sz="2800" b="1" i="0" dirty="0">
                <a:solidFill>
                  <a:schemeClr val="tx1"/>
                </a:solidFill>
              </a:rPr>
              <a:t>Note:</a:t>
            </a:r>
            <a:r>
              <a:rPr lang="en-US" sz="2800" i="0" dirty="0">
                <a:solidFill>
                  <a:schemeClr val="tx1"/>
                </a:solidFill>
              </a:rPr>
              <a:t> Because the principal is larger each year, the interest earned increases </a:t>
            </a:r>
            <a:r>
              <a:rPr lang="en-US" dirty="0">
                <a:solidFill>
                  <a:schemeClr val="tx1"/>
                </a:solidFill>
              </a:rPr>
              <a:t>each</a:t>
            </a:r>
            <a:r>
              <a:rPr lang="en-US" sz="2800" i="0" dirty="0">
                <a:solidFill>
                  <a:schemeClr val="tx1"/>
                </a:solidFill>
              </a:rPr>
              <a:t> year.</a:t>
            </a:r>
            <a:endParaRPr lang="en-US" sz="2800" dirty="0">
              <a:solidFill>
                <a:schemeClr val="tx1"/>
              </a:solidFill>
            </a:endParaRP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5191A038-EDF2-F487-D027-7A27BF2966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6: Application: Calculating Compound Interest (cont.)</a:t>
            </a:r>
            <a:endParaRPr lang="en-IN" dirty="0"/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388A33ED-65DF-87B5-C65D-C82D2FEAA215}"/>
              </a:ext>
            </a:extLst>
          </p:cNvPr>
          <p:cNvSpPr txBox="1">
            <a:spLocks/>
          </p:cNvSpPr>
          <p:nvPr/>
        </p:nvSpPr>
        <p:spPr>
          <a:xfrm>
            <a:off x="3807796" y="1905355"/>
            <a:ext cx="1447800" cy="558800"/>
          </a:xfrm>
          <a:prstGeom prst="rect">
            <a:avLst/>
          </a:prstGeom>
        </p:spPr>
        <p:txBody>
          <a:bodyPr anchor="ctr" anchorCtr="1">
            <a:noAutofit/>
          </a:bodyPr>
          <a:lstStyle>
            <a:lvl1pPr algn="ctr" defTabSz="914400" rtl="0" eaLnBrk="1" latinLnBrk="0" hangingPunct="1">
              <a:lnSpc>
                <a:spcPts val="3000"/>
              </a:lnSpc>
              <a:spcBef>
                <a:spcPct val="0"/>
              </a:spcBef>
              <a:buNone/>
              <a:defRPr sz="3200" kern="1200" baseline="0">
                <a:solidFill>
                  <a:srgbClr val="1F497D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600" dirty="0">
                <a:solidFill>
                  <a:srgbClr val="FF00FF"/>
                </a:solidFill>
              </a:rPr>
              <a:t>$ 60.00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7D9E3A5A-1189-D48D-CE72-F1D5FD8814B8}"/>
              </a:ext>
            </a:extLst>
          </p:cNvPr>
          <p:cNvSpPr txBox="1">
            <a:spLocks/>
          </p:cNvSpPr>
          <p:nvPr/>
        </p:nvSpPr>
        <p:spPr>
          <a:xfrm>
            <a:off x="3814594" y="2344963"/>
            <a:ext cx="1447800" cy="558800"/>
          </a:xfrm>
          <a:prstGeom prst="rect">
            <a:avLst/>
          </a:prstGeom>
        </p:spPr>
        <p:txBody>
          <a:bodyPr anchor="ctr" anchorCtr="1">
            <a:noAutofit/>
          </a:bodyPr>
          <a:lstStyle>
            <a:lvl1pPr algn="ctr" defTabSz="914400" rtl="0" eaLnBrk="1" latinLnBrk="0" hangingPunct="1">
              <a:lnSpc>
                <a:spcPts val="3000"/>
              </a:lnSpc>
              <a:spcBef>
                <a:spcPct val="0"/>
              </a:spcBef>
              <a:buNone/>
              <a:defRPr sz="3200" kern="1200" baseline="0">
                <a:solidFill>
                  <a:srgbClr val="1F497D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600" dirty="0">
                <a:solidFill>
                  <a:srgbClr val="FF00FF"/>
                </a:solidFill>
              </a:rPr>
              <a:t>$ 63.00</a:t>
            </a:r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3DDB5EFC-04A6-1AD8-DF51-12E574A8DD25}"/>
              </a:ext>
            </a:extLst>
          </p:cNvPr>
          <p:cNvSpPr txBox="1">
            <a:spLocks/>
          </p:cNvSpPr>
          <p:nvPr/>
        </p:nvSpPr>
        <p:spPr>
          <a:xfrm>
            <a:off x="3290009" y="2803197"/>
            <a:ext cx="1905000" cy="558800"/>
          </a:xfrm>
          <a:prstGeom prst="rect">
            <a:avLst/>
          </a:prstGeom>
        </p:spPr>
        <p:txBody>
          <a:bodyPr anchor="ctr" anchorCtr="1">
            <a:noAutofit/>
          </a:bodyPr>
          <a:lstStyle>
            <a:lvl1pPr algn="ctr" defTabSz="914400" rtl="0" eaLnBrk="1" latinLnBrk="0" hangingPunct="1">
              <a:lnSpc>
                <a:spcPts val="3000"/>
              </a:lnSpc>
              <a:spcBef>
                <a:spcPct val="0"/>
              </a:spcBef>
              <a:buNone/>
              <a:defRPr sz="3200" kern="1200" baseline="0">
                <a:solidFill>
                  <a:srgbClr val="1F497D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600" dirty="0">
                <a:solidFill>
                  <a:srgbClr val="FF00FF"/>
                </a:solidFill>
              </a:rPr>
              <a:t>+      $ 66.15</a:t>
            </a:r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id="{12A4B89B-7623-EA75-B1B2-E0D41137D2FF}"/>
              </a:ext>
            </a:extLst>
          </p:cNvPr>
          <p:cNvSpPr txBox="1">
            <a:spLocks/>
          </p:cNvSpPr>
          <p:nvPr/>
        </p:nvSpPr>
        <p:spPr>
          <a:xfrm>
            <a:off x="3585994" y="3280681"/>
            <a:ext cx="1905000" cy="558800"/>
          </a:xfrm>
          <a:prstGeom prst="rect">
            <a:avLst/>
          </a:prstGeom>
        </p:spPr>
        <p:txBody>
          <a:bodyPr anchor="ctr" anchorCtr="1">
            <a:noAutofit/>
          </a:bodyPr>
          <a:lstStyle>
            <a:lvl1pPr algn="ctr" defTabSz="914400" rtl="0" eaLnBrk="1" latinLnBrk="0" hangingPunct="1">
              <a:lnSpc>
                <a:spcPts val="3000"/>
              </a:lnSpc>
              <a:spcBef>
                <a:spcPct val="0"/>
              </a:spcBef>
              <a:buNone/>
              <a:defRPr sz="3200" kern="1200" baseline="0">
                <a:solidFill>
                  <a:srgbClr val="1F497D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600" dirty="0">
                <a:solidFill>
                  <a:srgbClr val="FF0000"/>
                </a:solidFill>
              </a:rPr>
              <a:t>$189.15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8D9FAF55-6BE5-6AE6-9ADD-A2300964B9BD}"/>
              </a:ext>
            </a:extLst>
          </p:cNvPr>
          <p:cNvCxnSpPr/>
          <p:nvPr/>
        </p:nvCxnSpPr>
        <p:spPr>
          <a:xfrm>
            <a:off x="3290009" y="3307080"/>
            <a:ext cx="1815391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7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35503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indent="0" eaLnBrk="1" hangingPunct="1">
              <a:spcBef>
                <a:spcPts val="600"/>
              </a:spcBef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If an account of </a:t>
            </a:r>
            <a:r>
              <a:rPr lang="en-US" sz="2800" i="0" dirty="0">
                <a:solidFill>
                  <a:srgbClr val="0000FF"/>
                </a:solidFill>
              </a:rPr>
              <a:t>$5000 </a:t>
            </a:r>
            <a:r>
              <a:rPr lang="en-US" sz="2800" i="0" dirty="0">
                <a:solidFill>
                  <a:schemeClr val="tx1"/>
                </a:solidFill>
              </a:rPr>
              <a:t>is compounded monthly          (</a:t>
            </a:r>
            <a:r>
              <a:rPr lang="en-US" sz="2800" i="0" dirty="0">
                <a:solidFill>
                  <a:srgbClr val="0000FF"/>
                </a:solidFill>
              </a:rPr>
              <a:t>12 times </a:t>
            </a:r>
            <a:r>
              <a:rPr lang="en-US" sz="2800" i="0" dirty="0">
                <a:solidFill>
                  <a:schemeClr val="tx1"/>
                </a:solidFill>
              </a:rPr>
              <a:t>a year) at </a:t>
            </a:r>
            <a:r>
              <a:rPr lang="en-US" sz="2800" i="0" dirty="0">
                <a:solidFill>
                  <a:srgbClr val="0000FF"/>
                </a:solidFill>
              </a:rPr>
              <a:t>6%</a:t>
            </a:r>
            <a:r>
              <a:rPr lang="en-US" sz="2800" i="0" dirty="0">
                <a:solidFill>
                  <a:schemeClr val="tx1"/>
                </a:solidFill>
              </a:rPr>
              <a:t>, what will be the balance in the account at the end of four months?</a:t>
            </a:r>
          </a:p>
          <a:p>
            <a:pPr marL="0" indent="0" eaLnBrk="1" hangingPunct="1">
              <a:spcBef>
                <a:spcPts val="600"/>
              </a:spcBef>
              <a:buFont typeface="Courier New" pitchFamily="49" charset="0"/>
              <a:buNone/>
            </a:pPr>
            <a:r>
              <a:rPr lang="en-US" sz="2800" b="1" i="0" dirty="0">
                <a:solidFill>
                  <a:schemeClr val="tx1"/>
                </a:solidFill>
              </a:rPr>
              <a:t>Solution</a:t>
            </a:r>
          </a:p>
          <a:p>
            <a:pPr marL="0" indent="0" eaLnBrk="1" hangingPunct="1">
              <a:spcBef>
                <a:spcPts val="600"/>
              </a:spcBef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The account is compounded monthly, so </a:t>
            </a:r>
            <a:r>
              <a:rPr lang="en-US" sz="2800" i="1" dirty="0">
                <a:solidFill>
                  <a:srgbClr val="0000FF"/>
                </a:solidFill>
              </a:rPr>
              <a:t>n</a:t>
            </a:r>
            <a:r>
              <a:rPr lang="en-US" sz="2800" i="0" dirty="0">
                <a:solidFill>
                  <a:srgbClr val="0000FF"/>
                </a:solidFill>
              </a:rPr>
              <a:t> = 12 </a:t>
            </a:r>
            <a:r>
              <a:rPr lang="en-US" sz="2800" i="0" dirty="0">
                <a:solidFill>
                  <a:schemeClr val="tx1"/>
                </a:solidFill>
              </a:rPr>
              <a:t>and </a:t>
            </a:r>
          </a:p>
          <a:p>
            <a:pPr marL="0" indent="0" eaLnBrk="1" hangingPunct="1">
              <a:lnSpc>
                <a:spcPct val="150000"/>
              </a:lnSpc>
              <a:spcBef>
                <a:spcPts val="600"/>
              </a:spcBef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Use the formula for simple interest, </a:t>
            </a:r>
            <a:r>
              <a:rPr lang="en-US" sz="2800" i="1" dirty="0">
                <a:solidFill>
                  <a:srgbClr val="0000FF"/>
                </a:solidFill>
              </a:rPr>
              <a:t>I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  <a:r>
              <a:rPr lang="en-US" sz="2800" i="0" dirty="0">
                <a:solidFill>
                  <a:srgbClr val="0000FF"/>
                </a:solidFill>
              </a:rPr>
              <a:t>= </a:t>
            </a:r>
            <a:r>
              <a:rPr lang="en-US" sz="2800" i="1" dirty="0">
                <a:solidFill>
                  <a:srgbClr val="0000FF"/>
                </a:solidFill>
              </a:rPr>
              <a:t>P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  <a:r>
              <a:rPr lang="en-US" sz="2800" i="0" dirty="0">
                <a:solidFill>
                  <a:srgbClr val="0000FF"/>
                </a:solidFill>
              </a:rPr>
              <a:t>⋅ </a:t>
            </a:r>
            <a:r>
              <a:rPr lang="en-US" sz="2800" i="1" dirty="0">
                <a:solidFill>
                  <a:srgbClr val="0000FF"/>
                </a:solidFill>
              </a:rPr>
              <a:t>r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  <a:r>
              <a:rPr lang="en-US" sz="2800" i="0" dirty="0">
                <a:solidFill>
                  <a:srgbClr val="0000FF"/>
                </a:solidFill>
              </a:rPr>
              <a:t>⋅ </a:t>
            </a:r>
            <a:r>
              <a:rPr lang="en-US" sz="2800" i="1" dirty="0">
                <a:solidFill>
                  <a:srgbClr val="0000FF"/>
                </a:solidFill>
              </a:rPr>
              <a:t>t</a:t>
            </a:r>
            <a:r>
              <a:rPr lang="en-US" sz="2800" i="0" dirty="0">
                <a:solidFill>
                  <a:schemeClr val="tx1"/>
                </a:solidFill>
              </a:rPr>
              <a:t>, with  </a:t>
            </a:r>
            <a:r>
              <a:rPr lang="en-US" sz="2800" i="1" dirty="0">
                <a:solidFill>
                  <a:srgbClr val="0000FF"/>
                </a:solidFill>
              </a:rPr>
              <a:t>r </a:t>
            </a:r>
            <a:r>
              <a:rPr lang="en-US" sz="2800" i="0" dirty="0">
                <a:solidFill>
                  <a:srgbClr val="0000FF"/>
                </a:solidFill>
              </a:rPr>
              <a:t>= 6%</a:t>
            </a:r>
            <a:r>
              <a:rPr lang="en-US" sz="2800" i="0" dirty="0">
                <a:solidFill>
                  <a:schemeClr val="tx1"/>
                </a:solidFill>
              </a:rPr>
              <a:t> </a:t>
            </a:r>
            <a:r>
              <a:rPr lang="en-US" sz="2800" i="0" dirty="0">
                <a:solidFill>
                  <a:srgbClr val="000099"/>
                </a:solidFill>
              </a:rPr>
              <a:t>= 0.06 </a:t>
            </a:r>
            <a:r>
              <a:rPr lang="en-US" sz="2800" i="0" dirty="0">
                <a:solidFill>
                  <a:schemeClr val="tx1"/>
                </a:solidFill>
              </a:rPr>
              <a:t>and </a:t>
            </a:r>
          </a:p>
          <a:p>
            <a:pPr marL="0" indent="0" eaLnBrk="1" hangingPunct="1">
              <a:spcBef>
                <a:spcPts val="1200"/>
              </a:spcBef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The principal will change each month.</a:t>
            </a:r>
          </a:p>
        </p:txBody>
      </p:sp>
      <p:graphicFrame>
        <p:nvGraphicFramePr>
          <p:cNvPr id="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00431758"/>
              </p:ext>
            </p:extLst>
          </p:nvPr>
        </p:nvGraphicFramePr>
        <p:xfrm>
          <a:off x="8001000" y="2984500"/>
          <a:ext cx="975591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990600" imgH="838200" progId="Equation.DSMT4">
                  <p:embed/>
                </p:oleObj>
              </mc:Choice>
              <mc:Fallback>
                <p:oleObj name="Equation" r:id="rId2" imgW="990600" imgH="8382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01000" y="2984500"/>
                        <a:ext cx="975591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05240185"/>
              </p:ext>
            </p:extLst>
          </p:nvPr>
        </p:nvGraphicFramePr>
        <p:xfrm>
          <a:off x="3910012" y="4289425"/>
          <a:ext cx="966788" cy="815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990600" imgH="838200" progId="Equation.DSMT4">
                  <p:embed/>
                </p:oleObj>
              </mc:Choice>
              <mc:Fallback>
                <p:oleObj name="Equation" r:id="rId4" imgW="990600" imgH="83820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10012" y="4289425"/>
                        <a:ext cx="966788" cy="815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itle 4">
            <a:extLst>
              <a:ext uri="{FF2B5EF4-FFF2-40B4-BE49-F238E27FC236}">
                <a16:creationId xmlns:a16="http://schemas.microsoft.com/office/drawing/2014/main" id="{DB1D0B79-5C06-9174-F085-6919E42318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7: Application: Calculating Compound Interest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1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03187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465138" indent="-465138" eaLnBrk="1" hangingPunct="1">
              <a:buFont typeface="Courier New" pitchFamily="49" charset="0"/>
              <a:buNone/>
            </a:pPr>
            <a:r>
              <a:rPr lang="en-US" sz="2800" b="1" i="0" dirty="0">
                <a:solidFill>
                  <a:schemeClr val="tx1"/>
                </a:solidFill>
              </a:rPr>
              <a:t>1.</a:t>
            </a:r>
            <a:r>
              <a:rPr lang="en-US" sz="2800" i="0" dirty="0">
                <a:solidFill>
                  <a:schemeClr val="tx1"/>
                </a:solidFill>
              </a:rPr>
              <a:t>	</a:t>
            </a:r>
            <a:r>
              <a:rPr lang="en-US" sz="2800" b="1" i="0" dirty="0">
                <a:solidFill>
                  <a:schemeClr val="tx1"/>
                </a:solidFill>
              </a:rPr>
              <a:t>First month:</a:t>
            </a:r>
            <a:r>
              <a:rPr lang="en-US" sz="2800" i="0" dirty="0">
                <a:solidFill>
                  <a:schemeClr val="tx1"/>
                </a:solidFill>
              </a:rPr>
              <a:t> the principal is </a:t>
            </a:r>
            <a:r>
              <a:rPr lang="en-US" sz="2800" i="1" dirty="0">
                <a:solidFill>
                  <a:schemeClr val="tx1"/>
                </a:solidFill>
              </a:rPr>
              <a:t>P</a:t>
            </a:r>
            <a:r>
              <a:rPr lang="en-US" sz="2800" i="0" dirty="0">
                <a:solidFill>
                  <a:schemeClr val="tx1"/>
                </a:solidFill>
              </a:rPr>
              <a:t> = </a:t>
            </a:r>
            <a:r>
              <a:rPr lang="en-US" sz="2800" i="0" dirty="0">
                <a:solidFill>
                  <a:srgbClr val="C00000"/>
                </a:solidFill>
              </a:rPr>
              <a:t>$5000</a:t>
            </a:r>
            <a:r>
              <a:rPr lang="en-US" sz="2800" i="0" dirty="0">
                <a:solidFill>
                  <a:schemeClr val="tx1"/>
                </a:solidFill>
              </a:rPr>
              <a:t>.</a:t>
            </a:r>
          </a:p>
          <a:p>
            <a:pPr marL="465138" indent="-465138" eaLnBrk="1" hangingPunct="1">
              <a:spcBef>
                <a:spcPct val="60000"/>
              </a:spcBef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		                                                </a:t>
            </a:r>
            <a:r>
              <a:rPr lang="en-US" sz="2000" dirty="0">
                <a:solidFill>
                  <a:srgbClr val="008080"/>
                </a:solidFill>
              </a:rPr>
              <a:t>interest for the first month</a:t>
            </a:r>
          </a:p>
          <a:p>
            <a:pPr marL="465138" indent="-465138" eaLnBrk="1" hangingPunct="1">
              <a:spcBef>
                <a:spcPts val="3000"/>
              </a:spcBef>
              <a:buFont typeface="Courier New" pitchFamily="49" charset="0"/>
              <a:buNone/>
            </a:pPr>
            <a:r>
              <a:rPr lang="en-US" sz="2800" b="1" i="0" dirty="0">
                <a:solidFill>
                  <a:schemeClr val="tx1"/>
                </a:solidFill>
              </a:rPr>
              <a:t>2.</a:t>
            </a:r>
            <a:r>
              <a:rPr lang="en-US" sz="2800" i="0" dirty="0">
                <a:solidFill>
                  <a:schemeClr val="tx1"/>
                </a:solidFill>
              </a:rPr>
              <a:t>	</a:t>
            </a:r>
            <a:r>
              <a:rPr lang="en-US" sz="2800" b="1" i="0" dirty="0">
                <a:solidFill>
                  <a:schemeClr val="tx1"/>
                </a:solidFill>
              </a:rPr>
              <a:t>Second month:</a:t>
            </a:r>
            <a:r>
              <a:rPr lang="en-US" sz="2800" i="0" dirty="0">
                <a:solidFill>
                  <a:schemeClr val="tx1"/>
                </a:solidFill>
              </a:rPr>
              <a:t> the new principal is </a:t>
            </a:r>
          </a:p>
          <a:p>
            <a:pPr marL="465138" indent="-465138" eaLnBrk="1" hangingPunct="1">
              <a:buFont typeface="Courier New" pitchFamily="49" charset="0"/>
              <a:buNone/>
            </a:pPr>
            <a:r>
              <a:rPr lang="en-US" sz="2800" dirty="0">
                <a:solidFill>
                  <a:schemeClr val="tx1"/>
                </a:solidFill>
              </a:rPr>
              <a:t>	</a:t>
            </a:r>
            <a:r>
              <a:rPr lang="en-US" sz="2800" i="1" dirty="0">
                <a:solidFill>
                  <a:srgbClr val="000099"/>
                </a:solidFill>
              </a:rPr>
              <a:t>P</a:t>
            </a:r>
            <a:r>
              <a:rPr lang="en-US" sz="2800" i="0" dirty="0">
                <a:solidFill>
                  <a:srgbClr val="000099"/>
                </a:solidFill>
              </a:rPr>
              <a:t> = $5000 + $25 = </a:t>
            </a:r>
            <a:r>
              <a:rPr lang="en-US" sz="2800" i="0" dirty="0">
                <a:solidFill>
                  <a:srgbClr val="C00000"/>
                </a:solidFill>
              </a:rPr>
              <a:t>$5025</a:t>
            </a:r>
            <a:r>
              <a:rPr lang="en-US" sz="2800" i="0" dirty="0">
                <a:solidFill>
                  <a:schemeClr val="tx1"/>
                </a:solidFill>
              </a:rPr>
              <a:t>.</a:t>
            </a:r>
          </a:p>
          <a:p>
            <a:pPr marL="465138" indent="-465138" eaLnBrk="1" hangingPunct="1">
              <a:spcBef>
                <a:spcPts val="1800"/>
              </a:spcBef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 		                                                                    </a:t>
            </a:r>
            <a:r>
              <a:rPr lang="en-US" sz="2000" dirty="0">
                <a:solidFill>
                  <a:srgbClr val="008080"/>
                </a:solidFill>
              </a:rPr>
              <a:t>interest for the 							second month</a:t>
            </a:r>
          </a:p>
          <a:p>
            <a:pPr marL="465138" indent="-465138" eaLnBrk="1" hangingPunct="1">
              <a:buFont typeface="Courier New" pitchFamily="49" charset="0"/>
              <a:buNone/>
            </a:pPr>
            <a:endParaRPr lang="en-US" sz="2800" dirty="0">
              <a:solidFill>
                <a:schemeClr val="tx1"/>
              </a:solidFill>
            </a:endParaRPr>
          </a:p>
        </p:txBody>
      </p:sp>
      <p:graphicFrame>
        <p:nvGraphicFramePr>
          <p:cNvPr id="20484" name="Object 4"/>
          <p:cNvGraphicFramePr>
            <a:graphicFrameLocks noChangeAspect="1"/>
          </p:cNvGraphicFramePr>
          <p:nvPr/>
        </p:nvGraphicFramePr>
        <p:xfrm>
          <a:off x="1047750" y="1828800"/>
          <a:ext cx="2692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692080" imgH="838080" progId="Equation.DSMT4">
                  <p:embed/>
                </p:oleObj>
              </mc:Choice>
              <mc:Fallback>
                <p:oleObj name="Equation" r:id="rId2" imgW="2692080" imgH="83808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7750" y="1828800"/>
                        <a:ext cx="2692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5"/>
          <p:cNvGraphicFramePr>
            <a:graphicFrameLocks noChangeAspect="1"/>
          </p:cNvGraphicFramePr>
          <p:nvPr/>
        </p:nvGraphicFramePr>
        <p:xfrm>
          <a:off x="1090468" y="3810000"/>
          <a:ext cx="2679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679480" imgH="838080" progId="Equation.DSMT4">
                  <p:embed/>
                </p:oleObj>
              </mc:Choice>
              <mc:Fallback>
                <p:oleObj name="Equation" r:id="rId4" imgW="2679480" imgH="83808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90468" y="3810000"/>
                        <a:ext cx="2679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486" name="Object 6"/>
          <p:cNvGraphicFramePr>
            <a:graphicFrameLocks noChangeAspect="1"/>
          </p:cNvGraphicFramePr>
          <p:nvPr/>
        </p:nvGraphicFramePr>
        <p:xfrm>
          <a:off x="3759200" y="2057400"/>
          <a:ext cx="12827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282700" imgH="368300" progId="Equation.DSMT4">
                  <p:embed/>
                </p:oleObj>
              </mc:Choice>
              <mc:Fallback>
                <p:oleObj name="Equation" r:id="rId6" imgW="1282700" imgH="36830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59200" y="2057400"/>
                        <a:ext cx="12827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487" name="Object 7"/>
          <p:cNvGraphicFramePr>
            <a:graphicFrameLocks noChangeAspect="1"/>
          </p:cNvGraphicFramePr>
          <p:nvPr/>
        </p:nvGraphicFramePr>
        <p:xfrm>
          <a:off x="3822700" y="4051300"/>
          <a:ext cx="14351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434960" imgH="368280" progId="Equation.DSMT4">
                  <p:embed/>
                </p:oleObj>
              </mc:Choice>
              <mc:Fallback>
                <p:oleObj name="Equation" r:id="rId8" imgW="1434960" imgH="36828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22700" y="4051300"/>
                        <a:ext cx="14351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497" name="Object 17"/>
          <p:cNvGraphicFramePr>
            <a:graphicFrameLocks noChangeAspect="1"/>
          </p:cNvGraphicFramePr>
          <p:nvPr/>
        </p:nvGraphicFramePr>
        <p:xfrm>
          <a:off x="5323609" y="4038600"/>
          <a:ext cx="12573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257120" imgH="368280" progId="Equation.DSMT4">
                  <p:embed/>
                </p:oleObj>
              </mc:Choice>
              <mc:Fallback>
                <p:oleObj name="Equation" r:id="rId10" imgW="1257120" imgH="368280" progId="Equation.DSMT4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23609" y="4038600"/>
                        <a:ext cx="12573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Title 3">
            <a:extLst>
              <a:ext uri="{FF2B5EF4-FFF2-40B4-BE49-F238E27FC236}">
                <a16:creationId xmlns:a16="http://schemas.microsoft.com/office/drawing/2014/main" id="{A91D0748-8C90-DA3D-FBD5-912347E3BF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7: Application: Calculating Compound Interest (cont.)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0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600"/>
              </a:spcBef>
              <a:tabLst>
                <a:tab pos="457200" algn="l"/>
              </a:tabLst>
            </a:pPr>
            <a:r>
              <a:rPr lang="en-US" b="1" dirty="0">
                <a:solidFill>
                  <a:schemeClr val="tx1"/>
                </a:solidFill>
              </a:rPr>
              <a:t>3.</a:t>
            </a:r>
            <a:r>
              <a:rPr lang="en-US" dirty="0">
                <a:solidFill>
                  <a:schemeClr val="tx1"/>
                </a:solidFill>
              </a:rPr>
              <a:t>	</a:t>
            </a:r>
            <a:r>
              <a:rPr lang="en-US" b="1" dirty="0">
                <a:solidFill>
                  <a:schemeClr val="tx1"/>
                </a:solidFill>
              </a:rPr>
              <a:t>Third month:</a:t>
            </a:r>
            <a:r>
              <a:rPr lang="en-US" dirty="0">
                <a:solidFill>
                  <a:schemeClr val="tx1"/>
                </a:solidFill>
              </a:rPr>
              <a:t> the new principal is	</a:t>
            </a:r>
            <a:r>
              <a:rPr lang="en-US" i="1" dirty="0">
                <a:solidFill>
                  <a:srgbClr val="000099"/>
                </a:solidFill>
              </a:rPr>
              <a:t>P </a:t>
            </a:r>
            <a:r>
              <a:rPr lang="en-US" dirty="0">
                <a:solidFill>
                  <a:srgbClr val="000099"/>
                </a:solidFill>
              </a:rPr>
              <a:t>= $5025 + $25.13 = </a:t>
            </a:r>
            <a:r>
              <a:rPr lang="en-US" dirty="0">
                <a:solidFill>
                  <a:srgbClr val="C00000"/>
                </a:solidFill>
              </a:rPr>
              <a:t>$5050.13</a:t>
            </a:r>
            <a:r>
              <a:rPr lang="en-US" dirty="0">
                <a:solidFill>
                  <a:schemeClr val="tx1"/>
                </a:solidFill>
              </a:rPr>
              <a:t>.</a:t>
            </a:r>
          </a:p>
          <a:p>
            <a:pPr>
              <a:spcBef>
                <a:spcPts val="600"/>
              </a:spcBef>
              <a:tabLst>
                <a:tab pos="457200" algn="l"/>
              </a:tabLst>
            </a:pPr>
            <a:r>
              <a:rPr lang="en-US" dirty="0">
                <a:solidFill>
                  <a:schemeClr val="tx1"/>
                </a:solidFill>
              </a:rPr>
              <a:t>	                                                          </a:t>
            </a:r>
            <a:r>
              <a:rPr lang="en-US" sz="2000" dirty="0">
                <a:solidFill>
                  <a:srgbClr val="008080"/>
                </a:solidFill>
              </a:rPr>
              <a:t>interest for the third month</a:t>
            </a:r>
          </a:p>
          <a:p>
            <a:pPr>
              <a:spcBef>
                <a:spcPts val="3000"/>
              </a:spcBef>
              <a:tabLst>
                <a:tab pos="457200" algn="l"/>
              </a:tabLst>
            </a:pPr>
            <a:r>
              <a:rPr lang="en-US" b="1" dirty="0">
                <a:solidFill>
                  <a:schemeClr val="tx1"/>
                </a:solidFill>
              </a:rPr>
              <a:t>4.</a:t>
            </a:r>
            <a:r>
              <a:rPr lang="en-US" dirty="0">
                <a:solidFill>
                  <a:schemeClr val="tx1"/>
                </a:solidFill>
              </a:rPr>
              <a:t>	</a:t>
            </a:r>
            <a:r>
              <a:rPr lang="en-US" b="1" dirty="0">
                <a:solidFill>
                  <a:schemeClr val="tx1"/>
                </a:solidFill>
              </a:rPr>
              <a:t>Fourth month:</a:t>
            </a:r>
            <a:r>
              <a:rPr lang="en-US" dirty="0">
                <a:solidFill>
                  <a:schemeClr val="tx1"/>
                </a:solidFill>
              </a:rPr>
              <a:t> the new principal is 	</a:t>
            </a:r>
            <a:r>
              <a:rPr lang="en-US" i="1" dirty="0">
                <a:solidFill>
                  <a:srgbClr val="000099"/>
                </a:solidFill>
              </a:rPr>
              <a:t>P </a:t>
            </a:r>
            <a:r>
              <a:rPr lang="en-US" dirty="0">
                <a:solidFill>
                  <a:srgbClr val="000099"/>
                </a:solidFill>
              </a:rPr>
              <a:t>= $5050.13 + $25.25 = </a:t>
            </a:r>
            <a:r>
              <a:rPr lang="en-US" dirty="0">
                <a:solidFill>
                  <a:srgbClr val="C00000"/>
                </a:solidFill>
              </a:rPr>
              <a:t>$5075.38</a:t>
            </a:r>
            <a:r>
              <a:rPr lang="en-US" dirty="0">
                <a:solidFill>
                  <a:schemeClr val="tx1"/>
                </a:solidFill>
              </a:rPr>
              <a:t>.</a:t>
            </a:r>
          </a:p>
          <a:p>
            <a:pPr>
              <a:spcBef>
                <a:spcPts val="2400"/>
              </a:spcBef>
              <a:tabLst>
                <a:tab pos="457200" algn="l"/>
              </a:tabLst>
            </a:pPr>
            <a:r>
              <a:rPr lang="en-US" sz="2000" dirty="0">
                <a:solidFill>
                  <a:schemeClr val="tx1"/>
                </a:solidFill>
              </a:rPr>
              <a:t>        </a:t>
            </a:r>
            <a:r>
              <a:rPr lang="en-US" dirty="0">
                <a:solidFill>
                  <a:schemeClr val="tx1"/>
                </a:solidFill>
              </a:rPr>
              <a:t>	                                                   </a:t>
            </a:r>
            <a:r>
              <a:rPr lang="en-US" sz="2000" dirty="0">
                <a:solidFill>
                  <a:srgbClr val="008080"/>
                </a:solidFill>
              </a:rPr>
              <a:t>interest for the fourth month</a:t>
            </a:r>
          </a:p>
          <a:p>
            <a:endParaRPr lang="en-US" dirty="0"/>
          </a:p>
        </p:txBody>
      </p:sp>
      <p:graphicFrame>
        <p:nvGraphicFramePr>
          <p:cNvPr id="21508" name="Object 4"/>
          <p:cNvGraphicFramePr>
            <a:graphicFrameLocks noChangeAspect="1"/>
          </p:cNvGraphicFramePr>
          <p:nvPr/>
        </p:nvGraphicFramePr>
        <p:xfrm>
          <a:off x="1028700" y="2133600"/>
          <a:ext cx="3124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124080" imgH="838080" progId="Equation.DSMT4">
                  <p:embed/>
                </p:oleObj>
              </mc:Choice>
              <mc:Fallback>
                <p:oleObj name="Equation" r:id="rId2" imgW="3124080" imgH="83808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28700" y="2133600"/>
                        <a:ext cx="3124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10" name="Object 6"/>
          <p:cNvGraphicFramePr>
            <a:graphicFrameLocks noChangeAspect="1"/>
          </p:cNvGraphicFramePr>
          <p:nvPr/>
        </p:nvGraphicFramePr>
        <p:xfrm>
          <a:off x="1022350" y="4064000"/>
          <a:ext cx="3136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136680" imgH="838080" progId="Equation.DSMT4">
                  <p:embed/>
                </p:oleObj>
              </mc:Choice>
              <mc:Fallback>
                <p:oleObj name="Equation" r:id="rId4" imgW="3136680" imgH="83808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22350" y="4064000"/>
                        <a:ext cx="3136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11" name="Object 7"/>
          <p:cNvGraphicFramePr>
            <a:graphicFrameLocks noChangeAspect="1"/>
          </p:cNvGraphicFramePr>
          <p:nvPr/>
        </p:nvGraphicFramePr>
        <p:xfrm>
          <a:off x="4165600" y="2374900"/>
          <a:ext cx="12700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270000" imgH="368300" progId="Equation.DSMT4">
                  <p:embed/>
                </p:oleObj>
              </mc:Choice>
              <mc:Fallback>
                <p:oleObj name="Equation" r:id="rId6" imgW="1270000" imgH="36830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65600" y="2374900"/>
                        <a:ext cx="12700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12" name="Object 8"/>
          <p:cNvGraphicFramePr>
            <a:graphicFrameLocks noChangeAspect="1"/>
          </p:cNvGraphicFramePr>
          <p:nvPr/>
        </p:nvGraphicFramePr>
        <p:xfrm>
          <a:off x="4203700" y="4305300"/>
          <a:ext cx="12700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270000" imgH="368300" progId="Equation.DSMT4">
                  <p:embed/>
                </p:oleObj>
              </mc:Choice>
              <mc:Fallback>
                <p:oleObj name="Equation" r:id="rId8" imgW="1270000" imgH="36830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03700" y="4305300"/>
                        <a:ext cx="12700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itle 2">
            <a:extLst>
              <a:ext uri="{FF2B5EF4-FFF2-40B4-BE49-F238E27FC236}">
                <a16:creationId xmlns:a16="http://schemas.microsoft.com/office/drawing/2014/main" id="{08E9581D-895B-8B05-AC88-58BAFA0B53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7: Application: Calculating Compound Interest (cont.)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099584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>
              <a:lnSpc>
                <a:spcPct val="90000"/>
              </a:lnSpc>
              <a:spcBef>
                <a:spcPts val="1200"/>
              </a:spcBef>
              <a:tabLst>
                <a:tab pos="914400" algn="l"/>
              </a:tabLst>
            </a:pPr>
            <a:r>
              <a:rPr lang="en-US" b="1" dirty="0">
                <a:solidFill>
                  <a:srgbClr val="000000"/>
                </a:solidFill>
              </a:rPr>
              <a:t>Interest = Principal </a:t>
            </a:r>
            <a:r>
              <a:rPr lang="en-US" b="1" dirty="0">
                <a:solidFill>
                  <a:srgbClr val="000000"/>
                </a:solidFill>
                <a:latin typeface="Calibri"/>
              </a:rPr>
              <a:t>·</a:t>
            </a:r>
            <a:r>
              <a:rPr lang="en-US" b="1" dirty="0">
                <a:solidFill>
                  <a:srgbClr val="000000"/>
                </a:solidFill>
              </a:rPr>
              <a:t> rate </a:t>
            </a:r>
            <a:r>
              <a:rPr lang="en-US" b="1" dirty="0">
                <a:solidFill>
                  <a:srgbClr val="000000"/>
                </a:solidFill>
                <a:latin typeface="Calibri"/>
              </a:rPr>
              <a:t>·</a:t>
            </a:r>
            <a:r>
              <a:rPr lang="en-US" b="1" dirty="0">
                <a:solidFill>
                  <a:srgbClr val="000000"/>
                </a:solidFill>
              </a:rPr>
              <a:t> time</a:t>
            </a:r>
          </a:p>
          <a:p>
            <a:pPr>
              <a:spcBef>
                <a:spcPts val="600"/>
              </a:spcBef>
              <a:tabLst>
                <a:tab pos="914400" algn="l"/>
              </a:tabLst>
            </a:pPr>
            <a:r>
              <a:rPr lang="en-US" dirty="0">
                <a:solidFill>
                  <a:srgbClr val="000000"/>
                </a:solidFill>
              </a:rPr>
              <a:t>Writing the formula using letters, we have </a:t>
            </a:r>
            <a:r>
              <a:rPr lang="en-US" b="1" i="1" dirty="0">
                <a:solidFill>
                  <a:srgbClr val="0000FF"/>
                </a:solidFill>
              </a:rPr>
              <a:t>I</a:t>
            </a:r>
            <a:r>
              <a:rPr lang="en-US" b="1" dirty="0">
                <a:solidFill>
                  <a:srgbClr val="0000FF"/>
                </a:solidFill>
              </a:rPr>
              <a:t> </a:t>
            </a:r>
            <a:r>
              <a:rPr lang="en-US" b="1" dirty="0">
                <a:solidFill>
                  <a:srgbClr val="0000FF"/>
                </a:solidFill>
                <a:latin typeface="Symbol" pitchFamily="82" charset="2"/>
              </a:rPr>
              <a:t>=</a:t>
            </a:r>
            <a:r>
              <a:rPr lang="en-US" b="1" dirty="0">
                <a:solidFill>
                  <a:srgbClr val="0000FF"/>
                </a:solidFill>
              </a:rPr>
              <a:t> </a:t>
            </a:r>
            <a:r>
              <a:rPr lang="en-US" b="1" i="1" dirty="0">
                <a:solidFill>
                  <a:srgbClr val="0000FF"/>
                </a:solidFill>
              </a:rPr>
              <a:t>P</a:t>
            </a:r>
            <a:r>
              <a:rPr lang="en-US" b="1" dirty="0">
                <a:solidFill>
                  <a:srgbClr val="0000FF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∙</a:t>
            </a:r>
            <a:r>
              <a:rPr lang="en-US" b="1" dirty="0">
                <a:solidFill>
                  <a:srgbClr val="0000FF"/>
                </a:solidFill>
              </a:rPr>
              <a:t> </a:t>
            </a:r>
            <a:r>
              <a:rPr lang="en-US" b="1" i="1" dirty="0">
                <a:solidFill>
                  <a:srgbClr val="0000FF"/>
                </a:solidFill>
              </a:rPr>
              <a:t>r</a:t>
            </a:r>
            <a:r>
              <a:rPr lang="en-US" b="1" dirty="0">
                <a:solidFill>
                  <a:srgbClr val="0000FF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∙</a:t>
            </a:r>
            <a:r>
              <a:rPr lang="en-US" b="1" dirty="0">
                <a:solidFill>
                  <a:srgbClr val="0000FF"/>
                </a:solidFill>
              </a:rPr>
              <a:t> </a:t>
            </a:r>
            <a:r>
              <a:rPr lang="en-US" b="1" i="1" dirty="0">
                <a:solidFill>
                  <a:srgbClr val="0000FF"/>
                </a:solidFill>
              </a:rPr>
              <a:t>t</a:t>
            </a:r>
            <a:r>
              <a:rPr lang="en-US" dirty="0">
                <a:solidFill>
                  <a:srgbClr val="000000"/>
                </a:solidFill>
              </a:rPr>
              <a:t>, where</a:t>
            </a:r>
          </a:p>
          <a:p>
            <a:pPr>
              <a:spcBef>
                <a:spcPts val="0"/>
              </a:spcBef>
              <a:tabLst>
                <a:tab pos="914400" algn="l"/>
              </a:tabLst>
            </a:pPr>
            <a:endParaRPr lang="en-US" sz="300" dirty="0">
              <a:solidFill>
                <a:srgbClr val="000000"/>
              </a:solidFill>
            </a:endParaRPr>
          </a:p>
          <a:p>
            <a:pPr>
              <a:lnSpc>
                <a:spcPct val="90000"/>
              </a:lnSpc>
              <a:spcBef>
                <a:spcPts val="600"/>
              </a:spcBef>
              <a:tabLst>
                <a:tab pos="1255713" algn="r"/>
                <a:tab pos="1487488" algn="l"/>
              </a:tabLst>
            </a:pPr>
            <a:r>
              <a:rPr lang="en-US" dirty="0">
                <a:solidFill>
                  <a:srgbClr val="000000"/>
                </a:solidFill>
              </a:rPr>
              <a:t>	 </a:t>
            </a:r>
            <a:r>
              <a:rPr lang="en-US" b="1" i="1" dirty="0">
                <a:solidFill>
                  <a:srgbClr val="000000"/>
                </a:solidFill>
              </a:rPr>
              <a:t>I</a:t>
            </a:r>
            <a:r>
              <a:rPr lang="en-US" dirty="0">
                <a:solidFill>
                  <a:srgbClr val="000000"/>
                </a:solidFill>
              </a:rPr>
              <a:t>  =	interest (earned or paid),</a:t>
            </a:r>
          </a:p>
          <a:p>
            <a:pPr>
              <a:lnSpc>
                <a:spcPct val="90000"/>
              </a:lnSpc>
              <a:spcBef>
                <a:spcPts val="600"/>
              </a:spcBef>
              <a:tabLst>
                <a:tab pos="1255713" algn="r"/>
                <a:tab pos="1487488" algn="l"/>
              </a:tabLst>
            </a:pPr>
            <a:r>
              <a:rPr lang="en-US" dirty="0">
                <a:solidFill>
                  <a:srgbClr val="000000"/>
                </a:solidFill>
              </a:rPr>
              <a:t>	</a:t>
            </a:r>
            <a:r>
              <a:rPr lang="en-US" b="1" i="1" dirty="0">
                <a:solidFill>
                  <a:srgbClr val="000000"/>
                </a:solidFill>
              </a:rPr>
              <a:t>P</a:t>
            </a:r>
            <a:r>
              <a:rPr lang="en-US" dirty="0">
                <a:solidFill>
                  <a:srgbClr val="000000"/>
                </a:solidFill>
              </a:rPr>
              <a:t>  =	principal (the amount invested or 				borrowed),</a:t>
            </a:r>
          </a:p>
          <a:p>
            <a:pPr>
              <a:lnSpc>
                <a:spcPct val="90000"/>
              </a:lnSpc>
              <a:spcBef>
                <a:spcPts val="600"/>
              </a:spcBef>
              <a:tabLst>
                <a:tab pos="1255713" algn="r"/>
                <a:tab pos="1487488" algn="l"/>
              </a:tabLst>
            </a:pPr>
            <a:r>
              <a:rPr lang="en-US" dirty="0">
                <a:solidFill>
                  <a:srgbClr val="000000"/>
                </a:solidFill>
              </a:rPr>
              <a:t>	 </a:t>
            </a:r>
            <a:r>
              <a:rPr lang="en-US" b="1" i="1" dirty="0">
                <a:solidFill>
                  <a:srgbClr val="000000"/>
                </a:solidFill>
              </a:rPr>
              <a:t>r</a:t>
            </a:r>
            <a:r>
              <a:rPr lang="en-US" dirty="0">
                <a:solidFill>
                  <a:srgbClr val="000000"/>
                </a:solidFill>
              </a:rPr>
              <a:t>  =	rate of interest (stated as an annual rate) 		in decimal or fraction form, and</a:t>
            </a:r>
          </a:p>
          <a:p>
            <a:pPr>
              <a:lnSpc>
                <a:spcPct val="90000"/>
              </a:lnSpc>
              <a:spcBef>
                <a:spcPts val="600"/>
              </a:spcBef>
              <a:tabLst>
                <a:tab pos="1255713" algn="r"/>
                <a:tab pos="1487488" algn="l"/>
              </a:tabLst>
            </a:pPr>
            <a:r>
              <a:rPr lang="en-US" dirty="0">
                <a:solidFill>
                  <a:srgbClr val="000000"/>
                </a:solidFill>
              </a:rPr>
              <a:t>	 </a:t>
            </a:r>
            <a:r>
              <a:rPr lang="en-US" b="1" i="1" dirty="0">
                <a:solidFill>
                  <a:srgbClr val="000000"/>
                </a:solidFill>
              </a:rPr>
              <a:t>t</a:t>
            </a:r>
            <a:r>
              <a:rPr lang="en-US" dirty="0">
                <a:solidFill>
                  <a:srgbClr val="000000"/>
                </a:solidFill>
              </a:rPr>
              <a:t>  =	time (years or fraction of a year).</a:t>
            </a:r>
            <a:endParaRPr lang="en-US" dirty="0"/>
          </a:p>
        </p:txBody>
      </p:sp>
      <p:sp>
        <p:nvSpPr>
          <p:cNvPr id="1126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eaLnBrk="1" hangingPunct="1"/>
            <a:r>
              <a:rPr lang="en-US" sz="3200" dirty="0">
                <a:solidFill>
                  <a:schemeClr val="accent1"/>
                </a:solidFill>
              </a:rPr>
              <a:t>Formula: Simple Interest Formula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9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12420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indent="0" eaLnBrk="1" hangingPunct="1"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The total interest earned in four months will be</a:t>
            </a:r>
          </a:p>
          <a:p>
            <a:pPr marL="0" indent="0" eaLnBrk="1" hangingPunct="1">
              <a:buFont typeface="Courier New" pitchFamily="49" charset="0"/>
              <a:buNone/>
            </a:pPr>
            <a:endParaRPr lang="en-US" sz="2800" i="0" dirty="0">
              <a:solidFill>
                <a:schemeClr val="tx1"/>
              </a:solidFill>
            </a:endParaRPr>
          </a:p>
          <a:p>
            <a:pPr marL="0" indent="0" eaLnBrk="1" hangingPunct="1">
              <a:buFont typeface="Courier New" pitchFamily="49" charset="0"/>
              <a:buNone/>
            </a:pPr>
            <a:endParaRPr lang="en-US" sz="2800" i="0" dirty="0">
              <a:solidFill>
                <a:schemeClr val="tx1"/>
              </a:solidFill>
            </a:endParaRPr>
          </a:p>
          <a:p>
            <a:pPr marL="0" indent="0" eaLnBrk="1" hangingPunct="1">
              <a:buFont typeface="Courier New" pitchFamily="49" charset="0"/>
              <a:buNone/>
            </a:pPr>
            <a:endParaRPr lang="en-US" sz="2800" i="0" dirty="0">
              <a:solidFill>
                <a:schemeClr val="tx1"/>
              </a:solidFill>
            </a:endParaRPr>
          </a:p>
          <a:p>
            <a:pPr marL="0" indent="0" eaLnBrk="1" hangingPunct="1">
              <a:buFont typeface="Courier New" pitchFamily="49" charset="0"/>
              <a:buNone/>
            </a:pPr>
            <a:endParaRPr lang="en-US" sz="2800" i="0" dirty="0">
              <a:solidFill>
                <a:schemeClr val="tx1"/>
              </a:solidFill>
            </a:endParaRPr>
          </a:p>
          <a:p>
            <a:pPr marL="0" indent="0" eaLnBrk="1" hangingPunct="1">
              <a:buFont typeface="Courier New" pitchFamily="49" charset="0"/>
              <a:buNone/>
            </a:pPr>
            <a:endParaRPr lang="en-US" sz="2800" i="0" dirty="0">
              <a:solidFill>
                <a:schemeClr val="tx1"/>
              </a:solidFill>
            </a:endParaRPr>
          </a:p>
          <a:p>
            <a:pPr marL="0" indent="0" eaLnBrk="1" hangingPunct="1">
              <a:spcBef>
                <a:spcPts val="1200"/>
              </a:spcBef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The balance in the account will be </a:t>
            </a:r>
            <a:r>
              <a:rPr lang="en-US" sz="2800" i="0" dirty="0">
                <a:solidFill>
                  <a:srgbClr val="000099"/>
                </a:solidFill>
              </a:rPr>
              <a:t>$5000.00 + $100.76 = </a:t>
            </a:r>
            <a:r>
              <a:rPr lang="en-US" sz="2800" i="0" dirty="0">
                <a:solidFill>
                  <a:srgbClr val="FF0000"/>
                </a:solidFill>
              </a:rPr>
              <a:t>$5100.76</a:t>
            </a:r>
            <a:r>
              <a:rPr lang="en-US" sz="2800" i="0" dirty="0">
                <a:solidFill>
                  <a:schemeClr val="tx1"/>
                </a:solidFill>
              </a:rPr>
              <a:t>.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8C845AE3-106F-FE62-4FFA-BFB39740A0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7: Application: Calculating Compound Interest (cont.)</a:t>
            </a:r>
            <a:endParaRPr lang="en-IN" dirty="0"/>
          </a:p>
        </p:txBody>
      </p:sp>
      <p:sp>
        <p:nvSpPr>
          <p:cNvPr id="2" name="Rectangle 2">
            <a:extLst>
              <a:ext uri="{FF2B5EF4-FFF2-40B4-BE49-F238E27FC236}">
                <a16:creationId xmlns:a16="http://schemas.microsoft.com/office/drawing/2014/main" id="{41FC7085-F05C-1B9B-BDFA-4FD387F628F3}"/>
              </a:ext>
            </a:extLst>
          </p:cNvPr>
          <p:cNvSpPr txBox="1">
            <a:spLocks/>
          </p:cNvSpPr>
          <p:nvPr/>
        </p:nvSpPr>
        <p:spPr>
          <a:xfrm>
            <a:off x="3714526" y="1891829"/>
            <a:ext cx="1447800" cy="558800"/>
          </a:xfrm>
          <a:prstGeom prst="rect">
            <a:avLst/>
          </a:prstGeom>
        </p:spPr>
        <p:txBody>
          <a:bodyPr anchor="ctr" anchorCtr="1">
            <a:noAutofit/>
          </a:bodyPr>
          <a:lstStyle>
            <a:lvl1pPr algn="ctr" defTabSz="914400" rtl="0" eaLnBrk="1" latinLnBrk="0" hangingPunct="1">
              <a:lnSpc>
                <a:spcPts val="3000"/>
              </a:lnSpc>
              <a:spcBef>
                <a:spcPct val="0"/>
              </a:spcBef>
              <a:buNone/>
              <a:defRPr sz="3200" kern="1200" baseline="0">
                <a:solidFill>
                  <a:srgbClr val="1F497D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600" dirty="0">
                <a:solidFill>
                  <a:srgbClr val="FF00FF"/>
                </a:solidFill>
              </a:rPr>
              <a:t>$ 25.00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5354D541-2998-1957-AC8A-DBF0F02CB7C3}"/>
              </a:ext>
            </a:extLst>
          </p:cNvPr>
          <p:cNvSpPr txBox="1">
            <a:spLocks/>
          </p:cNvSpPr>
          <p:nvPr/>
        </p:nvSpPr>
        <p:spPr>
          <a:xfrm>
            <a:off x="3706159" y="2317279"/>
            <a:ext cx="1447800" cy="558800"/>
          </a:xfrm>
          <a:prstGeom prst="rect">
            <a:avLst/>
          </a:prstGeom>
        </p:spPr>
        <p:txBody>
          <a:bodyPr anchor="ctr" anchorCtr="1">
            <a:noAutofit/>
          </a:bodyPr>
          <a:lstStyle>
            <a:lvl1pPr algn="ctr" defTabSz="914400" rtl="0" eaLnBrk="1" latinLnBrk="0" hangingPunct="1">
              <a:lnSpc>
                <a:spcPts val="3000"/>
              </a:lnSpc>
              <a:spcBef>
                <a:spcPct val="0"/>
              </a:spcBef>
              <a:buNone/>
              <a:defRPr sz="3200" kern="1200" baseline="0">
                <a:solidFill>
                  <a:srgbClr val="1F497D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600" dirty="0">
                <a:solidFill>
                  <a:srgbClr val="FF00FF"/>
                </a:solidFill>
              </a:rPr>
              <a:t>$ 25.13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8752B8E5-4B7F-0A50-1F98-77DA4C818AEE}"/>
              </a:ext>
            </a:extLst>
          </p:cNvPr>
          <p:cNvSpPr txBox="1">
            <a:spLocks/>
          </p:cNvSpPr>
          <p:nvPr/>
        </p:nvSpPr>
        <p:spPr>
          <a:xfrm>
            <a:off x="3706159" y="2757573"/>
            <a:ext cx="1447800" cy="558800"/>
          </a:xfrm>
          <a:prstGeom prst="rect">
            <a:avLst/>
          </a:prstGeom>
        </p:spPr>
        <p:txBody>
          <a:bodyPr anchor="ctr" anchorCtr="1">
            <a:noAutofit/>
          </a:bodyPr>
          <a:lstStyle>
            <a:lvl1pPr algn="ctr" defTabSz="914400" rtl="0" eaLnBrk="1" latinLnBrk="0" hangingPunct="1">
              <a:lnSpc>
                <a:spcPts val="3000"/>
              </a:lnSpc>
              <a:spcBef>
                <a:spcPct val="0"/>
              </a:spcBef>
              <a:buNone/>
              <a:defRPr sz="3200" kern="1200" baseline="0">
                <a:solidFill>
                  <a:srgbClr val="1F497D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600" dirty="0">
                <a:solidFill>
                  <a:srgbClr val="FF00FF"/>
                </a:solidFill>
              </a:rPr>
              <a:t>$ 25.25</a:t>
            </a:r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8919C4AE-6C84-80BD-FD18-52617E8B81ED}"/>
              </a:ext>
            </a:extLst>
          </p:cNvPr>
          <p:cNvSpPr txBox="1">
            <a:spLocks/>
          </p:cNvSpPr>
          <p:nvPr/>
        </p:nvSpPr>
        <p:spPr>
          <a:xfrm>
            <a:off x="2895600" y="3219853"/>
            <a:ext cx="2466041" cy="558800"/>
          </a:xfrm>
          <a:prstGeom prst="rect">
            <a:avLst/>
          </a:prstGeom>
        </p:spPr>
        <p:txBody>
          <a:bodyPr anchor="ctr" anchorCtr="1">
            <a:noAutofit/>
          </a:bodyPr>
          <a:lstStyle>
            <a:lvl1pPr algn="ctr" defTabSz="914400" rtl="0" eaLnBrk="1" latinLnBrk="0" hangingPunct="1">
              <a:lnSpc>
                <a:spcPts val="3000"/>
              </a:lnSpc>
              <a:spcBef>
                <a:spcPct val="0"/>
              </a:spcBef>
              <a:buNone/>
              <a:defRPr sz="3200" kern="1200" baseline="0">
                <a:solidFill>
                  <a:srgbClr val="1F497D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600" dirty="0">
                <a:solidFill>
                  <a:srgbClr val="FF00FF"/>
                </a:solidFill>
              </a:rPr>
              <a:t>+      $ 25.38</a:t>
            </a:r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id="{890A8BDC-0483-306E-4CB8-4911B3AA3B82}"/>
              </a:ext>
            </a:extLst>
          </p:cNvPr>
          <p:cNvSpPr txBox="1">
            <a:spLocks/>
          </p:cNvSpPr>
          <p:nvPr/>
        </p:nvSpPr>
        <p:spPr>
          <a:xfrm>
            <a:off x="3679041" y="3756667"/>
            <a:ext cx="1447800" cy="558800"/>
          </a:xfrm>
          <a:prstGeom prst="rect">
            <a:avLst/>
          </a:prstGeom>
        </p:spPr>
        <p:txBody>
          <a:bodyPr anchor="ctr" anchorCtr="1">
            <a:noAutofit/>
          </a:bodyPr>
          <a:lstStyle>
            <a:lvl1pPr algn="ctr" defTabSz="914400" rtl="0" eaLnBrk="1" latinLnBrk="0" hangingPunct="1">
              <a:lnSpc>
                <a:spcPts val="3000"/>
              </a:lnSpc>
              <a:spcBef>
                <a:spcPct val="0"/>
              </a:spcBef>
              <a:buNone/>
              <a:defRPr sz="3200" kern="1200" baseline="0">
                <a:solidFill>
                  <a:srgbClr val="1F497D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600" dirty="0">
                <a:solidFill>
                  <a:srgbClr val="FF0000"/>
                </a:solidFill>
              </a:rPr>
              <a:t>$ 100.76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4D9FB1DE-6C4F-D842-037D-4C1908CF9977}"/>
              </a:ext>
            </a:extLst>
          </p:cNvPr>
          <p:cNvCxnSpPr/>
          <p:nvPr/>
        </p:nvCxnSpPr>
        <p:spPr>
          <a:xfrm>
            <a:off x="3328520" y="3756667"/>
            <a:ext cx="1600200" cy="0"/>
          </a:xfrm>
          <a:prstGeom prst="line">
            <a:avLst/>
          </a:prstGeom>
          <a:ln>
            <a:solidFill>
              <a:srgbClr val="FF0000"/>
            </a:solidFill>
            <a:prstDash val="solid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 txBox="1">
            <a:spLocks/>
          </p:cNvSpPr>
          <p:nvPr/>
        </p:nvSpPr>
        <p:spPr>
          <a:xfrm>
            <a:off x="468775" y="1089950"/>
            <a:ext cx="8226425" cy="4401205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/>
          <a:p>
            <a:pPr>
              <a:spcBef>
                <a:spcPct val="0"/>
              </a:spcBef>
            </a:pPr>
            <a:r>
              <a:rPr lang="en-US" sz="2800" dirty="0">
                <a:solidFill>
                  <a:srgbClr val="000000"/>
                </a:solidFill>
              </a:rPr>
              <a:t>When interest is compounded, the total </a:t>
            </a:r>
            <a:r>
              <a:rPr lang="en-US" sz="2800" b="1" dirty="0">
                <a:solidFill>
                  <a:srgbClr val="C00000"/>
                </a:solidFill>
              </a:rPr>
              <a:t>amount </a:t>
            </a:r>
            <a:r>
              <a:rPr lang="en-US" sz="2800" b="1" i="1" dirty="0">
                <a:solidFill>
                  <a:srgbClr val="C00000"/>
                </a:solidFill>
              </a:rPr>
              <a:t>A</a:t>
            </a:r>
            <a:r>
              <a:rPr lang="en-US" sz="2800" dirty="0">
                <a:solidFill>
                  <a:srgbClr val="000000"/>
                </a:solidFill>
              </a:rPr>
              <a:t> accumulated (including principal and interest) is given by the formula</a:t>
            </a:r>
          </a:p>
          <a:p>
            <a:pPr>
              <a:spcBef>
                <a:spcPct val="0"/>
              </a:spcBef>
            </a:pPr>
            <a:endParaRPr lang="en-US" sz="2800" dirty="0">
              <a:solidFill>
                <a:srgbClr val="000000"/>
              </a:solidFill>
            </a:endParaRPr>
          </a:p>
          <a:p>
            <a:pPr>
              <a:spcBef>
                <a:spcPct val="0"/>
              </a:spcBef>
            </a:pPr>
            <a:endParaRPr lang="en-US" sz="2800" dirty="0">
              <a:solidFill>
                <a:srgbClr val="000000"/>
              </a:solidFill>
            </a:endParaRPr>
          </a:p>
          <a:p>
            <a:r>
              <a:rPr lang="en-US" sz="2800" dirty="0">
                <a:solidFill>
                  <a:srgbClr val="000000"/>
                </a:solidFill>
              </a:rPr>
              <a:t>where</a:t>
            </a:r>
          </a:p>
          <a:p>
            <a:r>
              <a:rPr lang="en-US" sz="2800" b="1" i="1" dirty="0">
                <a:solidFill>
                  <a:srgbClr val="000000"/>
                </a:solidFill>
              </a:rPr>
              <a:t>P</a:t>
            </a:r>
            <a:r>
              <a:rPr lang="en-US" sz="2800" dirty="0">
                <a:solidFill>
                  <a:srgbClr val="000000"/>
                </a:solidFill>
              </a:rPr>
              <a:t> = principal (the amount invested or borrowed),</a:t>
            </a:r>
          </a:p>
          <a:p>
            <a:r>
              <a:rPr lang="en-US" sz="2800" b="1" i="1" dirty="0">
                <a:solidFill>
                  <a:srgbClr val="000000"/>
                </a:solidFill>
              </a:rPr>
              <a:t>r</a:t>
            </a:r>
            <a:r>
              <a:rPr lang="en-US" sz="2800" dirty="0">
                <a:solidFill>
                  <a:srgbClr val="000000"/>
                </a:solidFill>
              </a:rPr>
              <a:t> = annual interest rate in decimal or fraction form,</a:t>
            </a:r>
          </a:p>
          <a:p>
            <a:r>
              <a:rPr lang="en-US" sz="2800" b="1" i="1" dirty="0">
                <a:solidFill>
                  <a:srgbClr val="000000"/>
                </a:solidFill>
              </a:rPr>
              <a:t>t</a:t>
            </a:r>
            <a:r>
              <a:rPr lang="en-US" sz="2800" dirty="0">
                <a:solidFill>
                  <a:srgbClr val="000000"/>
                </a:solidFill>
              </a:rPr>
              <a:t> = time (in years), and</a:t>
            </a:r>
          </a:p>
          <a:p>
            <a:r>
              <a:rPr lang="en-US" sz="2800" b="1" i="1" dirty="0">
                <a:solidFill>
                  <a:srgbClr val="000000"/>
                </a:solidFill>
              </a:rPr>
              <a:t>n</a:t>
            </a:r>
            <a:r>
              <a:rPr lang="en-US" sz="2800" dirty="0">
                <a:solidFill>
                  <a:srgbClr val="000000"/>
                </a:solidFill>
              </a:rPr>
              <a:t> = number of compounding periods in 1 year.  </a:t>
            </a:r>
          </a:p>
        </p:txBody>
      </p:sp>
      <p:sp>
        <p:nvSpPr>
          <p:cNvPr id="3072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eaLnBrk="1" hangingPunct="1"/>
            <a:r>
              <a:rPr lang="en-US" sz="3200" dirty="0">
                <a:solidFill>
                  <a:schemeClr val="accent1"/>
                </a:solidFill>
              </a:rPr>
              <a:t>Formula: Compound Interest Formula</a:t>
            </a:r>
          </a:p>
        </p:txBody>
      </p:sp>
      <p:graphicFrame>
        <p:nvGraphicFramePr>
          <p:cNvPr id="30724" name="Object 4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09948229"/>
              </p:ext>
            </p:extLst>
          </p:nvPr>
        </p:nvGraphicFramePr>
        <p:xfrm>
          <a:off x="3505200" y="2438400"/>
          <a:ext cx="2132013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273040" imgH="1015920" progId="Equation.DSMT4">
                  <p:embed/>
                </p:oleObj>
              </mc:Choice>
              <mc:Fallback>
                <p:oleObj name="Equation" r:id="rId2" imgW="2273040" imgH="1015920" progId="Equation.DSMT4">
                  <p:embed/>
                  <p:pic>
                    <p:nvPicPr>
                      <p:cNvPr id="0" name="Picture 4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05200" y="2438400"/>
                        <a:ext cx="2132013" cy="952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47117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indent="0" eaLnBrk="1" hangingPunct="1"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Max invested </a:t>
            </a:r>
            <a:r>
              <a:rPr lang="en-US" sz="2800" i="0" dirty="0">
                <a:solidFill>
                  <a:srgbClr val="0000FF"/>
                </a:solidFill>
              </a:rPr>
              <a:t>$4500 </a:t>
            </a:r>
            <a:r>
              <a:rPr lang="en-US" sz="2800" i="0" dirty="0">
                <a:solidFill>
                  <a:schemeClr val="tx1"/>
                </a:solidFill>
              </a:rPr>
              <a:t>at </a:t>
            </a:r>
            <a:r>
              <a:rPr lang="en-US" sz="2800" i="0" dirty="0">
                <a:solidFill>
                  <a:srgbClr val="0000FF"/>
                </a:solidFill>
              </a:rPr>
              <a:t>9%</a:t>
            </a:r>
            <a:r>
              <a:rPr lang="en-US" dirty="0">
                <a:solidFill>
                  <a:schemeClr val="tx1"/>
                </a:solidFill>
              </a:rPr>
              <a:t> to be compounded monthly. What will be the amount in his account in </a:t>
            </a:r>
            <a:r>
              <a:rPr lang="en-US" dirty="0">
                <a:solidFill>
                  <a:srgbClr val="0000FF"/>
                </a:solidFill>
              </a:rPr>
              <a:t>5 years</a:t>
            </a:r>
            <a:r>
              <a:rPr lang="en-US" sz="2800" i="0" dirty="0">
                <a:solidFill>
                  <a:schemeClr val="tx1"/>
                </a:solidFill>
              </a:rPr>
              <a:t>?</a:t>
            </a:r>
          </a:p>
          <a:p>
            <a:pPr marL="0" indent="0" eaLnBrk="1" hangingPunct="1">
              <a:buFont typeface="Courier New" pitchFamily="49" charset="0"/>
              <a:buNone/>
            </a:pPr>
            <a:r>
              <a:rPr lang="en-US" sz="2800" b="1" i="0" dirty="0">
                <a:solidFill>
                  <a:schemeClr val="tx1"/>
                </a:solidFill>
              </a:rPr>
              <a:t>Solution</a:t>
            </a:r>
            <a:endParaRPr lang="en-US" sz="2800" dirty="0">
              <a:solidFill>
                <a:schemeClr val="tx1"/>
              </a:solidFill>
            </a:endParaRPr>
          </a:p>
        </p:txBody>
      </p:sp>
      <p:graphicFrame>
        <p:nvGraphicFramePr>
          <p:cNvPr id="2" name="Object 4"/>
          <p:cNvGraphicFramePr>
            <a:graphicFrameLocks noChangeAspect="1"/>
          </p:cNvGraphicFramePr>
          <p:nvPr/>
        </p:nvGraphicFramePr>
        <p:xfrm>
          <a:off x="889000" y="3048000"/>
          <a:ext cx="71247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7124400" imgH="419040" progId="Equation.DSMT4">
                  <p:embed/>
                </p:oleObj>
              </mc:Choice>
              <mc:Fallback>
                <p:oleObj name="Equation" r:id="rId2" imgW="7124400" imgH="41904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89000" y="3048000"/>
                        <a:ext cx="7124700" cy="419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969818" y="3617191"/>
          <a:ext cx="15240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523880" imgH="355320" progId="Equation.DSMT4">
                  <p:embed/>
                </p:oleObj>
              </mc:Choice>
              <mc:Fallback>
                <p:oleObj name="Equation" r:id="rId4" imgW="1523880" imgH="35532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69818" y="3617191"/>
                        <a:ext cx="1524000" cy="355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Title 3">
            <a:extLst>
              <a:ext uri="{FF2B5EF4-FFF2-40B4-BE49-F238E27FC236}">
                <a16:creationId xmlns:a16="http://schemas.microsoft.com/office/drawing/2014/main" id="{89DF8F31-0842-7DDB-D2B4-114567ACF7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8: Application: Using the Compound Interest Formula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Rectangle 3"/>
          <p:cNvSpPr>
            <a:spLocks noGrp="1"/>
          </p:cNvSpPr>
          <p:nvPr>
            <p:ph idx="1"/>
          </p:nvPr>
        </p:nvSpPr>
        <p:spPr>
          <a:xfrm>
            <a:off x="457200" y="1143000"/>
            <a:ext cx="7294418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 eaLnBrk="1" hangingPunct="1"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Substituting into the formula gives the following.</a:t>
            </a:r>
            <a:endParaRPr lang="en-US" sz="2800" dirty="0">
              <a:solidFill>
                <a:schemeClr val="tx1"/>
              </a:solidFill>
            </a:endParaRP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2011218" y="4375150"/>
          <a:ext cx="16256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625400" imgH="368280" progId="Equation.DSMT4">
                  <p:embed/>
                </p:oleObj>
              </mc:Choice>
              <mc:Fallback>
                <p:oleObj name="Equation" r:id="rId2" imgW="1625400" imgH="36828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11218" y="4375150"/>
                        <a:ext cx="1625600" cy="368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5"/>
          <p:cNvSpPr/>
          <p:nvPr/>
        </p:nvSpPr>
        <p:spPr>
          <a:xfrm>
            <a:off x="5029200" y="4419600"/>
            <a:ext cx="316105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Rounded to the nearest cent</a:t>
            </a:r>
          </a:p>
        </p:txBody>
      </p:sp>
      <p:sp>
        <p:nvSpPr>
          <p:cNvPr id="7" name="Rectangle 6"/>
          <p:cNvSpPr/>
          <p:nvPr/>
        </p:nvSpPr>
        <p:spPr>
          <a:xfrm>
            <a:off x="457200" y="5000925"/>
            <a:ext cx="8468591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/>
              <a:t>The amount in Max’s account in </a:t>
            </a:r>
            <a:r>
              <a:rPr lang="en-US" sz="2800" dirty="0">
                <a:solidFill>
                  <a:srgbClr val="0000FF"/>
                </a:solidFill>
              </a:rPr>
              <a:t>5 years</a:t>
            </a:r>
            <a:r>
              <a:rPr lang="en-US" sz="2800" dirty="0"/>
              <a:t> will be </a:t>
            </a:r>
          </a:p>
          <a:p>
            <a:r>
              <a:rPr lang="en-US" sz="2800" dirty="0">
                <a:solidFill>
                  <a:srgbClr val="FF0000"/>
                </a:solidFill>
              </a:rPr>
              <a:t>$7045.56</a:t>
            </a:r>
            <a:endParaRPr lang="en-US" sz="2800" dirty="0"/>
          </a:p>
        </p:txBody>
      </p:sp>
      <p:graphicFrame>
        <p:nvGraphicFramePr>
          <p:cNvPr id="8090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24767891"/>
              </p:ext>
            </p:extLst>
          </p:nvPr>
        </p:nvGraphicFramePr>
        <p:xfrm>
          <a:off x="1670050" y="2051050"/>
          <a:ext cx="3429000" cy="1016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429000" imgH="1015920" progId="Equation.DSMT4">
                  <p:embed/>
                </p:oleObj>
              </mc:Choice>
              <mc:Fallback>
                <p:oleObj name="Equation" r:id="rId4" imgW="3429000" imgH="101592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0050" y="2051050"/>
                        <a:ext cx="3429000" cy="1016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0901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88277122"/>
              </p:ext>
            </p:extLst>
          </p:nvPr>
        </p:nvGraphicFramePr>
        <p:xfrm>
          <a:off x="1955800" y="3152775"/>
          <a:ext cx="30099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009600" imgH="444240" progId="Equation.DSMT4">
                  <p:embed/>
                </p:oleObj>
              </mc:Choice>
              <mc:Fallback>
                <p:oleObj name="Equation" r:id="rId6" imgW="3009600" imgH="44424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55800" y="3152775"/>
                        <a:ext cx="30099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0902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93464451"/>
              </p:ext>
            </p:extLst>
          </p:nvPr>
        </p:nvGraphicFramePr>
        <p:xfrm>
          <a:off x="1946275" y="3743325"/>
          <a:ext cx="25400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539800" imgH="444240" progId="Equation.DSMT4">
                  <p:embed/>
                </p:oleObj>
              </mc:Choice>
              <mc:Fallback>
                <p:oleObj name="Equation" r:id="rId8" imgW="2539800" imgH="44424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46275" y="3743325"/>
                        <a:ext cx="25400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itle 2">
            <a:extLst>
              <a:ext uri="{FF2B5EF4-FFF2-40B4-BE49-F238E27FC236}">
                <a16:creationId xmlns:a16="http://schemas.microsoft.com/office/drawing/2014/main" id="{23DDAE31-262C-C4E0-A9CE-238A22D6B0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8: Application: Using the Compound Interest Formula (cont.)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 txBox="1">
            <a:spLocks/>
          </p:cNvSpPr>
          <p:nvPr/>
        </p:nvSpPr>
        <p:spPr>
          <a:xfrm>
            <a:off x="457200" y="1143000"/>
            <a:ext cx="8226425" cy="1969770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/>
          <a:p>
            <a:pPr>
              <a:spcBef>
                <a:spcPct val="0"/>
              </a:spcBef>
            </a:pPr>
            <a:r>
              <a:rPr lang="en-US" sz="2800" dirty="0">
                <a:solidFill>
                  <a:srgbClr val="000000"/>
                </a:solidFill>
              </a:rPr>
              <a:t>To find the total interest earned on an investment that has earned interest by compounding, subtract the initial principal from the accumulated amount.</a:t>
            </a:r>
          </a:p>
          <a:p>
            <a:pPr>
              <a:spcBef>
                <a:spcPct val="0"/>
              </a:spcBef>
            </a:pPr>
            <a:endParaRPr lang="en-US" sz="1000" dirty="0">
              <a:solidFill>
                <a:srgbClr val="000000"/>
              </a:solidFill>
            </a:endParaRPr>
          </a:p>
          <a:p>
            <a:pPr algn="ctr">
              <a:spcBef>
                <a:spcPct val="0"/>
              </a:spcBef>
            </a:pPr>
            <a:r>
              <a:rPr lang="en-US" sz="2800" b="1" i="1" dirty="0">
                <a:solidFill>
                  <a:srgbClr val="000000"/>
                </a:solidFill>
              </a:rPr>
              <a:t>I</a:t>
            </a:r>
            <a:r>
              <a:rPr lang="en-US" sz="2800" b="1" dirty="0">
                <a:solidFill>
                  <a:srgbClr val="000000"/>
                </a:solidFill>
              </a:rPr>
              <a:t> = </a:t>
            </a:r>
            <a:r>
              <a:rPr lang="en-US" sz="2800" b="1" i="1" dirty="0">
                <a:solidFill>
                  <a:srgbClr val="000000"/>
                </a:solidFill>
              </a:rPr>
              <a:t>A </a:t>
            </a:r>
            <a:r>
              <a:rPr lang="en-US" sz="2800" b="1" dirty="0">
                <a:solidFill>
                  <a:srgbClr val="000000"/>
                </a:solidFill>
              </a:rPr>
              <a:t>–</a:t>
            </a:r>
            <a:r>
              <a:rPr lang="en-US" sz="2800" b="1" i="1" dirty="0">
                <a:solidFill>
                  <a:srgbClr val="000000"/>
                </a:solidFill>
              </a:rPr>
              <a:t> P</a:t>
            </a:r>
            <a:endParaRPr lang="en-US" sz="2800" dirty="0">
              <a:solidFill>
                <a:srgbClr val="000000"/>
              </a:solidFill>
            </a:endParaRPr>
          </a:p>
        </p:txBody>
      </p:sp>
      <p:sp>
        <p:nvSpPr>
          <p:cNvPr id="3072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eaLnBrk="1" hangingPunct="1"/>
            <a:r>
              <a:rPr lang="en-US" sz="3200" dirty="0">
                <a:solidFill>
                  <a:schemeClr val="accent1"/>
                </a:solidFill>
              </a:rPr>
              <a:t>Formula: Total Interest Earned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Rectangle 3"/>
          <p:cNvSpPr>
            <a:spLocks noGrp="1"/>
          </p:cNvSpPr>
          <p:nvPr>
            <p:ph idx="1"/>
          </p:nvPr>
        </p:nvSpPr>
        <p:spPr>
          <a:xfrm>
            <a:off x="457200" y="1143000"/>
            <a:ext cx="8001000" cy="153888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 eaLnBrk="1" hangingPunct="1"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How much interest did Max earn on the investment described in Example 8?</a:t>
            </a:r>
          </a:p>
          <a:p>
            <a:pPr marL="0" indent="0" eaLnBrk="1" hangingPunct="1">
              <a:spcBef>
                <a:spcPts val="1200"/>
              </a:spcBef>
              <a:buFont typeface="Courier New" pitchFamily="49" charset="0"/>
              <a:buNone/>
            </a:pPr>
            <a:r>
              <a:rPr lang="en-US" b="1" dirty="0">
                <a:solidFill>
                  <a:schemeClr val="tx1"/>
                </a:solidFill>
              </a:rPr>
              <a:t>Solution</a:t>
            </a:r>
            <a:endParaRPr lang="en-US" sz="2800" b="1" dirty="0">
              <a:solidFill>
                <a:schemeClr val="tx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57199" y="4495800"/>
            <a:ext cx="5410201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/>
              <a:t>Max earned </a:t>
            </a:r>
            <a:r>
              <a:rPr lang="en-US" sz="2800" dirty="0">
                <a:solidFill>
                  <a:srgbClr val="FF0000"/>
                </a:solidFill>
              </a:rPr>
              <a:t>$2545.56 </a:t>
            </a:r>
            <a:r>
              <a:rPr lang="en-US" sz="2800" dirty="0"/>
              <a:t>in interest.</a:t>
            </a:r>
          </a:p>
        </p:txBody>
      </p:sp>
      <p:graphicFrame>
        <p:nvGraphicFramePr>
          <p:cNvPr id="82947" name="Object 3"/>
          <p:cNvGraphicFramePr>
            <a:graphicFrameLocks noChangeAspect="1"/>
          </p:cNvGraphicFramePr>
          <p:nvPr/>
        </p:nvGraphicFramePr>
        <p:xfrm>
          <a:off x="2571750" y="2819400"/>
          <a:ext cx="11938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193760" imgH="279360" progId="Equation.DSMT4">
                  <p:embed/>
                </p:oleObj>
              </mc:Choice>
              <mc:Fallback>
                <p:oleObj name="Equation" r:id="rId2" imgW="1193760" imgH="27936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71750" y="2819400"/>
                        <a:ext cx="11938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948" name="Object 4"/>
          <p:cNvGraphicFramePr>
            <a:graphicFrameLocks noChangeAspect="1"/>
          </p:cNvGraphicFramePr>
          <p:nvPr/>
        </p:nvGraphicFramePr>
        <p:xfrm>
          <a:off x="2724150" y="3352800"/>
          <a:ext cx="2933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933640" imgH="291960" progId="Equation.DSMT4">
                  <p:embed/>
                </p:oleObj>
              </mc:Choice>
              <mc:Fallback>
                <p:oleObj name="Equation" r:id="rId4" imgW="2933640" imgH="2919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24150" y="3352800"/>
                        <a:ext cx="29337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5"/>
          <p:cNvGraphicFramePr>
            <a:graphicFrameLocks noChangeAspect="1"/>
          </p:cNvGraphicFramePr>
          <p:nvPr/>
        </p:nvGraphicFramePr>
        <p:xfrm>
          <a:off x="2724150" y="3886200"/>
          <a:ext cx="1447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447560" imgH="291960" progId="Equation.DSMT4">
                  <p:embed/>
                </p:oleObj>
              </mc:Choice>
              <mc:Fallback>
                <p:oleObj name="Equation" r:id="rId6" imgW="1447560" imgH="29196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24150" y="3886200"/>
                        <a:ext cx="14478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itle 2">
            <a:extLst>
              <a:ext uri="{FF2B5EF4-FFF2-40B4-BE49-F238E27FC236}">
                <a16:creationId xmlns:a16="http://schemas.microsoft.com/office/drawing/2014/main" id="{C13C33AB-509A-9183-2BC2-F0F5ACD64F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9: Application: Calculating Total Interest Earned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Rectangle 3"/>
          <p:cNvSpPr>
            <a:spLocks noGrp="1"/>
          </p:cNvSpPr>
          <p:nvPr>
            <p:ph idx="1"/>
          </p:nvPr>
        </p:nvSpPr>
        <p:spPr>
          <a:xfrm>
            <a:off x="457199" y="1143000"/>
            <a:ext cx="8333509" cy="35024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514350" indent="-514350" eaLnBrk="1" hangingPunct="1">
              <a:buFont typeface="+mj-lt"/>
              <a:buAutoNum type="alphaLcPeriod"/>
            </a:pPr>
            <a:r>
              <a:rPr lang="en-US" sz="2800" i="0" dirty="0">
                <a:solidFill>
                  <a:schemeClr val="tx1"/>
                </a:solidFill>
              </a:rPr>
              <a:t>Use the compound interest formula to find the value of </a:t>
            </a:r>
            <a:r>
              <a:rPr lang="en-US" sz="2800" i="0" dirty="0">
                <a:solidFill>
                  <a:srgbClr val="0000FF"/>
                </a:solidFill>
              </a:rPr>
              <a:t>$6000</a:t>
            </a:r>
            <a:r>
              <a:rPr lang="en-US" sz="2800" i="0" dirty="0">
                <a:solidFill>
                  <a:schemeClr val="tx1"/>
                </a:solidFill>
              </a:rPr>
              <a:t> invested for </a:t>
            </a:r>
            <a:r>
              <a:rPr lang="en-US" sz="2800" i="0" dirty="0">
                <a:solidFill>
                  <a:srgbClr val="0000FF"/>
                </a:solidFill>
              </a:rPr>
              <a:t>4 years</a:t>
            </a:r>
            <a:r>
              <a:rPr lang="en-US" sz="2800" i="0" dirty="0">
                <a:solidFill>
                  <a:schemeClr val="tx1"/>
                </a:solidFill>
              </a:rPr>
              <a:t> if it is compounded quarterly at </a:t>
            </a:r>
            <a:r>
              <a:rPr lang="en-US" sz="2800" i="0" dirty="0">
                <a:solidFill>
                  <a:srgbClr val="0000FF"/>
                </a:solidFill>
              </a:rPr>
              <a:t>12%</a:t>
            </a:r>
            <a:r>
              <a:rPr lang="en-US" sz="2800" i="0" dirty="0">
                <a:solidFill>
                  <a:schemeClr val="tx1"/>
                </a:solidFill>
              </a:rPr>
              <a:t>.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Find the amount of interest earned.</a:t>
            </a:r>
            <a:r>
              <a:rPr lang="en-US" dirty="0">
                <a:solidFill>
                  <a:schemeClr val="tx1"/>
                </a:solidFill>
              </a:rPr>
              <a:t> </a:t>
            </a:r>
            <a:endParaRPr lang="en-US" sz="2800" i="0" dirty="0">
              <a:solidFill>
                <a:schemeClr val="tx1"/>
              </a:solidFill>
            </a:endParaRPr>
          </a:p>
          <a:p>
            <a:pPr marL="0" indent="0" eaLnBrk="1" hangingPunct="1">
              <a:spcBef>
                <a:spcPts val="1200"/>
              </a:spcBef>
              <a:buFont typeface="Courier New" pitchFamily="49" charset="0"/>
              <a:buNone/>
            </a:pPr>
            <a:r>
              <a:rPr lang="en-US" b="1" dirty="0">
                <a:solidFill>
                  <a:schemeClr val="tx1"/>
                </a:solidFill>
              </a:rPr>
              <a:t>Solution</a:t>
            </a:r>
          </a:p>
          <a:p>
            <a:pPr marL="514350" indent="-514350" eaLnBrk="1" hangingPunct="1">
              <a:spcBef>
                <a:spcPts val="1200"/>
              </a:spcBef>
              <a:buFont typeface="+mj-lt"/>
              <a:buAutoNum type="alphaLcPeriod"/>
            </a:pPr>
            <a:r>
              <a:rPr lang="en-US" sz="2800" dirty="0">
                <a:solidFill>
                  <a:schemeClr val="tx1"/>
                </a:solidFill>
              </a:rPr>
              <a:t>With a scientific calculator, follow the steps outlined in Example 8 with</a:t>
            </a:r>
          </a:p>
        </p:txBody>
      </p:sp>
      <p:graphicFrame>
        <p:nvGraphicFramePr>
          <p:cNvPr id="84996" name="Object 4"/>
          <p:cNvGraphicFramePr>
            <a:graphicFrameLocks noChangeAspect="1"/>
          </p:cNvGraphicFramePr>
          <p:nvPr/>
        </p:nvGraphicFramePr>
        <p:xfrm>
          <a:off x="1460500" y="4838700"/>
          <a:ext cx="59817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5981400" imgH="419040" progId="Equation.DSMT4">
                  <p:embed/>
                </p:oleObj>
              </mc:Choice>
              <mc:Fallback>
                <p:oleObj name="Equation" r:id="rId2" imgW="5981400" imgH="41904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60500" y="4838700"/>
                        <a:ext cx="5981700" cy="419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itle 2">
            <a:extLst>
              <a:ext uri="{FF2B5EF4-FFF2-40B4-BE49-F238E27FC236}">
                <a16:creationId xmlns:a16="http://schemas.microsoft.com/office/drawing/2014/main" id="{4B1BFA9B-0031-8058-83E3-5B8C041E3A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Completion Example 10: Application: Compound Interest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Rectangle 3"/>
          <p:cNvSpPr>
            <a:spLocks noGrp="1"/>
          </p:cNvSpPr>
          <p:nvPr>
            <p:ph idx="1"/>
          </p:nvPr>
        </p:nvSpPr>
        <p:spPr>
          <a:xfrm>
            <a:off x="457199" y="1066800"/>
            <a:ext cx="7502237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 eaLnBrk="1" hangingPunct="1"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Substituting into the formula gives the following.</a:t>
            </a:r>
          </a:p>
        </p:txBody>
      </p:sp>
      <p:sp>
        <p:nvSpPr>
          <p:cNvPr id="7" name="Rectangle 6"/>
          <p:cNvSpPr/>
          <p:nvPr/>
        </p:nvSpPr>
        <p:spPr>
          <a:xfrm>
            <a:off x="519952" y="5038254"/>
            <a:ext cx="8153401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/>
              <a:t>The value (or amount) will be </a:t>
            </a:r>
            <a:r>
              <a:rPr lang="en-US" sz="2800" dirty="0">
                <a:solidFill>
                  <a:srgbClr val="FF0000"/>
                </a:solidFill>
              </a:rPr>
              <a:t>$  9628.24  </a:t>
            </a:r>
            <a:r>
              <a:rPr lang="en-US" sz="2800" dirty="0"/>
              <a:t>.</a:t>
            </a:r>
          </a:p>
        </p:txBody>
      </p:sp>
      <p:graphicFrame>
        <p:nvGraphicFramePr>
          <p:cNvPr id="8499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61774006"/>
              </p:ext>
            </p:extLst>
          </p:nvPr>
        </p:nvGraphicFramePr>
        <p:xfrm>
          <a:off x="2452688" y="1708150"/>
          <a:ext cx="4203700" cy="1016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4203360" imgH="1015920" progId="Equation.DSMT4">
                  <p:embed/>
                </p:oleObj>
              </mc:Choice>
              <mc:Fallback>
                <p:oleObj name="Equation" r:id="rId2" imgW="4203360" imgH="101592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52688" y="1708150"/>
                        <a:ext cx="4203700" cy="1016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Rectangle 8"/>
          <p:cNvSpPr/>
          <p:nvPr/>
        </p:nvSpPr>
        <p:spPr>
          <a:xfrm>
            <a:off x="4567274" y="1914663"/>
            <a:ext cx="110799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000099"/>
                </a:solidFill>
              </a:rPr>
              <a:t>________</a:t>
            </a:r>
          </a:p>
        </p:txBody>
      </p:sp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42136433"/>
              </p:ext>
            </p:extLst>
          </p:nvPr>
        </p:nvGraphicFramePr>
        <p:xfrm>
          <a:off x="4716908" y="1849213"/>
          <a:ext cx="647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647640" imgH="291960" progId="Equation.DSMT4">
                  <p:embed/>
                </p:oleObj>
              </mc:Choice>
              <mc:Fallback>
                <p:oleObj name="Equation" r:id="rId4" imgW="647640" imgH="2919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16908" y="1849213"/>
                        <a:ext cx="6477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Rectangle 10"/>
          <p:cNvSpPr/>
          <p:nvPr/>
        </p:nvSpPr>
        <p:spPr>
          <a:xfrm>
            <a:off x="4700155" y="2395803"/>
            <a:ext cx="76174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000099"/>
                </a:solidFill>
              </a:rPr>
              <a:t>_____</a:t>
            </a:r>
          </a:p>
        </p:txBody>
      </p:sp>
      <p:graphicFrame>
        <p:nvGraphicFramePr>
          <p:cNvPr id="12" name="Object 11"/>
          <p:cNvGraphicFramePr>
            <a:graphicFrameLocks noChangeAspect="1"/>
          </p:cNvGraphicFramePr>
          <p:nvPr/>
        </p:nvGraphicFramePr>
        <p:xfrm>
          <a:off x="4949537" y="2358735"/>
          <a:ext cx="2159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15640" imgH="279360" progId="Equation.DSMT4">
                  <p:embed/>
                </p:oleObj>
              </mc:Choice>
              <mc:Fallback>
                <p:oleObj name="Equation" r:id="rId6" imgW="215640" imgH="2793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49537" y="2358735"/>
                        <a:ext cx="2159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Rectangle 12"/>
          <p:cNvSpPr/>
          <p:nvPr/>
        </p:nvSpPr>
        <p:spPr>
          <a:xfrm>
            <a:off x="6103416" y="1684059"/>
            <a:ext cx="53091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000099"/>
                </a:solidFill>
              </a:rPr>
              <a:t>___</a:t>
            </a:r>
          </a:p>
        </p:txBody>
      </p:sp>
      <p:graphicFrame>
        <p:nvGraphicFramePr>
          <p:cNvPr id="1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62112055"/>
              </p:ext>
            </p:extLst>
          </p:nvPr>
        </p:nvGraphicFramePr>
        <p:xfrm>
          <a:off x="2706688" y="2981325"/>
          <a:ext cx="30226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3022560" imgH="444240" progId="Equation.DSMT4">
                  <p:embed/>
                </p:oleObj>
              </mc:Choice>
              <mc:Fallback>
                <p:oleObj name="Equation" r:id="rId8" imgW="3022560" imgH="44424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06688" y="2981325"/>
                        <a:ext cx="30226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Rectangle 15"/>
          <p:cNvSpPr/>
          <p:nvPr/>
        </p:nvSpPr>
        <p:spPr>
          <a:xfrm>
            <a:off x="4196196" y="3106881"/>
            <a:ext cx="110799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000099"/>
                </a:solidFill>
              </a:rPr>
              <a:t>________</a:t>
            </a:r>
          </a:p>
        </p:txBody>
      </p:sp>
      <p:graphicFrame>
        <p:nvGraphicFramePr>
          <p:cNvPr id="17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30385239"/>
              </p:ext>
            </p:extLst>
          </p:nvPr>
        </p:nvGraphicFramePr>
        <p:xfrm>
          <a:off x="4409642" y="3080266"/>
          <a:ext cx="647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647640" imgH="291960" progId="Equation.DSMT4">
                  <p:embed/>
                </p:oleObj>
              </mc:Choice>
              <mc:Fallback>
                <p:oleObj name="Equation" r:id="rId10" imgW="647640" imgH="2919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09642" y="3080266"/>
                        <a:ext cx="6477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Rectangle 17"/>
          <p:cNvSpPr/>
          <p:nvPr/>
        </p:nvSpPr>
        <p:spPr>
          <a:xfrm>
            <a:off x="5357085" y="2937531"/>
            <a:ext cx="53091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000099"/>
                </a:solidFill>
              </a:rPr>
              <a:t>___</a:t>
            </a:r>
          </a:p>
        </p:txBody>
      </p:sp>
      <p:graphicFrame>
        <p:nvGraphicFramePr>
          <p:cNvPr id="19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29770143"/>
              </p:ext>
            </p:extLst>
          </p:nvPr>
        </p:nvGraphicFramePr>
        <p:xfrm>
          <a:off x="2727325" y="3638550"/>
          <a:ext cx="25654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2565360" imgH="444240" progId="Equation.DSMT4">
                  <p:embed/>
                </p:oleObj>
              </mc:Choice>
              <mc:Fallback>
                <p:oleObj name="Equation" r:id="rId12" imgW="2565360" imgH="44424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27325" y="3638550"/>
                        <a:ext cx="25654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" name="Rectangle 19"/>
          <p:cNvSpPr/>
          <p:nvPr/>
        </p:nvSpPr>
        <p:spPr>
          <a:xfrm>
            <a:off x="3875280" y="3769713"/>
            <a:ext cx="110799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000099"/>
                </a:solidFill>
              </a:rPr>
              <a:t>________</a:t>
            </a:r>
          </a:p>
        </p:txBody>
      </p:sp>
      <p:graphicFrame>
        <p:nvGraphicFramePr>
          <p:cNvPr id="21" name="Object 20"/>
          <p:cNvGraphicFramePr>
            <a:graphicFrameLocks noChangeAspect="1"/>
          </p:cNvGraphicFramePr>
          <p:nvPr/>
        </p:nvGraphicFramePr>
        <p:xfrm>
          <a:off x="4038600" y="3742315"/>
          <a:ext cx="635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634680" imgH="291960" progId="Equation.DSMT4">
                  <p:embed/>
                </p:oleObj>
              </mc:Choice>
              <mc:Fallback>
                <p:oleObj name="Equation" r:id="rId14" imgW="634680" imgH="29196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38600" y="3742315"/>
                        <a:ext cx="6350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Rectangle 21"/>
          <p:cNvSpPr/>
          <p:nvPr/>
        </p:nvSpPr>
        <p:spPr>
          <a:xfrm>
            <a:off x="4897052" y="3602548"/>
            <a:ext cx="53091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000099"/>
                </a:solidFill>
              </a:rPr>
              <a:t>___</a:t>
            </a:r>
          </a:p>
        </p:txBody>
      </p:sp>
      <p:graphicFrame>
        <p:nvGraphicFramePr>
          <p:cNvPr id="2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47668140"/>
              </p:ext>
            </p:extLst>
          </p:nvPr>
        </p:nvGraphicFramePr>
        <p:xfrm>
          <a:off x="2713038" y="4276725"/>
          <a:ext cx="19812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981080" imgH="368280" progId="Equation.DSMT4">
                  <p:embed/>
                </p:oleObj>
              </mc:Choice>
              <mc:Fallback>
                <p:oleObj name="Equation" r:id="rId16" imgW="1981080" imgH="36828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13038" y="4276725"/>
                        <a:ext cx="19812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" name="Rectangle 25"/>
          <p:cNvSpPr/>
          <p:nvPr/>
        </p:nvSpPr>
        <p:spPr>
          <a:xfrm>
            <a:off x="2980616" y="4443390"/>
            <a:ext cx="168507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000099"/>
                </a:solidFill>
              </a:rPr>
              <a:t>_____________</a:t>
            </a:r>
          </a:p>
        </p:txBody>
      </p:sp>
      <p:sp>
        <p:nvSpPr>
          <p:cNvPr id="28" name="Rectangle 27"/>
          <p:cNvSpPr/>
          <p:nvPr/>
        </p:nvSpPr>
        <p:spPr>
          <a:xfrm>
            <a:off x="5089895" y="4373236"/>
            <a:ext cx="316105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Rounded to the nearest cent</a:t>
            </a:r>
          </a:p>
        </p:txBody>
      </p:sp>
      <p:sp>
        <p:nvSpPr>
          <p:cNvPr id="31" name="Rectangle 30"/>
          <p:cNvSpPr/>
          <p:nvPr/>
        </p:nvSpPr>
        <p:spPr>
          <a:xfrm>
            <a:off x="5052244" y="5106495"/>
            <a:ext cx="180575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/>
              <a:t>_________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21DC041D-8CDD-38EC-2D04-22028E8903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Completion Example 10: Application: Compound Interest (cont.)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9" grpId="0"/>
      <p:bldP spid="11" grpId="0"/>
      <p:bldP spid="13" grpId="0"/>
      <p:bldP spid="16" grpId="0"/>
      <p:bldP spid="18" grpId="0"/>
      <p:bldP spid="20" grpId="0"/>
      <p:bldP spid="22" grpId="0"/>
      <p:bldP spid="26" grpId="0"/>
      <p:bldP spid="28" grpId="0"/>
      <p:bldP spid="31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Rectangle 3"/>
          <p:cNvSpPr>
            <a:spLocks noGrp="1"/>
          </p:cNvSpPr>
          <p:nvPr>
            <p:ph idx="1"/>
          </p:nvPr>
        </p:nvSpPr>
        <p:spPr>
          <a:xfrm>
            <a:off x="457199" y="1143000"/>
            <a:ext cx="8333509" cy="11079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514350" indent="-514350" eaLnBrk="1" hangingPunct="1">
              <a:spcBef>
                <a:spcPts val="1200"/>
              </a:spcBef>
              <a:buFont typeface="+mj-lt"/>
              <a:buAutoNum type="alphaLcPeriod" startAt="2"/>
            </a:pPr>
            <a:r>
              <a:rPr lang="en-US" sz="2800" dirty="0">
                <a:solidFill>
                  <a:schemeClr val="tx1"/>
                </a:solidFill>
              </a:rPr>
              <a:t>The interest earned will be</a:t>
            </a:r>
          </a:p>
          <a:p>
            <a:pPr marL="0" indent="0" eaLnBrk="1" hangingPunct="1">
              <a:spcBef>
                <a:spcPts val="1200"/>
              </a:spcBef>
              <a:buFont typeface="Courier New" pitchFamily="49" charset="0"/>
              <a:buNone/>
            </a:pPr>
            <a:r>
              <a:rPr lang="en-US" i="1" dirty="0">
                <a:solidFill>
                  <a:srgbClr val="0000FF"/>
                </a:solidFill>
              </a:rPr>
              <a:t>       I</a:t>
            </a:r>
            <a:r>
              <a:rPr lang="en-US" dirty="0">
                <a:solidFill>
                  <a:srgbClr val="0000FF"/>
                </a:solidFill>
              </a:rPr>
              <a:t> =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000099"/>
                </a:solidFill>
              </a:rPr>
              <a:t>$  9628.24</a:t>
            </a:r>
            <a:r>
              <a:rPr lang="en-US" dirty="0">
                <a:solidFill>
                  <a:schemeClr val="tx1"/>
                </a:solidFill>
              </a:rPr>
              <a:t>   </a:t>
            </a:r>
            <a:r>
              <a:rPr lang="en-US" dirty="0">
                <a:solidFill>
                  <a:srgbClr val="000099"/>
                </a:solidFill>
                <a:latin typeface="Calibri"/>
              </a:rPr>
              <a:t>– $6000.00 = </a:t>
            </a:r>
            <a:r>
              <a:rPr lang="en-US" dirty="0">
                <a:solidFill>
                  <a:srgbClr val="FF0000"/>
                </a:solidFill>
                <a:latin typeface="Calibri"/>
              </a:rPr>
              <a:t>$  3628.24</a:t>
            </a:r>
            <a:r>
              <a:rPr lang="en-US" dirty="0">
                <a:solidFill>
                  <a:schemeClr val="tx1"/>
                </a:solidFill>
                <a:latin typeface="Calibri"/>
              </a:rPr>
              <a:t>   .</a:t>
            </a:r>
            <a:endParaRPr lang="en-US" sz="2800" i="1" dirty="0">
              <a:solidFill>
                <a:schemeClr val="tx1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614952" y="1773496"/>
            <a:ext cx="180049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/>
              <a:t>_________</a:t>
            </a:r>
          </a:p>
        </p:txBody>
      </p:sp>
      <p:sp>
        <p:nvSpPr>
          <p:cNvPr id="5" name="Rectangle 4"/>
          <p:cNvSpPr/>
          <p:nvPr/>
        </p:nvSpPr>
        <p:spPr>
          <a:xfrm>
            <a:off x="5334000" y="1782738"/>
            <a:ext cx="180049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/>
              <a:t>_________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99442796-3B5C-C388-A9A6-17E402F595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Completion Example 10: Application: Compound Interest (cont.)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 txBox="1">
            <a:spLocks/>
          </p:cNvSpPr>
          <p:nvPr/>
        </p:nvSpPr>
        <p:spPr>
          <a:xfrm>
            <a:off x="457200" y="1143000"/>
            <a:ext cx="8226425" cy="2985433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/>
          <a:p>
            <a:pPr>
              <a:spcBef>
                <a:spcPct val="0"/>
              </a:spcBef>
            </a:pPr>
            <a:r>
              <a:rPr lang="en-US" sz="2800" dirty="0">
                <a:solidFill>
                  <a:srgbClr val="000000"/>
                </a:solidFill>
              </a:rPr>
              <a:t>The adjusted amount </a:t>
            </a:r>
            <a:r>
              <a:rPr lang="en-US" sz="2800" i="1" dirty="0">
                <a:solidFill>
                  <a:srgbClr val="000000"/>
                </a:solidFill>
              </a:rPr>
              <a:t>A</a:t>
            </a:r>
            <a:r>
              <a:rPr lang="en-US" sz="2800" dirty="0">
                <a:solidFill>
                  <a:srgbClr val="000000"/>
                </a:solidFill>
              </a:rPr>
              <a:t> due to </a:t>
            </a:r>
            <a:r>
              <a:rPr lang="en-US" sz="2800" b="1" dirty="0">
                <a:solidFill>
                  <a:srgbClr val="C00000"/>
                </a:solidFill>
              </a:rPr>
              <a:t>inflation</a:t>
            </a:r>
            <a:r>
              <a:rPr lang="en-US" sz="2800" dirty="0">
                <a:solidFill>
                  <a:srgbClr val="000000"/>
                </a:solidFill>
              </a:rPr>
              <a:t> is</a:t>
            </a:r>
          </a:p>
          <a:p>
            <a:pPr>
              <a:spcBef>
                <a:spcPct val="0"/>
              </a:spcBef>
            </a:pPr>
            <a:endParaRPr lang="en-US" sz="1000" dirty="0">
              <a:solidFill>
                <a:srgbClr val="000000"/>
              </a:solidFill>
            </a:endParaRPr>
          </a:p>
          <a:p>
            <a:pPr algn="ctr">
              <a:spcBef>
                <a:spcPct val="0"/>
              </a:spcBef>
            </a:pPr>
            <a:r>
              <a:rPr lang="en-US" sz="2800" b="1" i="1" dirty="0">
                <a:solidFill>
                  <a:srgbClr val="000000"/>
                </a:solidFill>
              </a:rPr>
              <a:t>A</a:t>
            </a: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sz="2800" b="1" dirty="0">
                <a:solidFill>
                  <a:srgbClr val="000000"/>
                </a:solidFill>
              </a:rPr>
              <a:t>=</a:t>
            </a: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sz="2800" b="1" i="1" dirty="0">
                <a:solidFill>
                  <a:srgbClr val="000000"/>
                </a:solidFill>
              </a:rPr>
              <a:t>P</a:t>
            </a:r>
            <a:r>
              <a:rPr lang="en-US" sz="2800" i="1" dirty="0">
                <a:solidFill>
                  <a:srgbClr val="000000"/>
                </a:solidFill>
              </a:rPr>
              <a:t> </a:t>
            </a:r>
            <a:r>
              <a:rPr lang="en-US" sz="2800" b="1" dirty="0">
                <a:solidFill>
                  <a:srgbClr val="000000"/>
                </a:solidFill>
              </a:rPr>
              <a:t>(1</a:t>
            </a: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sz="2800" b="1" dirty="0">
                <a:solidFill>
                  <a:srgbClr val="000000"/>
                </a:solidFill>
              </a:rPr>
              <a:t>+</a:t>
            </a: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sz="2800" b="1" i="1" dirty="0">
                <a:solidFill>
                  <a:srgbClr val="000000"/>
                </a:solidFill>
              </a:rPr>
              <a:t>r</a:t>
            </a:r>
            <a:r>
              <a:rPr lang="en-US" sz="2800" b="1" dirty="0">
                <a:solidFill>
                  <a:srgbClr val="000000"/>
                </a:solidFill>
              </a:rPr>
              <a:t>)</a:t>
            </a:r>
            <a:r>
              <a:rPr lang="en-US" sz="2800" b="1" i="1" baseline="30000" dirty="0">
                <a:solidFill>
                  <a:srgbClr val="000000"/>
                </a:solidFill>
              </a:rPr>
              <a:t>t</a:t>
            </a:r>
            <a:r>
              <a:rPr lang="en-US" sz="2800" dirty="0">
                <a:solidFill>
                  <a:srgbClr val="000000"/>
                </a:solidFill>
              </a:rPr>
              <a:t>,</a:t>
            </a:r>
          </a:p>
          <a:p>
            <a:r>
              <a:rPr lang="en-US" sz="2800" dirty="0">
                <a:solidFill>
                  <a:srgbClr val="000000"/>
                </a:solidFill>
              </a:rPr>
              <a:t>where</a:t>
            </a:r>
          </a:p>
          <a:p>
            <a:endParaRPr lang="en-US" sz="1000" dirty="0">
              <a:solidFill>
                <a:srgbClr val="000000"/>
              </a:solidFill>
            </a:endParaRPr>
          </a:p>
          <a:p>
            <a:r>
              <a:rPr lang="en-US" sz="2800" b="1" i="1" dirty="0">
                <a:solidFill>
                  <a:srgbClr val="000000"/>
                </a:solidFill>
              </a:rPr>
              <a:t>P</a:t>
            </a:r>
            <a:r>
              <a:rPr lang="en-US" sz="2800" dirty="0">
                <a:solidFill>
                  <a:srgbClr val="000000"/>
                </a:solidFill>
              </a:rPr>
              <a:t> = principal (the original value),</a:t>
            </a:r>
          </a:p>
          <a:p>
            <a:r>
              <a:rPr lang="en-US" sz="2800" b="1" i="1" dirty="0">
                <a:solidFill>
                  <a:srgbClr val="000000"/>
                </a:solidFill>
              </a:rPr>
              <a:t>r</a:t>
            </a:r>
            <a:r>
              <a:rPr lang="en-US" sz="2800" dirty="0">
                <a:solidFill>
                  <a:srgbClr val="000000"/>
                </a:solidFill>
              </a:rPr>
              <a:t> = annual rate of inflation in decimal notation, and</a:t>
            </a:r>
          </a:p>
          <a:p>
            <a:r>
              <a:rPr lang="en-US" sz="2800" b="1" i="1" dirty="0">
                <a:solidFill>
                  <a:srgbClr val="000000"/>
                </a:solidFill>
              </a:rPr>
              <a:t>t</a:t>
            </a:r>
            <a:r>
              <a:rPr lang="en-US" sz="2800" dirty="0">
                <a:solidFill>
                  <a:srgbClr val="000000"/>
                </a:solidFill>
              </a:rPr>
              <a:t> = time (in years).</a:t>
            </a:r>
          </a:p>
        </p:txBody>
      </p:sp>
      <p:sp>
        <p:nvSpPr>
          <p:cNvPr id="3072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eaLnBrk="1" hangingPunct="1"/>
            <a:r>
              <a:rPr lang="en-US" sz="3200" dirty="0">
                <a:solidFill>
                  <a:schemeClr val="accent1"/>
                </a:solidFill>
              </a:rPr>
              <a:t>Formula: Inflation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Rectangle 3"/>
          <p:cNvSpPr>
            <a:spLocks noGrp="1"/>
          </p:cNvSpPr>
          <p:nvPr>
            <p:ph idx="1"/>
          </p:nvPr>
        </p:nvSpPr>
        <p:spPr>
          <a:xfrm>
            <a:off x="457200" y="1201137"/>
            <a:ext cx="8229600" cy="478592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indent="0" eaLnBrk="1" hangingPunct="1">
              <a:spcAft>
                <a:spcPts val="600"/>
              </a:spcAft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You want to borrow </a:t>
            </a:r>
            <a:r>
              <a:rPr lang="en-US" sz="2800" i="0" dirty="0">
                <a:solidFill>
                  <a:srgbClr val="0000FF"/>
                </a:solidFill>
              </a:rPr>
              <a:t>$2000 </a:t>
            </a:r>
            <a:r>
              <a:rPr lang="en-US" sz="2800" i="0" dirty="0">
                <a:solidFill>
                  <a:schemeClr val="tx1"/>
                </a:solidFill>
              </a:rPr>
              <a:t>from your bank for one year.  If the interest rate is </a:t>
            </a:r>
            <a:r>
              <a:rPr lang="en-US" sz="2800" i="0" dirty="0">
                <a:solidFill>
                  <a:srgbClr val="0000FF"/>
                </a:solidFill>
              </a:rPr>
              <a:t>5.5%</a:t>
            </a:r>
            <a:r>
              <a:rPr lang="en-US" sz="2800" i="0" dirty="0">
                <a:solidFill>
                  <a:schemeClr val="tx1"/>
                </a:solidFill>
              </a:rPr>
              <a:t>, how much interest would you pay?</a:t>
            </a:r>
          </a:p>
          <a:p>
            <a:pPr marL="0" indent="0" eaLnBrk="1" hangingPunct="1">
              <a:spcAft>
                <a:spcPts val="600"/>
              </a:spcAft>
              <a:buFont typeface="Courier New" pitchFamily="49" charset="0"/>
              <a:buNone/>
            </a:pPr>
            <a:r>
              <a:rPr lang="en-US" sz="2800" b="1" i="0" dirty="0">
                <a:solidFill>
                  <a:schemeClr val="tx1"/>
                </a:solidFill>
              </a:rPr>
              <a:t>Solution</a:t>
            </a:r>
          </a:p>
          <a:p>
            <a:pPr marL="0" indent="0" eaLnBrk="1" hangingPunct="1">
              <a:spcAft>
                <a:spcPts val="600"/>
              </a:spcAft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The interest is found by using the formula                    with</a:t>
            </a:r>
          </a:p>
          <a:p>
            <a:pPr marL="0" indent="0" eaLnBrk="1" hangingPunct="1">
              <a:spcAft>
                <a:spcPts val="600"/>
              </a:spcAft>
              <a:buFont typeface="Courier New" pitchFamily="49" charset="0"/>
              <a:buNone/>
            </a:pPr>
            <a:endParaRPr lang="en-US" sz="2800" i="0" dirty="0">
              <a:solidFill>
                <a:schemeClr val="tx1"/>
              </a:solidFill>
            </a:endParaRPr>
          </a:p>
          <a:p>
            <a:pPr marL="0" indent="0" eaLnBrk="1" hangingPunct="1">
              <a:spcAft>
                <a:spcPts val="600"/>
              </a:spcAft>
              <a:buFont typeface="Courier New" pitchFamily="49" charset="0"/>
              <a:buNone/>
            </a:pPr>
            <a:endParaRPr lang="en-US" sz="2800" i="0" dirty="0">
              <a:solidFill>
                <a:schemeClr val="tx1"/>
              </a:solidFill>
            </a:endParaRPr>
          </a:p>
          <a:p>
            <a:pPr marL="0" indent="0" eaLnBrk="1" hangingPunct="1">
              <a:spcAft>
                <a:spcPts val="600"/>
              </a:spcAft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You would pay </a:t>
            </a:r>
            <a:r>
              <a:rPr lang="en-US" sz="2800" i="0" dirty="0">
                <a:solidFill>
                  <a:srgbClr val="FF0000"/>
                </a:solidFill>
              </a:rPr>
              <a:t>$110</a:t>
            </a:r>
            <a:r>
              <a:rPr lang="en-US" sz="2800" b="1" i="0" dirty="0">
                <a:solidFill>
                  <a:srgbClr val="FF0000"/>
                </a:solidFill>
              </a:rPr>
              <a:t> </a:t>
            </a:r>
            <a:r>
              <a:rPr lang="en-US" sz="2800" i="0" dirty="0">
                <a:solidFill>
                  <a:schemeClr val="tx1"/>
                </a:solidFill>
              </a:rPr>
              <a:t>in interest.</a:t>
            </a:r>
          </a:p>
        </p:txBody>
      </p:sp>
      <p:graphicFrame>
        <p:nvGraphicFramePr>
          <p:cNvPr id="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45081411"/>
              </p:ext>
            </p:extLst>
          </p:nvPr>
        </p:nvGraphicFramePr>
        <p:xfrm>
          <a:off x="6625936" y="3352800"/>
          <a:ext cx="13208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320480" imgH="330120" progId="Equation.DSMT4">
                  <p:embed/>
                </p:oleObj>
              </mc:Choice>
              <mc:Fallback>
                <p:oleObj name="Equation" r:id="rId2" imgW="1320480" imgH="33012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25936" y="3352800"/>
                        <a:ext cx="1320800" cy="330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2" name="Object 8"/>
          <p:cNvGraphicFramePr>
            <a:graphicFrameLocks noChangeAspect="1"/>
          </p:cNvGraphicFramePr>
          <p:nvPr/>
        </p:nvGraphicFramePr>
        <p:xfrm>
          <a:off x="1219200" y="4273550"/>
          <a:ext cx="67056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6705360" imgH="419040" progId="Equation.DSMT4">
                  <p:embed/>
                </p:oleObj>
              </mc:Choice>
              <mc:Fallback>
                <p:oleObj name="Equation" r:id="rId4" imgW="6705360" imgH="41904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0" y="4273550"/>
                        <a:ext cx="6705600" cy="419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3" name="Object 9"/>
          <p:cNvGraphicFramePr>
            <a:graphicFrameLocks noChangeAspect="1"/>
          </p:cNvGraphicFramePr>
          <p:nvPr/>
        </p:nvGraphicFramePr>
        <p:xfrm>
          <a:off x="3067050" y="4889500"/>
          <a:ext cx="24384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438400" imgH="292100" progId="Equation.DSMT4">
                  <p:embed/>
                </p:oleObj>
              </mc:Choice>
              <mc:Fallback>
                <p:oleObj name="Equation" r:id="rId6" imgW="2438400" imgH="2921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67050" y="4889500"/>
                        <a:ext cx="24384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4" name="Object 10"/>
          <p:cNvGraphicFramePr>
            <a:graphicFrameLocks noChangeAspect="1"/>
          </p:cNvGraphicFramePr>
          <p:nvPr/>
        </p:nvGraphicFramePr>
        <p:xfrm>
          <a:off x="5562600" y="4889500"/>
          <a:ext cx="825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825500" imgH="292100" progId="Equation.DSMT4">
                  <p:embed/>
                </p:oleObj>
              </mc:Choice>
              <mc:Fallback>
                <p:oleObj name="Equation" r:id="rId8" imgW="825500" imgH="2921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62600" y="4889500"/>
                        <a:ext cx="825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Title 3">
            <a:extLst>
              <a:ext uri="{FF2B5EF4-FFF2-40B4-BE49-F238E27FC236}">
                <a16:creationId xmlns:a16="http://schemas.microsoft.com/office/drawing/2014/main" id="{0F1559E5-D4DD-7CC5-77CC-B88F37F161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1: Application: Calculating </a:t>
            </a:r>
            <a:br>
              <a:rPr lang="en-US" dirty="0">
                <a:solidFill>
                  <a:schemeClr val="accent1"/>
                </a:solidFill>
              </a:rPr>
            </a:br>
            <a:r>
              <a:rPr lang="en-US" dirty="0">
                <a:solidFill>
                  <a:schemeClr val="accent1"/>
                </a:solidFill>
              </a:rPr>
              <a:t>Simple Interest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Rectangle 3"/>
          <p:cNvSpPr>
            <a:spLocks noGrp="1"/>
          </p:cNvSpPr>
          <p:nvPr>
            <p:ph idx="1"/>
          </p:nvPr>
        </p:nvSpPr>
        <p:spPr>
          <a:xfrm>
            <a:off x="457200" y="1161826"/>
            <a:ext cx="8333509" cy="453662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Suppose that your income is </a:t>
            </a:r>
            <a:r>
              <a:rPr lang="en-US" dirty="0">
                <a:solidFill>
                  <a:srgbClr val="0000FF"/>
                </a:solidFill>
              </a:rPr>
              <a:t>$28,800</a:t>
            </a:r>
            <a:r>
              <a:rPr lang="en-US" dirty="0"/>
              <a:t> per year and that each year you can expect to receive a cost-of-living raise that matches the inflation rate. If inflation is steady at </a:t>
            </a:r>
            <a:r>
              <a:rPr lang="en-US" dirty="0">
                <a:solidFill>
                  <a:srgbClr val="0000FF"/>
                </a:solidFill>
              </a:rPr>
              <a:t>3%</a:t>
            </a:r>
            <a:r>
              <a:rPr lang="en-US" dirty="0"/>
              <a:t> per year, find your yearly income in:</a:t>
            </a:r>
          </a:p>
          <a:p>
            <a:endParaRPr lang="en-US" sz="600" dirty="0"/>
          </a:p>
          <a:p>
            <a:r>
              <a:rPr lang="en-US" sz="2800" i="0" dirty="0">
                <a:solidFill>
                  <a:schemeClr val="tx1"/>
                </a:solidFill>
              </a:rPr>
              <a:t>a.   5 years		b.   10 years		    c.   20 years</a:t>
            </a:r>
          </a:p>
          <a:p>
            <a:endParaRPr lang="en-US" sz="600" b="1" dirty="0">
              <a:solidFill>
                <a:schemeClr val="tx1"/>
              </a:solidFill>
            </a:endParaRPr>
          </a:p>
          <a:p>
            <a:r>
              <a:rPr lang="en-US" b="1" dirty="0"/>
              <a:t>Solution</a:t>
            </a:r>
          </a:p>
          <a:p>
            <a:r>
              <a:rPr lang="en-US" dirty="0">
                <a:solidFill>
                  <a:schemeClr val="tx1"/>
                </a:solidFill>
              </a:rPr>
              <a:t>To calculate your yearly income in </a:t>
            </a:r>
            <a:r>
              <a:rPr lang="en-US" dirty="0">
                <a:solidFill>
                  <a:srgbClr val="0000FF"/>
                </a:solidFill>
              </a:rPr>
              <a:t>5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>
                <a:solidFill>
                  <a:srgbClr val="0000FF"/>
                </a:solidFill>
              </a:rPr>
              <a:t>10</a:t>
            </a:r>
            <a:r>
              <a:rPr lang="en-US" dirty="0">
                <a:solidFill>
                  <a:schemeClr val="tx1"/>
                </a:solidFill>
              </a:rPr>
              <a:t>, and </a:t>
            </a:r>
            <a:r>
              <a:rPr lang="en-US" dirty="0">
                <a:solidFill>
                  <a:srgbClr val="0000FF"/>
                </a:solidFill>
              </a:rPr>
              <a:t>20</a:t>
            </a:r>
            <a:r>
              <a:rPr lang="en-US" dirty="0">
                <a:solidFill>
                  <a:schemeClr val="tx1"/>
                </a:solidFill>
              </a:rPr>
              <a:t> years, evaluate </a:t>
            </a:r>
            <a:r>
              <a:rPr lang="en-US" i="1" dirty="0">
                <a:solidFill>
                  <a:srgbClr val="0000FF"/>
                </a:solidFill>
              </a:rPr>
              <a:t>A</a:t>
            </a:r>
            <a:r>
              <a:rPr lang="en-US" dirty="0">
                <a:solidFill>
                  <a:srgbClr val="0000FF"/>
                </a:solidFill>
              </a:rPr>
              <a:t> =</a:t>
            </a:r>
            <a:r>
              <a:rPr lang="en-US" dirty="0">
                <a:solidFill>
                  <a:schemeClr val="tx1"/>
                </a:solidFill>
              </a:rPr>
              <a:t> $</a:t>
            </a:r>
            <a:r>
              <a:rPr lang="en-US" dirty="0">
                <a:solidFill>
                  <a:srgbClr val="000099"/>
                </a:solidFill>
              </a:rPr>
              <a:t>28,800(1 + 0.03)</a:t>
            </a:r>
            <a:r>
              <a:rPr lang="en-US" i="1" baseline="30000" dirty="0">
                <a:solidFill>
                  <a:srgbClr val="000099"/>
                </a:solidFill>
              </a:rPr>
              <a:t>t</a:t>
            </a:r>
            <a:r>
              <a:rPr lang="en-US" dirty="0">
                <a:solidFill>
                  <a:schemeClr val="tx1"/>
                </a:solidFill>
              </a:rPr>
              <a:t> at </a:t>
            </a:r>
            <a:r>
              <a:rPr lang="en-US" i="1" dirty="0">
                <a:solidFill>
                  <a:srgbClr val="0000FF"/>
                </a:solidFill>
              </a:rPr>
              <a:t>t</a:t>
            </a:r>
            <a:r>
              <a:rPr lang="en-US" dirty="0">
                <a:solidFill>
                  <a:srgbClr val="0000FF"/>
                </a:solidFill>
              </a:rPr>
              <a:t> =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FF0000"/>
                </a:solidFill>
              </a:rPr>
              <a:t>5</a:t>
            </a:r>
            <a:r>
              <a:rPr lang="en-US" dirty="0">
                <a:solidFill>
                  <a:schemeClr val="tx1"/>
                </a:solidFill>
              </a:rPr>
              <a:t>,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i="1" dirty="0">
                <a:solidFill>
                  <a:srgbClr val="0000FF"/>
                </a:solidFill>
              </a:rPr>
              <a:t>t</a:t>
            </a:r>
            <a:r>
              <a:rPr lang="en-US" dirty="0">
                <a:solidFill>
                  <a:srgbClr val="0000FF"/>
                </a:solidFill>
              </a:rPr>
              <a:t> =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FF0000"/>
                </a:solidFill>
              </a:rPr>
              <a:t>10</a:t>
            </a:r>
            <a:r>
              <a:rPr lang="en-US" dirty="0">
                <a:solidFill>
                  <a:schemeClr val="tx1"/>
                </a:solidFill>
              </a:rPr>
              <a:t>, and </a:t>
            </a:r>
          </a:p>
          <a:p>
            <a:r>
              <a:rPr lang="en-US" i="1" dirty="0">
                <a:solidFill>
                  <a:srgbClr val="0000FF"/>
                </a:solidFill>
              </a:rPr>
              <a:t>t</a:t>
            </a:r>
            <a:r>
              <a:rPr lang="en-US" dirty="0">
                <a:solidFill>
                  <a:srgbClr val="0000FF"/>
                </a:solidFill>
              </a:rPr>
              <a:t> =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FF0000"/>
                </a:solidFill>
              </a:rPr>
              <a:t>20</a:t>
            </a:r>
            <a:r>
              <a:rPr lang="en-US" dirty="0">
                <a:solidFill>
                  <a:schemeClr val="tx1"/>
                </a:solidFill>
              </a:rPr>
              <a:t>.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043A38B2-407B-1390-3225-67FDD354BE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11: Application: Calculating Inflation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5" grpId="0" uiExpand="1" build="p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Rectangle 3"/>
          <p:cNvSpPr>
            <a:spLocks noGrp="1"/>
          </p:cNvSpPr>
          <p:nvPr>
            <p:ph idx="1"/>
          </p:nvPr>
        </p:nvSpPr>
        <p:spPr>
          <a:xfrm>
            <a:off x="443753" y="1054249"/>
            <a:ext cx="8312727" cy="49182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514350" indent="-514350">
              <a:buFont typeface="+mj-lt"/>
              <a:buAutoNum type="alphaLcPeriod"/>
            </a:pPr>
            <a:r>
              <a:rPr lang="en-US" dirty="0">
                <a:solidFill>
                  <a:schemeClr val="tx1"/>
                </a:solidFill>
              </a:rPr>
              <a:t>for </a:t>
            </a:r>
            <a:r>
              <a:rPr lang="en-US" i="1" dirty="0">
                <a:solidFill>
                  <a:srgbClr val="0000FF"/>
                </a:solidFill>
              </a:rPr>
              <a:t>t</a:t>
            </a:r>
            <a:r>
              <a:rPr lang="en-US" dirty="0">
                <a:solidFill>
                  <a:srgbClr val="0000FF"/>
                </a:solidFill>
              </a:rPr>
              <a:t> = 5</a:t>
            </a:r>
            <a:r>
              <a:rPr lang="en-US" dirty="0">
                <a:solidFill>
                  <a:schemeClr val="tx1"/>
                </a:solidFill>
              </a:rPr>
              <a:t>:    </a:t>
            </a:r>
            <a:r>
              <a:rPr lang="en-US" i="1" dirty="0">
                <a:solidFill>
                  <a:srgbClr val="000099"/>
                </a:solidFill>
              </a:rPr>
              <a:t>A</a:t>
            </a:r>
            <a:r>
              <a:rPr lang="en-US" dirty="0">
                <a:solidFill>
                  <a:srgbClr val="000099"/>
                </a:solidFill>
              </a:rPr>
              <a:t> = $28,800(1 + 0.03)</a:t>
            </a:r>
            <a:r>
              <a:rPr lang="en-US" baseline="30000" dirty="0">
                <a:solidFill>
                  <a:srgbClr val="000099"/>
                </a:solidFill>
              </a:rPr>
              <a:t>5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>
                <a:solidFill>
                  <a:srgbClr val="000099"/>
                </a:solidFill>
                <a:sym typeface="Symbol"/>
              </a:rPr>
              <a:t>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FF0000"/>
                </a:solidFill>
              </a:rPr>
              <a:t>$33,387.09</a:t>
            </a:r>
            <a:endParaRPr lang="en-US" b="1" dirty="0">
              <a:solidFill>
                <a:srgbClr val="FF0000"/>
              </a:solidFill>
            </a:endParaRPr>
          </a:p>
          <a:p>
            <a:pPr marL="514350" indent="-514350">
              <a:buFont typeface="+mj-lt"/>
              <a:buAutoNum type="alphaLcPeriod"/>
            </a:pPr>
            <a:endParaRPr lang="en-US" dirty="0">
              <a:solidFill>
                <a:schemeClr val="tx1"/>
              </a:solidFill>
            </a:endParaRPr>
          </a:p>
          <a:p>
            <a:pPr marL="514350" indent="-514350">
              <a:buFont typeface="+mj-lt"/>
              <a:buAutoNum type="alphaLcPeriod"/>
            </a:pPr>
            <a:r>
              <a:rPr lang="en-US" dirty="0">
                <a:solidFill>
                  <a:schemeClr val="tx1"/>
                </a:solidFill>
              </a:rPr>
              <a:t>for </a:t>
            </a:r>
            <a:r>
              <a:rPr lang="en-US" i="1" dirty="0">
                <a:solidFill>
                  <a:srgbClr val="0000FF"/>
                </a:solidFill>
              </a:rPr>
              <a:t>t</a:t>
            </a:r>
            <a:r>
              <a:rPr lang="en-US" dirty="0">
                <a:solidFill>
                  <a:srgbClr val="0000FF"/>
                </a:solidFill>
              </a:rPr>
              <a:t> = 10</a:t>
            </a:r>
            <a:r>
              <a:rPr lang="en-US" dirty="0">
                <a:solidFill>
                  <a:schemeClr val="tx1"/>
                </a:solidFill>
              </a:rPr>
              <a:t>:  </a:t>
            </a:r>
            <a:r>
              <a:rPr lang="en-US" i="1" dirty="0">
                <a:solidFill>
                  <a:srgbClr val="000099"/>
                </a:solidFill>
              </a:rPr>
              <a:t>A</a:t>
            </a:r>
            <a:r>
              <a:rPr lang="en-US" dirty="0">
                <a:solidFill>
                  <a:srgbClr val="000099"/>
                </a:solidFill>
              </a:rPr>
              <a:t> = $28,800(1 + 0.03)</a:t>
            </a:r>
            <a:r>
              <a:rPr lang="en-US" baseline="30000" dirty="0">
                <a:solidFill>
                  <a:srgbClr val="000099"/>
                </a:solidFill>
              </a:rPr>
              <a:t>10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>
                <a:solidFill>
                  <a:srgbClr val="000099"/>
                </a:solidFill>
                <a:sym typeface="Symbol"/>
              </a:rPr>
              <a:t>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FF0000"/>
                </a:solidFill>
              </a:rPr>
              <a:t>$38,704.79</a:t>
            </a:r>
          </a:p>
          <a:p>
            <a:pPr marL="514350" indent="-514350">
              <a:buFont typeface="+mj-lt"/>
              <a:buAutoNum type="alphaLcPeriod"/>
            </a:pPr>
            <a:endParaRPr lang="en-US" sz="2800" b="1" dirty="0">
              <a:solidFill>
                <a:schemeClr val="tx1"/>
              </a:solidFill>
            </a:endParaRPr>
          </a:p>
          <a:p>
            <a:pPr marL="514350" indent="-514350">
              <a:buFont typeface="+mj-lt"/>
              <a:buAutoNum type="alphaLcPeriod"/>
            </a:pPr>
            <a:r>
              <a:rPr lang="en-US" dirty="0">
                <a:solidFill>
                  <a:schemeClr val="tx1"/>
                </a:solidFill>
              </a:rPr>
              <a:t>for </a:t>
            </a:r>
            <a:r>
              <a:rPr lang="en-US" i="1" dirty="0">
                <a:solidFill>
                  <a:srgbClr val="0000FF"/>
                </a:solidFill>
              </a:rPr>
              <a:t>t</a:t>
            </a:r>
            <a:r>
              <a:rPr lang="en-US" dirty="0">
                <a:solidFill>
                  <a:srgbClr val="0000FF"/>
                </a:solidFill>
              </a:rPr>
              <a:t> = 20</a:t>
            </a:r>
            <a:r>
              <a:rPr lang="en-US" dirty="0">
                <a:solidFill>
                  <a:schemeClr val="tx1"/>
                </a:solidFill>
              </a:rPr>
              <a:t>:  </a:t>
            </a:r>
            <a:r>
              <a:rPr lang="en-US" i="1" dirty="0">
                <a:solidFill>
                  <a:srgbClr val="000099"/>
                </a:solidFill>
              </a:rPr>
              <a:t>A</a:t>
            </a:r>
            <a:r>
              <a:rPr lang="en-US" dirty="0">
                <a:solidFill>
                  <a:srgbClr val="000099"/>
                </a:solidFill>
              </a:rPr>
              <a:t> = $28,800(1 + 0.03)</a:t>
            </a:r>
            <a:r>
              <a:rPr lang="en-US" baseline="30000" dirty="0">
                <a:solidFill>
                  <a:srgbClr val="000099"/>
                </a:solidFill>
              </a:rPr>
              <a:t>20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>
                <a:solidFill>
                  <a:srgbClr val="000099"/>
                </a:solidFill>
                <a:sym typeface="Symbol"/>
              </a:rPr>
              <a:t>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FF0000"/>
                </a:solidFill>
              </a:rPr>
              <a:t>$52,016.00</a:t>
            </a:r>
            <a:endParaRPr lang="en-US" sz="2800" b="1" dirty="0">
              <a:solidFill>
                <a:srgbClr val="FF0000"/>
              </a:solidFill>
            </a:endParaRPr>
          </a:p>
          <a:p>
            <a:pPr marL="457200" indent="-457200"/>
            <a:endParaRPr lang="en-US" b="1" dirty="0">
              <a:solidFill>
                <a:schemeClr val="tx1"/>
              </a:solidFill>
            </a:endParaRPr>
          </a:p>
          <a:p>
            <a:r>
              <a:rPr lang="en-US" dirty="0"/>
              <a:t>Thus, if you keep the same job for </a:t>
            </a:r>
            <a:r>
              <a:rPr lang="en-US" dirty="0">
                <a:solidFill>
                  <a:srgbClr val="0000FF"/>
                </a:solidFill>
              </a:rPr>
              <a:t>20 years</a:t>
            </a:r>
            <a:r>
              <a:rPr lang="en-US" dirty="0"/>
              <a:t> with your salary matching inflation, you will be making </a:t>
            </a:r>
            <a:r>
              <a:rPr lang="en-US" dirty="0">
                <a:solidFill>
                  <a:srgbClr val="0000FF"/>
                </a:solidFill>
              </a:rPr>
              <a:t>$33,387.09</a:t>
            </a:r>
            <a:r>
              <a:rPr lang="en-US" dirty="0"/>
              <a:t> in </a:t>
            </a:r>
            <a:r>
              <a:rPr lang="en-US" dirty="0">
                <a:solidFill>
                  <a:srgbClr val="0000FF"/>
                </a:solidFill>
              </a:rPr>
              <a:t>5 years</a:t>
            </a:r>
            <a:r>
              <a:rPr lang="en-US" dirty="0"/>
              <a:t>, </a:t>
            </a:r>
            <a:r>
              <a:rPr lang="en-US" dirty="0">
                <a:solidFill>
                  <a:srgbClr val="0000FF"/>
                </a:solidFill>
              </a:rPr>
              <a:t>$38,704.79</a:t>
            </a:r>
            <a:r>
              <a:rPr lang="en-US" dirty="0"/>
              <a:t> in </a:t>
            </a:r>
            <a:r>
              <a:rPr lang="en-US" dirty="0">
                <a:solidFill>
                  <a:srgbClr val="0000FF"/>
                </a:solidFill>
              </a:rPr>
              <a:t>10 years</a:t>
            </a:r>
            <a:r>
              <a:rPr lang="en-US" dirty="0"/>
              <a:t>, and </a:t>
            </a:r>
            <a:r>
              <a:rPr lang="en-US" dirty="0">
                <a:solidFill>
                  <a:srgbClr val="0000FF"/>
                </a:solidFill>
              </a:rPr>
              <a:t>$52,016.00</a:t>
            </a:r>
            <a:r>
              <a:rPr lang="en-US" dirty="0"/>
              <a:t> in </a:t>
            </a:r>
            <a:r>
              <a:rPr lang="en-US" dirty="0">
                <a:solidFill>
                  <a:srgbClr val="0000FF"/>
                </a:solidFill>
              </a:rPr>
              <a:t>20 years</a:t>
            </a:r>
            <a:r>
              <a:rPr lang="en-US" dirty="0"/>
              <a:t>.</a:t>
            </a:r>
            <a:endParaRPr lang="en-US" sz="2800" b="1" dirty="0">
              <a:solidFill>
                <a:schemeClr val="tx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5558015" y="2514600"/>
            <a:ext cx="316105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Rounded to the nearest cent</a:t>
            </a:r>
          </a:p>
        </p:txBody>
      </p:sp>
      <p:sp>
        <p:nvSpPr>
          <p:cNvPr id="8" name="Rectangle 7"/>
          <p:cNvSpPr/>
          <p:nvPr/>
        </p:nvSpPr>
        <p:spPr>
          <a:xfrm>
            <a:off x="5608868" y="3505200"/>
            <a:ext cx="316105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Rounded to the nearest cent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375094A3-5052-5A8E-5CD1-5EE270ED80F9}"/>
              </a:ext>
            </a:extLst>
          </p:cNvPr>
          <p:cNvSpPr/>
          <p:nvPr/>
        </p:nvSpPr>
        <p:spPr>
          <a:xfrm>
            <a:off x="5525742" y="1524000"/>
            <a:ext cx="316105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Rounded to the nearest cent</a:t>
            </a: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481B1533-CF16-F805-4FAC-EC5FE44FB4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11: Application: Calculating Inflation (cont.)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5" grpId="0" uiExpand="1" build="p"/>
      <p:bldP spid="6" grpId="0"/>
      <p:bldP spid="8" grpId="0"/>
      <p:bldP spid="2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 txBox="1">
            <a:spLocks/>
          </p:cNvSpPr>
          <p:nvPr/>
        </p:nvSpPr>
        <p:spPr>
          <a:xfrm>
            <a:off x="457200" y="1155680"/>
            <a:ext cx="8226425" cy="2985433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/>
          <a:p>
            <a:pPr>
              <a:spcBef>
                <a:spcPct val="0"/>
              </a:spcBef>
            </a:pPr>
            <a:r>
              <a:rPr lang="en-US" sz="2800" dirty="0">
                <a:solidFill>
                  <a:srgbClr val="000000"/>
                </a:solidFill>
              </a:rPr>
              <a:t>The current value </a:t>
            </a:r>
            <a:r>
              <a:rPr lang="en-US" sz="2800" i="1" dirty="0">
                <a:solidFill>
                  <a:srgbClr val="000000"/>
                </a:solidFill>
              </a:rPr>
              <a:t>V</a:t>
            </a:r>
            <a:r>
              <a:rPr lang="en-US" sz="2800" dirty="0">
                <a:solidFill>
                  <a:srgbClr val="000000"/>
                </a:solidFill>
              </a:rPr>
              <a:t> of an item due to </a:t>
            </a:r>
            <a:r>
              <a:rPr lang="en-US" sz="2800" b="1" dirty="0">
                <a:solidFill>
                  <a:srgbClr val="C00000"/>
                </a:solidFill>
              </a:rPr>
              <a:t>depreciation</a:t>
            </a:r>
            <a:r>
              <a:rPr lang="en-US" sz="2800" dirty="0">
                <a:solidFill>
                  <a:srgbClr val="000000"/>
                </a:solidFill>
              </a:rPr>
              <a:t> is</a:t>
            </a:r>
          </a:p>
          <a:p>
            <a:pPr>
              <a:spcBef>
                <a:spcPct val="0"/>
              </a:spcBef>
            </a:pPr>
            <a:endParaRPr lang="en-US" sz="1000" dirty="0">
              <a:solidFill>
                <a:srgbClr val="000000"/>
              </a:solidFill>
            </a:endParaRPr>
          </a:p>
          <a:p>
            <a:pPr algn="ctr">
              <a:spcBef>
                <a:spcPct val="0"/>
              </a:spcBef>
            </a:pPr>
            <a:r>
              <a:rPr lang="en-US" sz="2800" b="1" i="1" dirty="0">
                <a:solidFill>
                  <a:srgbClr val="000000"/>
                </a:solidFill>
              </a:rPr>
              <a:t>V</a:t>
            </a: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sz="2800" b="1" dirty="0">
                <a:solidFill>
                  <a:srgbClr val="000000"/>
                </a:solidFill>
              </a:rPr>
              <a:t>=</a:t>
            </a: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sz="2800" b="1" i="1" dirty="0">
                <a:solidFill>
                  <a:srgbClr val="000000"/>
                </a:solidFill>
              </a:rPr>
              <a:t>P</a:t>
            </a:r>
            <a:r>
              <a:rPr lang="en-US" sz="2800" dirty="0">
                <a:solidFill>
                  <a:srgbClr val="000000"/>
                </a:solidFill>
              </a:rPr>
              <a:t>(</a:t>
            </a:r>
            <a:r>
              <a:rPr lang="en-US" sz="2800" b="1" dirty="0">
                <a:solidFill>
                  <a:srgbClr val="000000"/>
                </a:solidFill>
              </a:rPr>
              <a:t>1</a:t>
            </a: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sz="2800" b="1" dirty="0">
                <a:solidFill>
                  <a:srgbClr val="000000"/>
                </a:solidFill>
                <a:latin typeface="Calibri"/>
              </a:rPr>
              <a:t>–</a:t>
            </a: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sz="2800" b="1" i="1" dirty="0">
                <a:solidFill>
                  <a:srgbClr val="000000"/>
                </a:solidFill>
              </a:rPr>
              <a:t>r</a:t>
            </a:r>
            <a:r>
              <a:rPr lang="en-US" sz="2800" dirty="0">
                <a:solidFill>
                  <a:srgbClr val="000000"/>
                </a:solidFill>
              </a:rPr>
              <a:t>)</a:t>
            </a:r>
            <a:r>
              <a:rPr lang="en-US" sz="2800" b="1" i="1" baseline="30000" dirty="0">
                <a:solidFill>
                  <a:srgbClr val="000000"/>
                </a:solidFill>
              </a:rPr>
              <a:t>t</a:t>
            </a:r>
            <a:r>
              <a:rPr lang="en-US" sz="2800" dirty="0">
                <a:solidFill>
                  <a:srgbClr val="000000"/>
                </a:solidFill>
              </a:rPr>
              <a:t>,</a:t>
            </a:r>
          </a:p>
          <a:p>
            <a:r>
              <a:rPr lang="en-US" sz="2800" dirty="0">
                <a:solidFill>
                  <a:srgbClr val="000000"/>
                </a:solidFill>
              </a:rPr>
              <a:t>where</a:t>
            </a:r>
          </a:p>
          <a:p>
            <a:endParaRPr lang="en-US" sz="1000" dirty="0">
              <a:solidFill>
                <a:srgbClr val="000000"/>
              </a:solidFill>
            </a:endParaRPr>
          </a:p>
          <a:p>
            <a:r>
              <a:rPr lang="en-US" sz="2800" b="1" i="1" dirty="0">
                <a:solidFill>
                  <a:srgbClr val="000000"/>
                </a:solidFill>
              </a:rPr>
              <a:t>P</a:t>
            </a:r>
            <a:r>
              <a:rPr lang="en-US" sz="2800" dirty="0">
                <a:solidFill>
                  <a:srgbClr val="000000"/>
                </a:solidFill>
              </a:rPr>
              <a:t> = principal (the original value),</a:t>
            </a:r>
          </a:p>
          <a:p>
            <a:r>
              <a:rPr lang="en-US" sz="2800" b="1" i="1" dirty="0">
                <a:solidFill>
                  <a:srgbClr val="000000"/>
                </a:solidFill>
              </a:rPr>
              <a:t>r</a:t>
            </a:r>
            <a:r>
              <a:rPr lang="en-US" sz="2800" dirty="0">
                <a:solidFill>
                  <a:srgbClr val="000000"/>
                </a:solidFill>
              </a:rPr>
              <a:t> = annual rate of depreciation in decimal notation, and</a:t>
            </a:r>
          </a:p>
          <a:p>
            <a:r>
              <a:rPr lang="en-US" sz="2800" b="1" i="1" dirty="0">
                <a:solidFill>
                  <a:srgbClr val="000000"/>
                </a:solidFill>
              </a:rPr>
              <a:t>t</a:t>
            </a:r>
            <a:r>
              <a:rPr lang="en-US" sz="2800" dirty="0">
                <a:solidFill>
                  <a:srgbClr val="000000"/>
                </a:solidFill>
              </a:rPr>
              <a:t> = time (in years).</a:t>
            </a:r>
          </a:p>
        </p:txBody>
      </p:sp>
      <p:sp>
        <p:nvSpPr>
          <p:cNvPr id="3072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eaLnBrk="1" hangingPunct="1"/>
            <a:r>
              <a:rPr lang="en-US" sz="3200" dirty="0">
                <a:solidFill>
                  <a:schemeClr val="accent1"/>
                </a:solidFill>
              </a:rPr>
              <a:t>Formula: Depreciation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Rectangle 3"/>
          <p:cNvSpPr>
            <a:spLocks noGrp="1"/>
          </p:cNvSpPr>
          <p:nvPr>
            <p:ph idx="1"/>
          </p:nvPr>
        </p:nvSpPr>
        <p:spPr>
          <a:xfrm>
            <a:off x="457199" y="1066800"/>
            <a:ext cx="8229600" cy="48618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600" dirty="0"/>
              <a:t>Suppose that a certain make of automobile depreciates </a:t>
            </a:r>
            <a:r>
              <a:rPr lang="en-US" sz="2600" dirty="0">
                <a:solidFill>
                  <a:srgbClr val="0000FF"/>
                </a:solidFill>
              </a:rPr>
              <a:t>15%</a:t>
            </a:r>
            <a:r>
              <a:rPr lang="en-US" sz="2600" dirty="0"/>
              <a:t> each year. Find the current market value of one of these automobiles if it is </a:t>
            </a:r>
            <a:r>
              <a:rPr lang="en-US" sz="2600" dirty="0">
                <a:solidFill>
                  <a:srgbClr val="0000FF"/>
                </a:solidFill>
              </a:rPr>
              <a:t>5 years </a:t>
            </a:r>
            <a:r>
              <a:rPr lang="en-US" sz="2600" dirty="0"/>
              <a:t>old and its original value was </a:t>
            </a:r>
            <a:r>
              <a:rPr lang="en-US" sz="2600" dirty="0">
                <a:solidFill>
                  <a:srgbClr val="0000FF"/>
                </a:solidFill>
              </a:rPr>
              <a:t>$40,000</a:t>
            </a:r>
            <a:r>
              <a:rPr lang="en-US" sz="2600" dirty="0"/>
              <a:t>.</a:t>
            </a:r>
            <a:endParaRPr lang="en-US" sz="2600" i="0" dirty="0">
              <a:solidFill>
                <a:schemeClr val="tx1"/>
              </a:solidFill>
            </a:endParaRPr>
          </a:p>
          <a:p>
            <a:pPr marL="0" indent="0" eaLnBrk="1" hangingPunct="1">
              <a:buFont typeface="Courier New" pitchFamily="49" charset="0"/>
              <a:buNone/>
            </a:pPr>
            <a:r>
              <a:rPr lang="en-US" sz="2600" b="1" i="0" dirty="0">
                <a:solidFill>
                  <a:schemeClr val="tx1"/>
                </a:solidFill>
              </a:rPr>
              <a:t>Solution</a:t>
            </a:r>
          </a:p>
          <a:p>
            <a:pPr marL="0" indent="0" eaLnBrk="1" hangingPunct="1">
              <a:spcBef>
                <a:spcPts val="0"/>
              </a:spcBef>
              <a:buFont typeface="Courier New" pitchFamily="49" charset="0"/>
              <a:buNone/>
            </a:pPr>
            <a:endParaRPr lang="en-US" sz="2600" i="0" dirty="0">
              <a:solidFill>
                <a:schemeClr val="tx1"/>
              </a:solidFill>
            </a:endParaRPr>
          </a:p>
          <a:p>
            <a:pPr marL="0" indent="0" eaLnBrk="1" hangingPunct="1">
              <a:spcBef>
                <a:spcPts val="0"/>
              </a:spcBef>
              <a:buFont typeface="Courier New" pitchFamily="49" charset="0"/>
              <a:buNone/>
            </a:pPr>
            <a:r>
              <a:rPr lang="en-US" sz="2600" i="0" dirty="0">
                <a:solidFill>
                  <a:schemeClr val="tx1"/>
                </a:solidFill>
              </a:rPr>
              <a:t>Using the formula for the current value due to depreciation, we have the following.</a:t>
            </a:r>
          </a:p>
          <a:p>
            <a:pPr marL="0" indent="0" eaLnBrk="1" hangingPunct="1">
              <a:buFont typeface="Courier New" pitchFamily="49" charset="0"/>
              <a:buNone/>
            </a:pPr>
            <a:endParaRPr lang="en-US" sz="2600" dirty="0">
              <a:solidFill>
                <a:schemeClr val="tx1"/>
              </a:solidFill>
            </a:endParaRPr>
          </a:p>
          <a:p>
            <a:pPr marL="0" indent="0" eaLnBrk="1" hangingPunct="1">
              <a:spcBef>
                <a:spcPts val="1000"/>
              </a:spcBef>
              <a:buFont typeface="Courier New" pitchFamily="49" charset="0"/>
              <a:buNone/>
            </a:pPr>
            <a:endParaRPr lang="en-US" sz="2600" dirty="0">
              <a:solidFill>
                <a:schemeClr val="tx1"/>
              </a:solidFill>
            </a:endParaRPr>
          </a:p>
          <a:p>
            <a:pPr marL="0" indent="0" eaLnBrk="1" hangingPunct="1">
              <a:buFont typeface="Courier New" pitchFamily="49" charset="0"/>
              <a:buNone/>
            </a:pPr>
            <a:r>
              <a:rPr lang="en-US" sz="2600" dirty="0">
                <a:solidFill>
                  <a:schemeClr val="tx1"/>
                </a:solidFill>
              </a:rPr>
              <a:t>The current market value of the automobile is </a:t>
            </a:r>
            <a:r>
              <a:rPr lang="en-US" sz="2600" dirty="0">
                <a:solidFill>
                  <a:srgbClr val="FF0000"/>
                </a:solidFill>
              </a:rPr>
              <a:t>$17,748.21</a:t>
            </a:r>
            <a:r>
              <a:rPr lang="en-US" sz="2600" dirty="0">
                <a:solidFill>
                  <a:schemeClr val="tx1"/>
                </a:solidFill>
              </a:rPr>
              <a:t>.</a:t>
            </a:r>
          </a:p>
        </p:txBody>
      </p:sp>
      <p:graphicFrame>
        <p:nvGraphicFramePr>
          <p:cNvPr id="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39575888"/>
              </p:ext>
            </p:extLst>
          </p:nvPr>
        </p:nvGraphicFramePr>
        <p:xfrm>
          <a:off x="2133600" y="3093862"/>
          <a:ext cx="5791200" cy="40575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5981400" imgH="419040" progId="Equation.DSMT4">
                  <p:embed/>
                </p:oleObj>
              </mc:Choice>
              <mc:Fallback>
                <p:oleObj name="Equation" r:id="rId2" imgW="5981400" imgH="41904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3600" y="3093862"/>
                        <a:ext cx="5791200" cy="40575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87178935"/>
              </p:ext>
            </p:extLst>
          </p:nvPr>
        </p:nvGraphicFramePr>
        <p:xfrm>
          <a:off x="1358900" y="4572000"/>
          <a:ext cx="64897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6489360" imgH="444240" progId="Equation.DSMT4">
                  <p:embed/>
                </p:oleObj>
              </mc:Choice>
              <mc:Fallback>
                <p:oleObj name="Equation" r:id="rId4" imgW="6489360" imgH="44424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58900" y="4572000"/>
                        <a:ext cx="64897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5"/>
          <p:cNvSpPr/>
          <p:nvPr/>
        </p:nvSpPr>
        <p:spPr>
          <a:xfrm>
            <a:off x="4953000" y="5016500"/>
            <a:ext cx="316105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Rounded to the nearest cent</a:t>
            </a: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357CAFC1-F4B9-9E71-32E1-B575B8ACC4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12: Application: Calculating the Current Value Due to Depreciation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Rectangle 3"/>
          <p:cNvSpPr>
            <a:spLocks noGrp="1"/>
          </p:cNvSpPr>
          <p:nvPr>
            <p:ph idx="1"/>
          </p:nvPr>
        </p:nvSpPr>
        <p:spPr>
          <a:xfrm>
            <a:off x="457199" y="1091044"/>
            <a:ext cx="8395855" cy="4852556"/>
          </a:xfrm>
          <a:prstGeom prst="rect">
            <a:avLst/>
          </a:prstGeom>
          <a:noFill/>
        </p:spPr>
        <p:txBody>
          <a:bodyPr>
            <a:normAutofit fontScale="92500" lnSpcReduction="10000"/>
          </a:bodyPr>
          <a:lstStyle/>
          <a:p>
            <a:pPr marL="0" indent="0" eaLnBrk="1" hangingPunct="1">
              <a:lnSpc>
                <a:spcPct val="90000"/>
              </a:lnSpc>
              <a:spcAft>
                <a:spcPts val="400"/>
              </a:spcAft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Sylvia borrowed </a:t>
            </a:r>
            <a:r>
              <a:rPr lang="en-US" sz="2800" i="0" dirty="0">
                <a:solidFill>
                  <a:srgbClr val="0000FF"/>
                </a:solidFill>
              </a:rPr>
              <a:t>$2400 </a:t>
            </a:r>
            <a:r>
              <a:rPr lang="en-US" sz="2800" i="0" dirty="0">
                <a:solidFill>
                  <a:schemeClr val="tx1"/>
                </a:solidFill>
              </a:rPr>
              <a:t>at </a:t>
            </a:r>
            <a:r>
              <a:rPr lang="en-US" sz="2800" i="0" dirty="0">
                <a:solidFill>
                  <a:srgbClr val="0000FF"/>
                </a:solidFill>
              </a:rPr>
              <a:t>5%</a:t>
            </a:r>
            <a:r>
              <a:rPr lang="en-US" sz="2800" i="0" dirty="0">
                <a:solidFill>
                  <a:schemeClr val="tx1"/>
                </a:solidFill>
              </a:rPr>
              <a:t> interest for </a:t>
            </a:r>
            <a:r>
              <a:rPr lang="en-US" sz="2800" i="0" dirty="0">
                <a:solidFill>
                  <a:srgbClr val="0000FF"/>
                </a:solidFill>
              </a:rPr>
              <a:t>3 months</a:t>
            </a:r>
            <a:r>
              <a:rPr lang="en-US" sz="2800" i="0" dirty="0">
                <a:solidFill>
                  <a:schemeClr val="tx1"/>
                </a:solidFill>
              </a:rPr>
              <a:t>.  How much interest did she have to pay?</a:t>
            </a:r>
          </a:p>
          <a:p>
            <a:pPr marL="0" indent="0" eaLnBrk="1" hangingPunct="1">
              <a:lnSpc>
                <a:spcPct val="90000"/>
              </a:lnSpc>
              <a:spcAft>
                <a:spcPts val="400"/>
              </a:spcAft>
              <a:buFont typeface="Courier New" pitchFamily="49" charset="0"/>
              <a:buNone/>
            </a:pPr>
            <a:r>
              <a:rPr lang="en-US" sz="2800" b="1" i="0" dirty="0">
                <a:solidFill>
                  <a:schemeClr val="tx1"/>
                </a:solidFill>
              </a:rPr>
              <a:t>Solution</a:t>
            </a:r>
          </a:p>
          <a:p>
            <a:pPr marL="0" indent="0" eaLnBrk="1" hangingPunct="1">
              <a:lnSpc>
                <a:spcPct val="90000"/>
              </a:lnSpc>
              <a:spcAft>
                <a:spcPts val="400"/>
              </a:spcAft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The interest is found by using the formula                   with</a:t>
            </a:r>
          </a:p>
          <a:p>
            <a:pPr marL="0" indent="0" eaLnBrk="1" hangingPunct="1">
              <a:lnSpc>
                <a:spcPct val="90000"/>
              </a:lnSpc>
              <a:spcAft>
                <a:spcPts val="400"/>
              </a:spcAft>
              <a:buFont typeface="Courier New" pitchFamily="49" charset="0"/>
              <a:buNone/>
            </a:pPr>
            <a:endParaRPr lang="en-US" sz="2800" i="0" dirty="0">
              <a:solidFill>
                <a:schemeClr val="tx1"/>
              </a:solidFill>
            </a:endParaRPr>
          </a:p>
          <a:p>
            <a:pPr marL="0" indent="0" eaLnBrk="1" hangingPunct="1">
              <a:lnSpc>
                <a:spcPct val="90000"/>
              </a:lnSpc>
              <a:spcAft>
                <a:spcPts val="400"/>
              </a:spcAft>
              <a:buFont typeface="Courier New" pitchFamily="49" charset="0"/>
              <a:buNone/>
            </a:pPr>
            <a:endParaRPr lang="en-US" sz="2800" i="0" dirty="0">
              <a:solidFill>
                <a:schemeClr val="tx1"/>
              </a:solidFill>
            </a:endParaRPr>
          </a:p>
          <a:p>
            <a:pPr marL="0" indent="0" eaLnBrk="1" hangingPunct="1">
              <a:lnSpc>
                <a:spcPct val="90000"/>
              </a:lnSpc>
              <a:spcAft>
                <a:spcPts val="400"/>
              </a:spcAft>
              <a:buFont typeface="Courier New" pitchFamily="49" charset="0"/>
              <a:buNone/>
            </a:pPr>
            <a:endParaRPr lang="en-US" sz="2800" i="0" dirty="0">
              <a:solidFill>
                <a:schemeClr val="tx1"/>
              </a:solidFill>
            </a:endParaRPr>
          </a:p>
          <a:p>
            <a:pPr marL="0" indent="0" eaLnBrk="1" hangingPunct="1">
              <a:lnSpc>
                <a:spcPct val="90000"/>
              </a:lnSpc>
              <a:spcAft>
                <a:spcPts val="400"/>
              </a:spcAft>
              <a:buFont typeface="Courier New" pitchFamily="49" charset="0"/>
              <a:buNone/>
            </a:pPr>
            <a:endParaRPr lang="en-US" sz="2800" i="0" dirty="0">
              <a:solidFill>
                <a:schemeClr val="tx1"/>
              </a:solidFill>
            </a:endParaRPr>
          </a:p>
          <a:p>
            <a:pPr marL="0" indent="0" eaLnBrk="1" hangingPunct="1">
              <a:lnSpc>
                <a:spcPct val="90000"/>
              </a:lnSpc>
              <a:spcAft>
                <a:spcPts val="400"/>
              </a:spcAft>
              <a:buFont typeface="Courier New" pitchFamily="49" charset="0"/>
              <a:buNone/>
            </a:pPr>
            <a:endParaRPr lang="en-US" sz="1800" i="0" dirty="0">
              <a:solidFill>
                <a:schemeClr val="tx1"/>
              </a:solidFill>
            </a:endParaRPr>
          </a:p>
          <a:p>
            <a:pPr marL="0" indent="0" eaLnBrk="1" hangingPunct="1">
              <a:lnSpc>
                <a:spcPct val="90000"/>
              </a:lnSpc>
              <a:spcAft>
                <a:spcPts val="400"/>
              </a:spcAft>
              <a:buFont typeface="Courier New" pitchFamily="49" charset="0"/>
              <a:buNone/>
            </a:pPr>
            <a:endParaRPr lang="en-US" sz="2800" i="0" dirty="0">
              <a:solidFill>
                <a:schemeClr val="tx1"/>
              </a:solidFill>
            </a:endParaRPr>
          </a:p>
          <a:p>
            <a:pPr marL="0" indent="0" eaLnBrk="1" hangingPunct="1">
              <a:lnSpc>
                <a:spcPct val="90000"/>
              </a:lnSpc>
              <a:spcAft>
                <a:spcPts val="400"/>
              </a:spcAft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Sylvia had to pay _______ in interest.</a:t>
            </a:r>
          </a:p>
        </p:txBody>
      </p:sp>
      <p:graphicFrame>
        <p:nvGraphicFramePr>
          <p:cNvPr id="7180" name="Object 12"/>
          <p:cNvGraphicFramePr>
            <a:graphicFrameLocks noChangeAspect="1"/>
          </p:cNvGraphicFramePr>
          <p:nvPr/>
        </p:nvGraphicFramePr>
        <p:xfrm>
          <a:off x="5541818" y="3086966"/>
          <a:ext cx="647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647700" imgH="292100" progId="Equation.DSMT4">
                  <p:embed/>
                </p:oleObj>
              </mc:Choice>
              <mc:Fallback>
                <p:oleObj name="Equation" r:id="rId2" imgW="647700" imgH="29210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41818" y="3086966"/>
                        <a:ext cx="6477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81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56079692"/>
              </p:ext>
            </p:extLst>
          </p:nvPr>
        </p:nvGraphicFramePr>
        <p:xfrm>
          <a:off x="4890064" y="4334863"/>
          <a:ext cx="279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79400" imgH="838200" progId="Equation.DSMT4">
                  <p:embed/>
                </p:oleObj>
              </mc:Choice>
              <mc:Fallback>
                <p:oleObj name="Equation" r:id="rId4" imgW="279400" imgH="8382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90064" y="4334863"/>
                        <a:ext cx="279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82" name="Object 14"/>
          <p:cNvGraphicFramePr>
            <a:graphicFrameLocks noChangeAspect="1"/>
          </p:cNvGraphicFramePr>
          <p:nvPr/>
        </p:nvGraphicFramePr>
        <p:xfrm>
          <a:off x="2833254" y="4745182"/>
          <a:ext cx="736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736600" imgH="292100" progId="Equation.DSMT4">
                  <p:embed/>
                </p:oleObj>
              </mc:Choice>
              <mc:Fallback>
                <p:oleObj name="Equation" r:id="rId6" imgW="736600" imgH="2921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33254" y="4745182"/>
                        <a:ext cx="7366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83" name="Object 15"/>
          <p:cNvGraphicFramePr>
            <a:graphicFrameLocks noChangeAspect="1"/>
          </p:cNvGraphicFramePr>
          <p:nvPr/>
        </p:nvGraphicFramePr>
        <p:xfrm>
          <a:off x="3900054" y="4753264"/>
          <a:ext cx="647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647700" imgH="292100" progId="Equation.DSMT4">
                  <p:embed/>
                </p:oleObj>
              </mc:Choice>
              <mc:Fallback>
                <p:oleObj name="Equation" r:id="rId8" imgW="647700" imgH="2921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00054" y="4753264"/>
                        <a:ext cx="6477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85" name="Object 17"/>
          <p:cNvGraphicFramePr>
            <a:graphicFrameLocks noChangeAspect="1"/>
          </p:cNvGraphicFramePr>
          <p:nvPr/>
        </p:nvGraphicFramePr>
        <p:xfrm>
          <a:off x="5943600" y="4734502"/>
          <a:ext cx="381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380880" imgH="291960" progId="Equation.DSMT4">
                  <p:embed/>
                </p:oleObj>
              </mc:Choice>
              <mc:Fallback>
                <p:oleObj name="Equation" r:id="rId10" imgW="380880" imgH="2919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43600" y="4734502"/>
                        <a:ext cx="3810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86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45225068"/>
              </p:ext>
            </p:extLst>
          </p:nvPr>
        </p:nvGraphicFramePr>
        <p:xfrm>
          <a:off x="3200400" y="5257800"/>
          <a:ext cx="5588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558800" imgH="368300" progId="Equation.DSMT4">
                  <p:embed/>
                </p:oleObj>
              </mc:Choice>
              <mc:Fallback>
                <p:oleObj name="Equation" r:id="rId12" imgW="558800" imgH="3683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0400" y="5257800"/>
                        <a:ext cx="5588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/>
          <p:cNvGraphicFramePr>
            <a:graphicFrameLocks noChangeAspect="1"/>
          </p:cNvGraphicFramePr>
          <p:nvPr/>
        </p:nvGraphicFramePr>
        <p:xfrm>
          <a:off x="2279650" y="3048000"/>
          <a:ext cx="48260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4825800" imgH="393480" progId="Equation.DSMT4">
                  <p:embed/>
                </p:oleObj>
              </mc:Choice>
              <mc:Fallback>
                <p:oleObj name="Equation" r:id="rId14" imgW="4825800" imgH="3934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79650" y="3048000"/>
                        <a:ext cx="4826000" cy="393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/>
          <p:cNvGraphicFramePr>
            <a:graphicFrameLocks noChangeAspect="1"/>
          </p:cNvGraphicFramePr>
          <p:nvPr/>
        </p:nvGraphicFramePr>
        <p:xfrm>
          <a:off x="2321214" y="3622675"/>
          <a:ext cx="45974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4597200" imgH="825480" progId="Equation.DSMT4">
                  <p:embed/>
                </p:oleObj>
              </mc:Choice>
              <mc:Fallback>
                <p:oleObj name="Equation" r:id="rId16" imgW="4597200" imgH="8254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21214" y="3622675"/>
                        <a:ext cx="4597400" cy="825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/>
          <p:cNvGraphicFramePr>
            <a:graphicFrameLocks noChangeAspect="1"/>
          </p:cNvGraphicFramePr>
          <p:nvPr/>
        </p:nvGraphicFramePr>
        <p:xfrm>
          <a:off x="2317173" y="4752975"/>
          <a:ext cx="24638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2463480" imgH="355320" progId="Equation.DSMT4">
                  <p:embed/>
                </p:oleObj>
              </mc:Choice>
              <mc:Fallback>
                <p:oleObj name="Equation" r:id="rId18" imgW="2463480" imgH="35532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17173" y="4752975"/>
                        <a:ext cx="2463800" cy="355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/>
          <p:cNvGraphicFramePr>
            <a:graphicFrameLocks noChangeAspect="1"/>
          </p:cNvGraphicFramePr>
          <p:nvPr/>
        </p:nvGraphicFramePr>
        <p:xfrm>
          <a:off x="5713125" y="4470111"/>
          <a:ext cx="584200" cy="88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583920" imgH="88560" progId="Equation.DSMT4">
                  <p:embed/>
                </p:oleObj>
              </mc:Choice>
              <mc:Fallback>
                <p:oleObj name="Equation" r:id="rId20" imgW="583920" imgH="8856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3125" y="4470111"/>
                        <a:ext cx="584200" cy="88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7"/>
          <p:cNvGraphicFramePr>
            <a:graphicFrameLocks noChangeAspect="1"/>
          </p:cNvGraphicFramePr>
          <p:nvPr/>
        </p:nvGraphicFramePr>
        <p:xfrm>
          <a:off x="5334000" y="4829175"/>
          <a:ext cx="1206500" cy="266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1206360" imgH="266400" progId="Equation.DSMT4">
                  <p:embed/>
                </p:oleObj>
              </mc:Choice>
              <mc:Fallback>
                <p:oleObj name="Equation" r:id="rId22" imgW="1206360" imgH="26640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0" y="4829175"/>
                        <a:ext cx="1206500" cy="266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04026902"/>
              </p:ext>
            </p:extLst>
          </p:nvPr>
        </p:nvGraphicFramePr>
        <p:xfrm>
          <a:off x="4714009" y="5168900"/>
          <a:ext cx="584200" cy="88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583920" imgH="88560" progId="Equation.DSMT4">
                  <p:embed/>
                </p:oleObj>
              </mc:Choice>
              <mc:Fallback>
                <p:oleObj name="Equation" r:id="rId24" imgW="583920" imgH="88560" progId="Equation.DSMT4">
                  <p:embed/>
                  <p:pic>
                    <p:nvPicPr>
                      <p:cNvPr id="0" name="Object 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14009" y="5168900"/>
                        <a:ext cx="584200" cy="88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5551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9546906"/>
              </p:ext>
            </p:extLst>
          </p:nvPr>
        </p:nvGraphicFramePr>
        <p:xfrm>
          <a:off x="6189518" y="2336800"/>
          <a:ext cx="13208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1320480" imgH="330120" progId="Equation.DSMT4">
                  <p:embed/>
                </p:oleObj>
              </mc:Choice>
              <mc:Fallback>
                <p:oleObj name="Equation" r:id="rId25" imgW="1320480" imgH="33012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89518" y="2336800"/>
                        <a:ext cx="1320800" cy="330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itle 2">
            <a:extLst>
              <a:ext uri="{FF2B5EF4-FFF2-40B4-BE49-F238E27FC236}">
                <a16:creationId xmlns:a16="http://schemas.microsoft.com/office/drawing/2014/main" id="{4A64054E-DF53-2D26-B7CD-4F1C725D68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Completion Example 2: Application: Calculating Simple Interest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Rectangle 3"/>
          <p:cNvSpPr>
            <a:spLocks noGrp="1"/>
          </p:cNvSpPr>
          <p:nvPr>
            <p:ph idx="1"/>
          </p:nvPr>
        </p:nvSpPr>
        <p:spPr>
          <a:xfrm>
            <a:off x="457199" y="1243444"/>
            <a:ext cx="8395855" cy="3252356"/>
          </a:xfrm>
          <a:prstGeom prst="rect">
            <a:avLst/>
          </a:prstGeom>
          <a:noFill/>
        </p:spPr>
        <p:txBody>
          <a:bodyPr>
            <a:normAutofit/>
          </a:bodyPr>
          <a:lstStyle/>
          <a:p>
            <a:pPr marL="0" indent="0" eaLnBrk="1" hangingPunct="1">
              <a:lnSpc>
                <a:spcPct val="90000"/>
              </a:lnSpc>
              <a:spcAft>
                <a:spcPts val="400"/>
              </a:spcAft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Carmen loaned </a:t>
            </a:r>
            <a:r>
              <a:rPr lang="en-US" sz="2800" i="0" dirty="0">
                <a:solidFill>
                  <a:srgbClr val="0000FF"/>
                </a:solidFill>
              </a:rPr>
              <a:t>$500 </a:t>
            </a:r>
            <a:r>
              <a:rPr lang="en-US" sz="2800" i="0" dirty="0">
                <a:solidFill>
                  <a:schemeClr val="tx1"/>
                </a:solidFill>
              </a:rPr>
              <a:t>to a friend for </a:t>
            </a:r>
            <a:r>
              <a:rPr lang="en-US" sz="2800" i="0" dirty="0">
                <a:solidFill>
                  <a:srgbClr val="0000FF"/>
                </a:solidFill>
              </a:rPr>
              <a:t>6 months</a:t>
            </a:r>
            <a:r>
              <a:rPr lang="en-US" sz="2800" i="0" dirty="0">
                <a:solidFill>
                  <a:schemeClr val="tx1"/>
                </a:solidFill>
              </a:rPr>
              <a:t> at an interest rate of </a:t>
            </a:r>
            <a:r>
              <a:rPr lang="en-US" sz="2800" i="0" dirty="0">
                <a:solidFill>
                  <a:srgbClr val="0000FF"/>
                </a:solidFill>
              </a:rPr>
              <a:t>8%</a:t>
            </a:r>
            <a:r>
              <a:rPr lang="en-US" sz="2800" i="0" dirty="0">
                <a:solidFill>
                  <a:schemeClr val="tx1"/>
                </a:solidFill>
              </a:rPr>
              <a:t>. How much will her friend pay her at the end of the </a:t>
            </a:r>
            <a:r>
              <a:rPr lang="en-US" sz="2800" i="0" dirty="0">
                <a:solidFill>
                  <a:srgbClr val="0000FF"/>
                </a:solidFill>
              </a:rPr>
              <a:t>6 months</a:t>
            </a:r>
            <a:r>
              <a:rPr lang="en-US" sz="2800" i="0" dirty="0">
                <a:solidFill>
                  <a:schemeClr val="tx1"/>
                </a:solidFill>
              </a:rPr>
              <a:t>?</a:t>
            </a:r>
          </a:p>
          <a:p>
            <a:pPr marL="0" indent="0" eaLnBrk="1" hangingPunct="1">
              <a:lnSpc>
                <a:spcPct val="90000"/>
              </a:lnSpc>
              <a:spcAft>
                <a:spcPts val="400"/>
              </a:spcAft>
              <a:buFont typeface="Courier New" pitchFamily="49" charset="0"/>
              <a:buNone/>
            </a:pPr>
            <a:r>
              <a:rPr lang="en-US" sz="2800" b="1" i="0" dirty="0">
                <a:solidFill>
                  <a:schemeClr val="tx1"/>
                </a:solidFill>
              </a:rPr>
              <a:t>Solution</a:t>
            </a:r>
          </a:p>
          <a:p>
            <a:pPr marL="0" indent="0" eaLnBrk="1" hangingPunct="1">
              <a:lnSpc>
                <a:spcPct val="90000"/>
              </a:lnSpc>
              <a:spcAft>
                <a:spcPts val="400"/>
              </a:spcAft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The total amount paid to Carmen at the end of the six months will be the original amount loaned plus the interest.</a:t>
            </a:r>
          </a:p>
        </p:txBody>
      </p:sp>
      <p:sp>
        <p:nvSpPr>
          <p:cNvPr id="2" name="Title 2">
            <a:extLst>
              <a:ext uri="{FF2B5EF4-FFF2-40B4-BE49-F238E27FC236}">
                <a16:creationId xmlns:a16="http://schemas.microsoft.com/office/drawing/2014/main" id="{DC7EA6C6-D9B7-9E6B-2A8D-CD9493AB7E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3: Application: Calculating Total Amount Due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Rectangle 3"/>
          <p:cNvSpPr>
            <a:spLocks noGrp="1"/>
          </p:cNvSpPr>
          <p:nvPr>
            <p:ph idx="1"/>
          </p:nvPr>
        </p:nvSpPr>
        <p:spPr>
          <a:xfrm>
            <a:off x="457199" y="1091044"/>
            <a:ext cx="8395855" cy="4852555"/>
          </a:xfrm>
          <a:prstGeom prst="rect">
            <a:avLst/>
          </a:prstGeom>
          <a:noFill/>
        </p:spPr>
        <p:txBody>
          <a:bodyPr>
            <a:normAutofit/>
          </a:bodyPr>
          <a:lstStyle/>
          <a:p>
            <a:pPr marL="0" indent="0" eaLnBrk="1" hangingPunct="1">
              <a:lnSpc>
                <a:spcPct val="90000"/>
              </a:lnSpc>
              <a:spcAft>
                <a:spcPts val="400"/>
              </a:spcAft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The interest is found by using the formula                  with</a:t>
            </a:r>
          </a:p>
          <a:p>
            <a:pPr marL="0" indent="0" eaLnBrk="1" hangingPunct="1">
              <a:lnSpc>
                <a:spcPct val="90000"/>
              </a:lnSpc>
              <a:spcAft>
                <a:spcPts val="400"/>
              </a:spcAft>
              <a:buFont typeface="Courier New" pitchFamily="49" charset="0"/>
              <a:buNone/>
            </a:pPr>
            <a:endParaRPr lang="en-US" sz="2800" i="0" dirty="0">
              <a:solidFill>
                <a:schemeClr val="tx1"/>
              </a:solidFill>
            </a:endParaRPr>
          </a:p>
          <a:p>
            <a:pPr marL="0" indent="0" eaLnBrk="1" hangingPunct="1">
              <a:lnSpc>
                <a:spcPct val="90000"/>
              </a:lnSpc>
              <a:spcAft>
                <a:spcPts val="400"/>
              </a:spcAft>
              <a:buFont typeface="Courier New" pitchFamily="49" charset="0"/>
              <a:buNone/>
            </a:pPr>
            <a:endParaRPr lang="en-US" sz="2800" i="0" dirty="0">
              <a:solidFill>
                <a:schemeClr val="tx1"/>
              </a:solidFill>
            </a:endParaRPr>
          </a:p>
          <a:p>
            <a:pPr marL="0" indent="0" eaLnBrk="1" hangingPunct="1">
              <a:lnSpc>
                <a:spcPct val="90000"/>
              </a:lnSpc>
              <a:spcAft>
                <a:spcPts val="400"/>
              </a:spcAft>
              <a:buFont typeface="Courier New" pitchFamily="49" charset="0"/>
              <a:buNone/>
            </a:pPr>
            <a:endParaRPr lang="en-US" sz="2800" i="0" dirty="0">
              <a:solidFill>
                <a:schemeClr val="tx1"/>
              </a:solidFill>
            </a:endParaRPr>
          </a:p>
          <a:p>
            <a:pPr marL="0" indent="0" eaLnBrk="1" hangingPunct="1">
              <a:lnSpc>
                <a:spcPct val="90000"/>
              </a:lnSpc>
              <a:spcAft>
                <a:spcPts val="400"/>
              </a:spcAft>
              <a:buFont typeface="Courier New" pitchFamily="49" charset="0"/>
              <a:buNone/>
            </a:pPr>
            <a:endParaRPr lang="en-US" sz="2800" i="0" dirty="0">
              <a:solidFill>
                <a:schemeClr val="tx1"/>
              </a:solidFill>
            </a:endParaRPr>
          </a:p>
          <a:p>
            <a:pPr marL="0" indent="0" eaLnBrk="1" hangingPunct="1">
              <a:lnSpc>
                <a:spcPct val="90000"/>
              </a:lnSpc>
              <a:spcAft>
                <a:spcPts val="400"/>
              </a:spcAft>
              <a:buFont typeface="Courier New" pitchFamily="49" charset="0"/>
              <a:buNone/>
            </a:pPr>
            <a:endParaRPr lang="en-US" sz="1800" i="0" dirty="0">
              <a:solidFill>
                <a:schemeClr val="tx1"/>
              </a:solidFill>
            </a:endParaRPr>
          </a:p>
          <a:p>
            <a:pPr marL="0" indent="0" eaLnBrk="1" hangingPunct="1">
              <a:lnSpc>
                <a:spcPct val="90000"/>
              </a:lnSpc>
              <a:spcAft>
                <a:spcPts val="1000"/>
              </a:spcAft>
              <a:buFont typeface="Courier New" pitchFamily="49" charset="0"/>
              <a:buNone/>
            </a:pPr>
            <a:endParaRPr lang="en-US" sz="1800" dirty="0">
              <a:solidFill>
                <a:schemeClr val="tx1"/>
              </a:solidFill>
            </a:endParaRPr>
          </a:p>
          <a:p>
            <a:pPr>
              <a:lnSpc>
                <a:spcPct val="90000"/>
              </a:lnSpc>
              <a:spcAft>
                <a:spcPts val="400"/>
              </a:spcAft>
            </a:pPr>
            <a:r>
              <a:rPr lang="en-US" dirty="0">
                <a:solidFill>
                  <a:schemeClr val="tx1"/>
                </a:solidFill>
              </a:rPr>
              <a:t>The interest is </a:t>
            </a:r>
            <a:r>
              <a:rPr lang="en-US" dirty="0">
                <a:solidFill>
                  <a:srgbClr val="0000FF"/>
                </a:solidFill>
              </a:rPr>
              <a:t>$20</a:t>
            </a:r>
            <a:r>
              <a:rPr lang="en-US" dirty="0">
                <a:solidFill>
                  <a:schemeClr val="tx1"/>
                </a:solidFill>
              </a:rPr>
              <a:t> and the total amount to be paid at the end of </a:t>
            </a:r>
            <a:r>
              <a:rPr lang="en-US" dirty="0">
                <a:solidFill>
                  <a:srgbClr val="0000FF"/>
                </a:solidFill>
              </a:rPr>
              <a:t>6 months</a:t>
            </a:r>
            <a:r>
              <a:rPr lang="en-US" dirty="0">
                <a:solidFill>
                  <a:schemeClr val="tx1"/>
                </a:solidFill>
              </a:rPr>
              <a:t> is</a:t>
            </a:r>
          </a:p>
          <a:p>
            <a:pPr marL="0" indent="0" eaLnBrk="1" hangingPunct="1">
              <a:lnSpc>
                <a:spcPct val="90000"/>
              </a:lnSpc>
              <a:spcAft>
                <a:spcPts val="400"/>
              </a:spcAft>
              <a:buFont typeface="Courier New" pitchFamily="49" charset="0"/>
              <a:buNone/>
            </a:pPr>
            <a:endParaRPr lang="en-US" sz="1800" i="0" dirty="0">
              <a:solidFill>
                <a:schemeClr val="tx1"/>
              </a:solidFill>
            </a:endParaRPr>
          </a:p>
          <a:p>
            <a:pPr marL="0" indent="0" eaLnBrk="1" hangingPunct="1">
              <a:lnSpc>
                <a:spcPct val="90000"/>
              </a:lnSpc>
              <a:spcAft>
                <a:spcPts val="400"/>
              </a:spcAft>
              <a:buFont typeface="Courier New" pitchFamily="49" charset="0"/>
              <a:buNone/>
            </a:pPr>
            <a:endParaRPr lang="en-US" sz="2800" i="0" dirty="0">
              <a:solidFill>
                <a:schemeClr val="tx1"/>
              </a:solidFill>
            </a:endParaRPr>
          </a:p>
        </p:txBody>
      </p:sp>
      <p:graphicFrame>
        <p:nvGraphicFramePr>
          <p:cNvPr id="13" name="Object 12"/>
          <p:cNvGraphicFramePr>
            <a:graphicFrameLocks noChangeAspect="1"/>
          </p:cNvGraphicFramePr>
          <p:nvPr/>
        </p:nvGraphicFramePr>
        <p:xfrm>
          <a:off x="2560782" y="1884363"/>
          <a:ext cx="43942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4394160" imgH="419040" progId="Equation.DSMT4">
                  <p:embed/>
                </p:oleObj>
              </mc:Choice>
              <mc:Fallback>
                <p:oleObj name="Equation" r:id="rId2" imgW="4394160" imgH="41904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60782" y="1884363"/>
                        <a:ext cx="4394200" cy="419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/>
          <p:cNvGraphicFramePr>
            <a:graphicFrameLocks noChangeAspect="1"/>
          </p:cNvGraphicFramePr>
          <p:nvPr/>
        </p:nvGraphicFramePr>
        <p:xfrm>
          <a:off x="2609850" y="2493962"/>
          <a:ext cx="45847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4584600" imgH="825480" progId="Equation.DSMT4">
                  <p:embed/>
                </p:oleObj>
              </mc:Choice>
              <mc:Fallback>
                <p:oleObj name="Equation" r:id="rId4" imgW="4584600" imgH="82548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09850" y="2493962"/>
                        <a:ext cx="4584700" cy="825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5551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87242280"/>
              </p:ext>
            </p:extLst>
          </p:nvPr>
        </p:nvGraphicFramePr>
        <p:xfrm>
          <a:off x="6629400" y="1183554"/>
          <a:ext cx="13208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320480" imgH="330120" progId="Equation.DSMT4">
                  <p:embed/>
                </p:oleObj>
              </mc:Choice>
              <mc:Fallback>
                <p:oleObj name="Equation" r:id="rId6" imgW="1320480" imgH="330120" progId="Equation.DSMT4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29400" y="1183554"/>
                        <a:ext cx="1320800" cy="330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3743" name="Object 9"/>
          <p:cNvGraphicFramePr>
            <a:graphicFrameLocks noChangeAspect="1"/>
          </p:cNvGraphicFramePr>
          <p:nvPr/>
        </p:nvGraphicFramePr>
        <p:xfrm>
          <a:off x="2621973" y="3517900"/>
          <a:ext cx="21463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145960" imgH="825480" progId="Equation.DSMT4">
                  <p:embed/>
                </p:oleObj>
              </mc:Choice>
              <mc:Fallback>
                <p:oleObj name="Equation" r:id="rId8" imgW="2145960" imgH="82548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21973" y="3517900"/>
                        <a:ext cx="2146300" cy="825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9"/>
          <p:cNvGraphicFramePr>
            <a:graphicFrameLocks noChangeAspect="1"/>
          </p:cNvGraphicFramePr>
          <p:nvPr/>
        </p:nvGraphicFramePr>
        <p:xfrm>
          <a:off x="4831773" y="3789362"/>
          <a:ext cx="2286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2286000" imgH="291960" progId="Equation.DSMT4">
                  <p:embed/>
                </p:oleObj>
              </mc:Choice>
              <mc:Fallback>
                <p:oleObj name="Equation" r:id="rId10" imgW="2286000" imgH="29196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31773" y="3789362"/>
                        <a:ext cx="22860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2" name="Straight Connector 21"/>
          <p:cNvCxnSpPr/>
          <p:nvPr/>
        </p:nvCxnSpPr>
        <p:spPr>
          <a:xfrm flipV="1">
            <a:off x="3799609" y="3754726"/>
            <a:ext cx="533400" cy="30480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 rot="5400000" flipH="1" flipV="1">
            <a:off x="4473286" y="4092431"/>
            <a:ext cx="304800" cy="176645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6" name="Object 25"/>
          <p:cNvGraphicFramePr>
            <a:graphicFrameLocks noChangeAspect="1"/>
          </p:cNvGraphicFramePr>
          <p:nvPr/>
        </p:nvGraphicFramePr>
        <p:xfrm>
          <a:off x="1720850" y="5414819"/>
          <a:ext cx="56515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5651280" imgH="393480" progId="Equation.DSMT4">
                  <p:embed/>
                </p:oleObj>
              </mc:Choice>
              <mc:Fallback>
                <p:oleObj name="Equation" r:id="rId12" imgW="5651280" imgH="393480" progId="Equation.DSMT4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20850" y="5414819"/>
                        <a:ext cx="5651500" cy="393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/>
        </p:nvGraphicFramePr>
        <p:xfrm>
          <a:off x="3886200" y="3551382"/>
          <a:ext cx="406400" cy="203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406080" imgH="203040" progId="Equation.DSMT4">
                  <p:embed/>
                </p:oleObj>
              </mc:Choice>
              <mc:Fallback>
                <p:oleObj name="Equation" r:id="rId14" imgW="406080" imgH="203040" progId="Equation.DSMT4">
                  <p:embed/>
                  <p:pic>
                    <p:nvPicPr>
                      <p:cNvPr id="0" name="Picture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86200" y="3551382"/>
                        <a:ext cx="406400" cy="203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itle 4">
            <a:extLst>
              <a:ext uri="{FF2B5EF4-FFF2-40B4-BE49-F238E27FC236}">
                <a16:creationId xmlns:a16="http://schemas.microsoft.com/office/drawing/2014/main" id="{49D1FD80-BC80-0013-3B7D-A9B40F8A39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3: Application: Calculating Total Amount Due (cont.)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  <a:noFill/>
        </p:spPr>
        <p:txBody>
          <a:bodyPr/>
          <a:lstStyle/>
          <a:p>
            <a:pPr marL="0" indent="0" eaLnBrk="1" hangingPunct="1"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What principal would you need to invest at a rate of </a:t>
            </a:r>
            <a:r>
              <a:rPr lang="en-US" sz="2800" i="0" dirty="0">
                <a:solidFill>
                  <a:srgbClr val="0000FF"/>
                </a:solidFill>
              </a:rPr>
              <a:t>6%</a:t>
            </a:r>
            <a:r>
              <a:rPr lang="en-US" sz="2800" i="0" dirty="0">
                <a:solidFill>
                  <a:schemeClr val="tx1"/>
                </a:solidFill>
              </a:rPr>
              <a:t> to earn </a:t>
            </a:r>
            <a:r>
              <a:rPr lang="en-US" sz="2800" i="0" dirty="0">
                <a:solidFill>
                  <a:srgbClr val="0000FF"/>
                </a:solidFill>
              </a:rPr>
              <a:t>$450 </a:t>
            </a:r>
            <a:r>
              <a:rPr lang="en-US" sz="2800" i="0" dirty="0">
                <a:solidFill>
                  <a:schemeClr val="tx1"/>
                </a:solidFill>
              </a:rPr>
              <a:t>in </a:t>
            </a:r>
            <a:r>
              <a:rPr lang="en-US" sz="2800" i="0" dirty="0">
                <a:solidFill>
                  <a:srgbClr val="0000FF"/>
                </a:solidFill>
              </a:rPr>
              <a:t>6 months</a:t>
            </a:r>
            <a:r>
              <a:rPr lang="en-US" sz="2800" i="0" dirty="0">
                <a:solidFill>
                  <a:schemeClr val="tx1"/>
                </a:solidFill>
              </a:rPr>
              <a:t>?</a:t>
            </a:r>
          </a:p>
          <a:p>
            <a:pPr marL="0" indent="0" eaLnBrk="1" hangingPunct="1">
              <a:buFont typeface="Courier New" pitchFamily="49" charset="0"/>
              <a:buNone/>
            </a:pPr>
            <a:r>
              <a:rPr lang="en-US" sz="2800" b="1" i="0" dirty="0">
                <a:solidFill>
                  <a:schemeClr val="tx1"/>
                </a:solidFill>
              </a:rPr>
              <a:t>Solution</a:t>
            </a:r>
          </a:p>
          <a:p>
            <a:pPr marL="0" indent="0" eaLnBrk="1" hangingPunct="1"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Here the principal </a:t>
            </a:r>
            <a:r>
              <a:rPr lang="en-US" sz="2800" i="1" dirty="0">
                <a:solidFill>
                  <a:schemeClr val="tx1"/>
                </a:solidFill>
              </a:rPr>
              <a:t>P</a:t>
            </a:r>
            <a:r>
              <a:rPr lang="en-US" sz="2800" i="0" dirty="0">
                <a:solidFill>
                  <a:schemeClr val="tx1"/>
                </a:solidFill>
              </a:rPr>
              <a:t> is unknown. We do know</a:t>
            </a:r>
          </a:p>
          <a:p>
            <a:pPr marL="0" indent="0" eaLnBrk="1" hangingPunct="1">
              <a:buFont typeface="Courier New" pitchFamily="49" charset="0"/>
              <a:buNone/>
            </a:pPr>
            <a:endParaRPr lang="en-US" sz="2800" dirty="0">
              <a:solidFill>
                <a:schemeClr val="tx1"/>
              </a:solidFill>
            </a:endParaRPr>
          </a:p>
        </p:txBody>
      </p:sp>
      <p:graphicFrame>
        <p:nvGraphicFramePr>
          <p:cNvPr id="3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11303501"/>
              </p:ext>
            </p:extLst>
          </p:nvPr>
        </p:nvGraphicFramePr>
        <p:xfrm>
          <a:off x="768350" y="3359150"/>
          <a:ext cx="67437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6743520" imgH="825480" progId="Equation.DSMT4">
                  <p:embed/>
                </p:oleObj>
              </mc:Choice>
              <mc:Fallback>
                <p:oleObj name="Equation" r:id="rId2" imgW="6743520" imgH="8254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8350" y="3359150"/>
                        <a:ext cx="67437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Title 3">
            <a:extLst>
              <a:ext uri="{FF2B5EF4-FFF2-40B4-BE49-F238E27FC236}">
                <a16:creationId xmlns:a16="http://schemas.microsoft.com/office/drawing/2014/main" id="{01D5B2A8-8AAC-DEEE-90A8-4EE4724D08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4: Application: Calculating Principal using Simple Interest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364682" cy="457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 eaLnBrk="1" hangingPunct="1"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Substituting and solving for </a:t>
            </a:r>
            <a:r>
              <a:rPr lang="en-US" sz="2800" i="1" dirty="0">
                <a:solidFill>
                  <a:schemeClr val="tx1"/>
                </a:solidFill>
              </a:rPr>
              <a:t>P</a:t>
            </a:r>
            <a:r>
              <a:rPr lang="en-US" sz="2800" dirty="0">
                <a:solidFill>
                  <a:schemeClr val="tx1"/>
                </a:solidFill>
              </a:rPr>
              <a:t>,</a:t>
            </a:r>
            <a:r>
              <a:rPr lang="en-US" sz="2800" i="0" dirty="0">
                <a:solidFill>
                  <a:schemeClr val="tx1"/>
                </a:solidFill>
              </a:rPr>
              <a:t> we have</a:t>
            </a:r>
            <a:endParaRPr lang="en-US" sz="2800" b="1" i="0" dirty="0">
              <a:solidFill>
                <a:schemeClr val="tx1"/>
              </a:solidFill>
            </a:endParaRPr>
          </a:p>
          <a:p>
            <a:pPr marL="0" indent="0" eaLnBrk="1" hangingPunct="1">
              <a:buFont typeface="Courier New" pitchFamily="49" charset="0"/>
              <a:buNone/>
            </a:pPr>
            <a:endParaRPr lang="en-US" sz="2800" i="0" dirty="0">
              <a:solidFill>
                <a:schemeClr val="tx1"/>
              </a:solidFill>
            </a:endParaRPr>
          </a:p>
          <a:p>
            <a:pPr marL="0" indent="0" eaLnBrk="1" hangingPunct="1">
              <a:buFont typeface="Courier New" pitchFamily="49" charset="0"/>
              <a:buNone/>
            </a:pPr>
            <a:endParaRPr lang="en-US" sz="2800" i="0" dirty="0">
              <a:solidFill>
                <a:schemeClr val="tx1"/>
              </a:solidFill>
            </a:endParaRPr>
          </a:p>
          <a:p>
            <a:pPr marL="0" indent="0" eaLnBrk="1" hangingPunct="1">
              <a:buFont typeface="Courier New" pitchFamily="49" charset="0"/>
              <a:buNone/>
            </a:pPr>
            <a:endParaRPr lang="en-US" sz="2800" i="0" dirty="0">
              <a:solidFill>
                <a:schemeClr val="tx1"/>
              </a:solidFill>
            </a:endParaRPr>
          </a:p>
          <a:p>
            <a:pPr marL="0" indent="0" eaLnBrk="1" hangingPunct="1">
              <a:buFont typeface="Courier New" pitchFamily="49" charset="0"/>
              <a:buNone/>
            </a:pPr>
            <a:endParaRPr lang="en-US" sz="2800" i="0" dirty="0">
              <a:solidFill>
                <a:schemeClr val="tx1"/>
              </a:solidFill>
            </a:endParaRPr>
          </a:p>
          <a:p>
            <a:pPr marL="0" indent="0" eaLnBrk="1" hangingPunct="1">
              <a:buFont typeface="Courier New" pitchFamily="49" charset="0"/>
              <a:buNone/>
            </a:pPr>
            <a:endParaRPr lang="en-US" sz="2800" i="0" dirty="0">
              <a:solidFill>
                <a:schemeClr val="tx1"/>
              </a:solidFill>
            </a:endParaRPr>
          </a:p>
          <a:p>
            <a:pPr marL="0" indent="0" eaLnBrk="1" hangingPunct="1">
              <a:buFont typeface="Courier New" pitchFamily="49" charset="0"/>
              <a:buNone/>
            </a:pPr>
            <a:endParaRPr lang="en-US" sz="2800" i="0" dirty="0">
              <a:solidFill>
                <a:schemeClr val="tx1"/>
              </a:solidFill>
            </a:endParaRPr>
          </a:p>
          <a:p>
            <a:pPr marL="0" indent="0" eaLnBrk="1" hangingPunct="1"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You would need to invest a principal amount of </a:t>
            </a:r>
            <a:r>
              <a:rPr lang="en-US" sz="2800" i="0" dirty="0">
                <a:solidFill>
                  <a:srgbClr val="FF0000"/>
                </a:solidFill>
              </a:rPr>
              <a:t>$15,000</a:t>
            </a:r>
            <a:r>
              <a:rPr lang="en-US" sz="2800" b="1" i="0" dirty="0">
                <a:solidFill>
                  <a:srgbClr val="FF0000"/>
                </a:solidFill>
              </a:rPr>
              <a:t> </a:t>
            </a:r>
            <a:r>
              <a:rPr lang="en-US" sz="2800" i="0" dirty="0">
                <a:solidFill>
                  <a:schemeClr val="tx1"/>
                </a:solidFill>
              </a:rPr>
              <a:t>to earn </a:t>
            </a:r>
            <a:r>
              <a:rPr lang="en-US" sz="2800" i="0" dirty="0">
                <a:solidFill>
                  <a:srgbClr val="0000FF"/>
                </a:solidFill>
              </a:rPr>
              <a:t>$450 </a:t>
            </a:r>
            <a:r>
              <a:rPr lang="en-US" sz="2800" i="0" dirty="0">
                <a:solidFill>
                  <a:schemeClr val="tx1"/>
                </a:solidFill>
              </a:rPr>
              <a:t>in </a:t>
            </a:r>
            <a:r>
              <a:rPr lang="en-US" sz="2800" i="0" dirty="0">
                <a:solidFill>
                  <a:srgbClr val="0000FF"/>
                </a:solidFill>
              </a:rPr>
              <a:t>6 months </a:t>
            </a:r>
            <a:r>
              <a:rPr lang="en-US" sz="2800" i="0" dirty="0">
                <a:solidFill>
                  <a:schemeClr val="tx1"/>
                </a:solidFill>
              </a:rPr>
              <a:t>at a rate of </a:t>
            </a:r>
            <a:r>
              <a:rPr lang="en-US" sz="2800" i="0" dirty="0">
                <a:solidFill>
                  <a:srgbClr val="0000FF"/>
                </a:solidFill>
              </a:rPr>
              <a:t>6%</a:t>
            </a:r>
            <a:r>
              <a:rPr lang="en-US" sz="2800" i="0" dirty="0">
                <a:solidFill>
                  <a:schemeClr val="tx1"/>
                </a:solidFill>
              </a:rPr>
              <a:t>.</a:t>
            </a:r>
          </a:p>
        </p:txBody>
      </p:sp>
      <p:graphicFrame>
        <p:nvGraphicFramePr>
          <p:cNvPr id="10244" name="Object 4"/>
          <p:cNvGraphicFramePr>
            <a:graphicFrameLocks noChangeAspect="1"/>
          </p:cNvGraphicFramePr>
          <p:nvPr/>
        </p:nvGraphicFramePr>
        <p:xfrm>
          <a:off x="5829300" y="3691466"/>
          <a:ext cx="26035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603160" imgH="304560" progId="Equation.DSMT4">
                  <p:embed/>
                </p:oleObj>
              </mc:Choice>
              <mc:Fallback>
                <p:oleObj name="Equation" r:id="rId2" imgW="2603160" imgH="30456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29300" y="3691466"/>
                        <a:ext cx="26035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5" name="Object 5"/>
          <p:cNvGraphicFramePr>
            <a:graphicFrameLocks noChangeAspect="1"/>
          </p:cNvGraphicFramePr>
          <p:nvPr/>
        </p:nvGraphicFramePr>
        <p:xfrm>
          <a:off x="3429000" y="1879600"/>
          <a:ext cx="2260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260600" imgH="838200" progId="Equation.DSMT4">
                  <p:embed/>
                </p:oleObj>
              </mc:Choice>
              <mc:Fallback>
                <p:oleObj name="Equation" r:id="rId4" imgW="2260600" imgH="8382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9000" y="1879600"/>
                        <a:ext cx="22606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6" name="Object 6"/>
          <p:cNvGraphicFramePr>
            <a:graphicFrameLocks noChangeAspect="1"/>
          </p:cNvGraphicFramePr>
          <p:nvPr/>
        </p:nvGraphicFramePr>
        <p:xfrm>
          <a:off x="3422650" y="2925233"/>
          <a:ext cx="1866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866900" imgH="292100" progId="Equation.DSMT4">
                  <p:embed/>
                </p:oleObj>
              </mc:Choice>
              <mc:Fallback>
                <p:oleObj name="Equation" r:id="rId6" imgW="1866900" imgH="2921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2650" y="2925233"/>
                        <a:ext cx="1866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7" name="Object 7"/>
          <p:cNvGraphicFramePr>
            <a:graphicFrameLocks noChangeAspect="1"/>
          </p:cNvGraphicFramePr>
          <p:nvPr/>
        </p:nvGraphicFramePr>
        <p:xfrm>
          <a:off x="3302000" y="3424766"/>
          <a:ext cx="2057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057400" imgH="838080" progId="Equation.DSMT4">
                  <p:embed/>
                </p:oleObj>
              </mc:Choice>
              <mc:Fallback>
                <p:oleObj name="Equation" r:id="rId8" imgW="205740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02000" y="3424766"/>
                        <a:ext cx="2057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8" name="Object 8"/>
          <p:cNvGraphicFramePr>
            <a:graphicFrameLocks noChangeAspect="1"/>
          </p:cNvGraphicFramePr>
          <p:nvPr/>
        </p:nvGraphicFramePr>
        <p:xfrm>
          <a:off x="2984500" y="4470400"/>
          <a:ext cx="15494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549400" imgH="330200" progId="Equation.DSMT4">
                  <p:embed/>
                </p:oleObj>
              </mc:Choice>
              <mc:Fallback>
                <p:oleObj name="Equation" r:id="rId10" imgW="1549400" imgH="3302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84500" y="4470400"/>
                        <a:ext cx="1549400" cy="330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2" name="Straight Connector 11"/>
          <p:cNvCxnSpPr/>
          <p:nvPr/>
        </p:nvCxnSpPr>
        <p:spPr>
          <a:xfrm rot="10800000" flipV="1">
            <a:off x="4648200" y="3505200"/>
            <a:ext cx="6858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rot="10800000" flipV="1">
            <a:off x="4495801" y="4000499"/>
            <a:ext cx="6858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itle 2">
            <a:extLst>
              <a:ext uri="{FF2B5EF4-FFF2-40B4-BE49-F238E27FC236}">
                <a16:creationId xmlns:a16="http://schemas.microsoft.com/office/drawing/2014/main" id="{035435C7-D86B-8398-D05F-AF69C18B2C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4: Application: Calculating Principal using Simple Interest (cont.)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419124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indent="0" eaLnBrk="1" hangingPunct="1"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Stuart is investing </a:t>
            </a:r>
            <a:r>
              <a:rPr lang="en-US" sz="2800" i="0" dirty="0">
                <a:solidFill>
                  <a:srgbClr val="0000FF"/>
                </a:solidFill>
              </a:rPr>
              <a:t>$1500 </a:t>
            </a:r>
            <a:r>
              <a:rPr lang="en-US" sz="2800" i="0" dirty="0">
                <a:solidFill>
                  <a:schemeClr val="tx1"/>
                </a:solidFill>
              </a:rPr>
              <a:t>at an interest rate of </a:t>
            </a:r>
            <a:r>
              <a:rPr lang="en-US" sz="2800" i="0" dirty="0">
                <a:solidFill>
                  <a:srgbClr val="0000FF"/>
                </a:solidFill>
              </a:rPr>
              <a:t>4%</a:t>
            </a:r>
            <a:r>
              <a:rPr lang="en-US" sz="2800" i="0" dirty="0">
                <a:solidFill>
                  <a:schemeClr val="tx1"/>
                </a:solidFill>
              </a:rPr>
              <a:t>. How long will it take for his investment to earn </a:t>
            </a:r>
            <a:r>
              <a:rPr lang="en-US" sz="2800" i="0" dirty="0">
                <a:solidFill>
                  <a:srgbClr val="0000FF"/>
                </a:solidFill>
              </a:rPr>
              <a:t>$15</a:t>
            </a:r>
            <a:r>
              <a:rPr lang="en-US" sz="2800" i="0" dirty="0">
                <a:solidFill>
                  <a:schemeClr val="tx1"/>
                </a:solidFill>
              </a:rPr>
              <a:t> in simple interest?</a:t>
            </a:r>
          </a:p>
          <a:p>
            <a:pPr marL="0" indent="0" eaLnBrk="1" hangingPunct="1">
              <a:buFont typeface="Courier New" pitchFamily="49" charset="0"/>
              <a:buNone/>
            </a:pPr>
            <a:r>
              <a:rPr lang="en-US" sz="2800" b="1" i="0" dirty="0">
                <a:solidFill>
                  <a:schemeClr val="tx1"/>
                </a:solidFill>
              </a:rPr>
              <a:t>Solution</a:t>
            </a:r>
          </a:p>
          <a:p>
            <a:pPr marL="0" indent="0" eaLnBrk="1" hangingPunct="1"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In this case, the unknown is time </a:t>
            </a:r>
            <a:r>
              <a:rPr lang="en-US" sz="2800" i="1" dirty="0">
                <a:solidFill>
                  <a:schemeClr val="tx1"/>
                </a:solidFill>
              </a:rPr>
              <a:t>t</a:t>
            </a:r>
            <a:r>
              <a:rPr lang="en-US" sz="2800" i="0" dirty="0">
                <a:solidFill>
                  <a:schemeClr val="tx1"/>
                </a:solidFill>
              </a:rPr>
              <a:t>. We do know</a:t>
            </a:r>
            <a:endParaRPr lang="en-US" sz="2800" dirty="0">
              <a:solidFill>
                <a:schemeClr val="tx1"/>
              </a:solidFill>
            </a:endParaRPr>
          </a:p>
        </p:txBody>
      </p:sp>
      <p:graphicFrame>
        <p:nvGraphicFramePr>
          <p:cNvPr id="2" name="Object 4"/>
          <p:cNvGraphicFramePr>
            <a:graphicFrameLocks noChangeAspect="1"/>
          </p:cNvGraphicFramePr>
          <p:nvPr/>
        </p:nvGraphicFramePr>
        <p:xfrm>
          <a:off x="1485900" y="4114800"/>
          <a:ext cx="59309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5930640" imgH="419040" progId="Equation.DSMT4">
                  <p:embed/>
                </p:oleObj>
              </mc:Choice>
              <mc:Fallback>
                <p:oleObj name="Equation" r:id="rId2" imgW="5930640" imgH="41904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85900" y="4114800"/>
                        <a:ext cx="5930900" cy="419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Title 3">
            <a:extLst>
              <a:ext uri="{FF2B5EF4-FFF2-40B4-BE49-F238E27FC236}">
                <a16:creationId xmlns:a16="http://schemas.microsoft.com/office/drawing/2014/main" id="{91AD4A28-58DF-7C99-C369-9EFE897ED6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5: Application: Calculating Time using Simple Interest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1457</TotalTime>
  <Words>1838</Words>
  <Application>Microsoft Office PowerPoint</Application>
  <PresentationFormat>On-screen Show (4:3)</PresentationFormat>
  <Paragraphs>237</Paragraphs>
  <Slides>33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33</vt:i4>
      </vt:variant>
    </vt:vector>
  </HeadingPairs>
  <TitlesOfParts>
    <vt:vector size="39" baseType="lpstr">
      <vt:lpstr>Courier New</vt:lpstr>
      <vt:lpstr>Arial</vt:lpstr>
      <vt:lpstr>Calibri</vt:lpstr>
      <vt:lpstr>Symbol</vt:lpstr>
      <vt:lpstr>Office Theme</vt:lpstr>
      <vt:lpstr>Equation</vt:lpstr>
      <vt:lpstr>Section 5.5</vt:lpstr>
      <vt:lpstr>Formula: Simple Interest Formula</vt:lpstr>
      <vt:lpstr>Example 1: Application: Calculating  Simple Interest</vt:lpstr>
      <vt:lpstr>Completion Example 2: Application: Calculating Simple Interest</vt:lpstr>
      <vt:lpstr>Example 3: Application: Calculating Total Amount Due</vt:lpstr>
      <vt:lpstr>Example 3: Application: Calculating Total Amount Due (cont.)</vt:lpstr>
      <vt:lpstr>Example 4: Application: Calculating Principal using Simple Interest</vt:lpstr>
      <vt:lpstr>Example 4: Application: Calculating Principal using Simple Interest (cont.)</vt:lpstr>
      <vt:lpstr>Example 5: Application: Calculating Time using Simple Interest</vt:lpstr>
      <vt:lpstr>Example 5: Application: Calculating Time using Simple Interest (cont.)</vt:lpstr>
      <vt:lpstr>Procedure: Calculating Compound Interest</vt:lpstr>
      <vt:lpstr>Procedure: Calculating Compound Interest (cont.)</vt:lpstr>
      <vt:lpstr>Procedure: Calculating Compound Interest (cont.)</vt:lpstr>
      <vt:lpstr>Example 6: Application: Calculating Compound Interest</vt:lpstr>
      <vt:lpstr>Example 6: Application: Calculating Compound Interest (cont.)</vt:lpstr>
      <vt:lpstr>Example 6: Application: Calculating Compound Interest (cont.)</vt:lpstr>
      <vt:lpstr>Example 7: Application: Calculating Compound Interest</vt:lpstr>
      <vt:lpstr>Example 7: Application: Calculating Compound Interest (cont.)</vt:lpstr>
      <vt:lpstr>Example 7: Application: Calculating Compound Interest (cont.)</vt:lpstr>
      <vt:lpstr>Example 7: Application: Calculating Compound Interest (cont.)</vt:lpstr>
      <vt:lpstr>Formula: Compound Interest Formula</vt:lpstr>
      <vt:lpstr>Example 8: Application: Using the Compound Interest Formula</vt:lpstr>
      <vt:lpstr>Example 8: Application: Using the Compound Interest Formula (cont.)</vt:lpstr>
      <vt:lpstr>Formula: Total Interest Earned</vt:lpstr>
      <vt:lpstr>Example 9: Application: Calculating Total Interest Earned</vt:lpstr>
      <vt:lpstr>Completion Example 10: Application: Compound Interest</vt:lpstr>
      <vt:lpstr>Completion Example 10: Application: Compound Interest (cont.)</vt:lpstr>
      <vt:lpstr>Completion Example 10: Application: Compound Interest (cont.)</vt:lpstr>
      <vt:lpstr>Formula: Inflation</vt:lpstr>
      <vt:lpstr>Example 11: Application: Calculating Inflation</vt:lpstr>
      <vt:lpstr>Example 11: Application: Calculating Inflation (cont.)</vt:lpstr>
      <vt:lpstr>Formula: Depreciation</vt:lpstr>
      <vt:lpstr>Example 12: Application: Calculating the Current Value Due to Depreciation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Preparation for College Mathematics, 3rd Edition</dc:title>
  <dc:creator>Hawkes Learning</dc:creator>
  <cp:lastModifiedBy>Jolie Even</cp:lastModifiedBy>
  <cp:revision>240</cp:revision>
  <dcterms:created xsi:type="dcterms:W3CDTF">2013-04-26T14:43:13Z</dcterms:created>
  <dcterms:modified xsi:type="dcterms:W3CDTF">2023-06-27T17:31:33Z</dcterms:modified>
</cp:coreProperties>
</file>