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9" r:id="rId3"/>
    <p:sldId id="260" r:id="rId4"/>
    <p:sldId id="262" r:id="rId5"/>
    <p:sldId id="264" r:id="rId6"/>
    <p:sldId id="265" r:id="rId7"/>
    <p:sldId id="266" r:id="rId8"/>
    <p:sldId id="268" r:id="rId9"/>
    <p:sldId id="278" r:id="rId10"/>
    <p:sldId id="269" r:id="rId11"/>
    <p:sldId id="270" r:id="rId12"/>
    <p:sldId id="271" r:id="rId13"/>
    <p:sldId id="272" r:id="rId14"/>
    <p:sldId id="273" r:id="rId15"/>
    <p:sldId id="274" r:id="rId16"/>
    <p:sldId id="280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2B7C9E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0" autoAdjust="0"/>
    <p:restoredTop sz="94660"/>
  </p:normalViewPr>
  <p:slideViewPr>
    <p:cSldViewPr>
      <p:cViewPr varScale="1">
        <p:scale>
          <a:sx n="114" d="100"/>
          <a:sy n="114" d="100"/>
        </p:scale>
        <p:origin x="177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90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A2F04-F99A-4FAB-8810-83E5BB8DC2B5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78E9A-2484-4DC2-A2EE-28B46C5F17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34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B7C9E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B7C9E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B7C9E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B7C9E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30.wmf"/><Relationship Id="rId7" Type="http://schemas.openxmlformats.org/officeDocument/2006/relationships/image" Target="../media/image32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34.bin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35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44.wmf"/><Relationship Id="rId7" Type="http://schemas.openxmlformats.org/officeDocument/2006/relationships/image" Target="../media/image46.wmf"/><Relationship Id="rId12" Type="http://schemas.openxmlformats.org/officeDocument/2006/relationships/image" Target="../media/image49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8.bin"/><Relationship Id="rId11" Type="http://schemas.openxmlformats.org/officeDocument/2006/relationships/oleObject" Target="../embeddings/oleObject40.bin"/><Relationship Id="rId5" Type="http://schemas.openxmlformats.org/officeDocument/2006/relationships/image" Target="../media/image45.wmf"/><Relationship Id="rId10" Type="http://schemas.openxmlformats.org/officeDocument/2006/relationships/image" Target="../media/image48.png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7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image" Target="../media/image51.wmf"/><Relationship Id="rId7" Type="http://schemas.openxmlformats.org/officeDocument/2006/relationships/image" Target="../media/image53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5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.wmf"/><Relationship Id="rId7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12" Type="http://schemas.openxmlformats.org/officeDocument/2006/relationships/image" Target="../media/image13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9.wmf"/><Relationship Id="rId2" Type="http://schemas.openxmlformats.org/officeDocument/2006/relationships/oleObject" Target="../embeddings/oleObject16.bin"/><Relationship Id="rId16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6.8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Volume and Surface Area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Calculating the Volume of a Solid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685800" y="1676400"/>
          <a:ext cx="1981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81200" imgH="304800" progId="Equation.DSMT4">
                  <p:embed/>
                </p:oleObj>
              </mc:Choice>
              <mc:Fallback>
                <p:oleObj name="Equation" r:id="rId2" imgW="1981200" imgH="3048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76400"/>
                        <a:ext cx="1981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092200" y="2133600"/>
          <a:ext cx="1803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03400" imgH="381000" progId="Equation.DSMT4">
                  <p:embed/>
                </p:oleObj>
              </mc:Choice>
              <mc:Fallback>
                <p:oleObj name="Equation" r:id="rId4" imgW="1803400" imgH="3810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2133600"/>
                        <a:ext cx="1803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762000" y="2667000"/>
          <a:ext cx="2159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9000" imgH="444500" progId="Equation.DSMT4">
                  <p:embed/>
                </p:oleObj>
              </mc:Choice>
              <mc:Fallback>
                <p:oleObj name="Equation" r:id="rId6" imgW="2159000" imgH="4445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667000"/>
                        <a:ext cx="21590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1066800" y="3187700"/>
          <a:ext cx="1828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28800" imgH="469800" progId="Equation.DSMT4">
                  <p:embed/>
                </p:oleObj>
              </mc:Choice>
              <mc:Fallback>
                <p:oleObj name="Equation" r:id="rId8" imgW="1828800" imgH="4698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187700"/>
                        <a:ext cx="1828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762000" y="4114800"/>
            <a:ext cx="3909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The volume of the solid is</a:t>
            </a:r>
          </a:p>
        </p:txBody>
      </p:sp>
      <p:graphicFrame>
        <p:nvGraphicFramePr>
          <p:cNvPr id="616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594478"/>
              </p:ext>
            </p:extLst>
          </p:nvPr>
        </p:nvGraphicFramePr>
        <p:xfrm>
          <a:off x="4648200" y="4168120"/>
          <a:ext cx="1917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17360" imgH="469800" progId="Equation.DSMT4">
                  <p:embed/>
                </p:oleObj>
              </mc:Choice>
              <mc:Fallback>
                <p:oleObj name="Equation" r:id="rId10" imgW="1917360" imgH="4698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168120"/>
                        <a:ext cx="1917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Calculating the Volume of a Cube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i="0" dirty="0">
                <a:solidFill>
                  <a:schemeClr val="tx1"/>
                </a:solidFill>
              </a:rPr>
              <a:t>Calculate the volume of the </a:t>
            </a:r>
            <a:r>
              <a:rPr lang="en-US" dirty="0"/>
              <a:t>cube in both cubic yards and cubic feet. (Remember, </a:t>
            </a:r>
            <a:r>
              <a:rPr lang="en-US" dirty="0">
                <a:solidFill>
                  <a:srgbClr val="0000FF"/>
                </a:solidFill>
              </a:rPr>
              <a:t>1 yd </a:t>
            </a:r>
            <a:r>
              <a:rPr lang="en-US" dirty="0"/>
              <a:t>= </a:t>
            </a:r>
            <a:r>
              <a:rPr lang="en-US" dirty="0">
                <a:solidFill>
                  <a:srgbClr val="0000FF"/>
                </a:solidFill>
              </a:rPr>
              <a:t>3 ft.</a:t>
            </a:r>
            <a:r>
              <a:rPr lang="en-US" dirty="0"/>
              <a:t>)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88" y="2743200"/>
            <a:ext cx="27146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Calculating the Volume of a Cube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1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We apply the formula </a:t>
            </a:r>
            <a:r>
              <a:rPr lang="en-US" sz="2800" i="1" dirty="0">
                <a:solidFill>
                  <a:srgbClr val="0000FF"/>
                </a:solidFill>
              </a:rPr>
              <a:t>V</a:t>
            </a:r>
            <a:r>
              <a:rPr lang="en-US" sz="2800" i="0" dirty="0">
                <a:solidFill>
                  <a:srgbClr val="0000FF"/>
                </a:solidFill>
              </a:rPr>
              <a:t> = </a:t>
            </a:r>
            <a:r>
              <a:rPr lang="en-US" sz="2800" i="1" dirty="0">
                <a:solidFill>
                  <a:srgbClr val="0000FF"/>
                </a:solidFill>
              </a:rPr>
              <a:t>s</a:t>
            </a:r>
            <a:r>
              <a:rPr lang="en-US" sz="2800" i="0" baseline="30000" dirty="0">
                <a:solidFill>
                  <a:srgbClr val="0000FF"/>
                </a:solidFill>
              </a:rPr>
              <a:t>3</a:t>
            </a:r>
            <a:r>
              <a:rPr lang="en-US" sz="2800" i="0" dirty="0">
                <a:solidFill>
                  <a:srgbClr val="0000FF"/>
                </a:solidFill>
              </a:rPr>
              <a:t> </a:t>
            </a:r>
            <a:r>
              <a:rPr lang="en-US" sz="2800" i="0" dirty="0">
                <a:solidFill>
                  <a:schemeClr val="tx1"/>
                </a:solidFill>
              </a:rPr>
              <a:t>twice; once by using </a:t>
            </a:r>
            <a:r>
              <a:rPr lang="en-US" sz="2800" i="1" dirty="0">
                <a:solidFill>
                  <a:srgbClr val="0000FF"/>
                </a:solidFill>
              </a:rPr>
              <a:t>s </a:t>
            </a:r>
            <a:r>
              <a:rPr lang="en-US" sz="2800" i="0" dirty="0">
                <a:solidFill>
                  <a:srgbClr val="0000FF"/>
                </a:solidFill>
              </a:rPr>
              <a:t>= 3 yards </a:t>
            </a:r>
            <a:r>
              <a:rPr lang="en-US" sz="2800" i="0" dirty="0">
                <a:solidFill>
                  <a:schemeClr val="tx1"/>
                </a:solidFill>
              </a:rPr>
              <a:t>and once by using </a:t>
            </a:r>
            <a:r>
              <a:rPr lang="en-US" sz="2800" i="1" dirty="0">
                <a:solidFill>
                  <a:srgbClr val="0000FF"/>
                </a:solidFill>
              </a:rPr>
              <a:t>s</a:t>
            </a:r>
            <a:r>
              <a:rPr lang="en-US" sz="2800" i="0" dirty="0">
                <a:solidFill>
                  <a:srgbClr val="0000FF"/>
                </a:solidFill>
              </a:rPr>
              <a:t> = 9 feet</a:t>
            </a:r>
            <a:r>
              <a:rPr lang="en-US" sz="2800" i="0" dirty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endParaRPr lang="en-US" sz="3000" i="0" dirty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endParaRPr lang="en-US" sz="3000" i="0" dirty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endParaRPr lang="en-US" sz="3000" i="0" dirty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endParaRPr lang="en-US" sz="3000" i="0" dirty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The volume of the cube is         </a:t>
            </a:r>
          </a:p>
          <a:p>
            <a:r>
              <a:rPr lang="en-US" dirty="0"/>
              <a:t>Notice that because feet are smaller than yards, there are many more cubic feet than cubic yards in the cube.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2057400" y="2624356"/>
          <a:ext cx="838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200" imgH="381000" progId="Equation.DSMT4">
                  <p:embed/>
                </p:oleObj>
              </mc:Choice>
              <mc:Fallback>
                <p:oleObj name="Equation" r:id="rId2" imgW="838200" imgH="3810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624356"/>
                        <a:ext cx="838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4730088" y="2624356"/>
          <a:ext cx="838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8200" imgH="381000" progId="Equation.DSMT4">
                  <p:embed/>
                </p:oleObj>
              </mc:Choice>
              <mc:Fallback>
                <p:oleObj name="Equation" r:id="rId4" imgW="838200" imgH="38100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088" y="2624356"/>
                        <a:ext cx="838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049011" y="3094722"/>
          <a:ext cx="1524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3880" imgH="558720" progId="Equation.DSMT4">
                  <p:embed/>
                </p:oleObj>
              </mc:Choice>
              <mc:Fallback>
                <p:oleObj name="Equation" r:id="rId6" imgW="1523880" imgH="55872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9011" y="3094722"/>
                        <a:ext cx="15240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319556" y="3707934"/>
          <a:ext cx="1155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55700" imgH="469900" progId="Equation.DSMT4">
                  <p:embed/>
                </p:oleObj>
              </mc:Choice>
              <mc:Fallback>
                <p:oleObj name="Equation" r:id="rId8" imgW="1155700" imgH="46990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556" y="3707934"/>
                        <a:ext cx="1155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4728711" y="3145056"/>
          <a:ext cx="1435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34960" imgH="558720" progId="Equation.DSMT4">
                  <p:embed/>
                </p:oleObj>
              </mc:Choice>
              <mc:Fallback>
                <p:oleObj name="Equation" r:id="rId10" imgW="1434960" imgH="55872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8711" y="3145056"/>
                        <a:ext cx="14351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/>
        </p:nvGraphicFramePr>
        <p:xfrm>
          <a:off x="5029200" y="3775745"/>
          <a:ext cx="1270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9449" imgH="380835" progId="Equation.DSMT4">
                  <p:embed/>
                </p:oleObj>
              </mc:Choice>
              <mc:Fallback>
                <p:oleObj name="Equation" r:id="rId12" imgW="1269449" imgH="380835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775745"/>
                        <a:ext cx="1270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8" name="Object 30"/>
          <p:cNvGraphicFramePr>
            <a:graphicFrameLocks noChangeAspect="1"/>
          </p:cNvGraphicFramePr>
          <p:nvPr/>
        </p:nvGraphicFramePr>
        <p:xfrm>
          <a:off x="4343400" y="4368567"/>
          <a:ext cx="2628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628720" imgH="469800" progId="Equation.DSMT4">
                  <p:embed/>
                </p:oleObj>
              </mc:Choice>
              <mc:Fallback>
                <p:oleObj name="Equation" r:id="rId14" imgW="2628720" imgH="46980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368567"/>
                        <a:ext cx="2628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Formula: Surface Area Formulas for Three Geometric Solids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74904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0" indent="0" algn="ctr" eaLnBrk="0" hangingPunct="0"/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6F4F1"/>
              </a:clrFrom>
              <a:clrTo>
                <a:srgbClr val="E6F4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40" y="1493333"/>
            <a:ext cx="787717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Example 6: Calculating the Surface Area of a Rectangular Solid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4191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dirty="0"/>
              <a:t>Calculate the surface area of a rectangular solid with length </a:t>
            </a:r>
            <a:r>
              <a:rPr lang="en-US" dirty="0">
                <a:solidFill>
                  <a:srgbClr val="0000FF"/>
                </a:solidFill>
              </a:rPr>
              <a:t>30 cm</a:t>
            </a:r>
            <a:r>
              <a:rPr lang="en-US" dirty="0"/>
              <a:t>, width </a:t>
            </a:r>
            <a:r>
              <a:rPr lang="en-US" dirty="0">
                <a:solidFill>
                  <a:srgbClr val="0000FF"/>
                </a:solidFill>
              </a:rPr>
              <a:t>10 cm</a:t>
            </a:r>
            <a:r>
              <a:rPr lang="en-US" dirty="0"/>
              <a:t>, and height </a:t>
            </a:r>
            <a:r>
              <a:rPr lang="en-US" dirty="0">
                <a:solidFill>
                  <a:srgbClr val="0000FF"/>
                </a:solidFill>
              </a:rPr>
              <a:t>40 cm</a:t>
            </a:r>
            <a:r>
              <a:rPr lang="en-US" dirty="0"/>
              <a:t>. </a:t>
            </a:r>
          </a:p>
          <a:p>
            <a:r>
              <a:rPr lang="en-US" sz="2800" b="1" i="0" dirty="0">
                <a:solidFill>
                  <a:schemeClr val="tx1"/>
                </a:solidFill>
              </a:rPr>
              <a:t>Solution</a:t>
            </a:r>
          </a:p>
          <a:p>
            <a:r>
              <a:rPr lang="en-US" dirty="0"/>
              <a:t>Using the formula for the surface area </a:t>
            </a:r>
            <a:br>
              <a:rPr lang="en-US" dirty="0"/>
            </a:br>
            <a:r>
              <a:rPr lang="en-US" dirty="0"/>
              <a:t>of a rectangular solid, we have the following.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634767" y="3815432"/>
          <a:ext cx="292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21000" imgH="304800" progId="Equation.DSMT4">
                  <p:embed/>
                </p:oleObj>
              </mc:Choice>
              <mc:Fallback>
                <p:oleObj name="Equation" r:id="rId2" imgW="2921000" imgH="3048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767" y="3815432"/>
                        <a:ext cx="292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647700" y="4356770"/>
          <a:ext cx="8039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038800" imgH="291960" progId="Equation.DSMT4">
                  <p:embed/>
                </p:oleObj>
              </mc:Choice>
              <mc:Fallback>
                <p:oleObj name="Equation" r:id="rId4" imgW="8038800" imgH="29196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4356770"/>
                        <a:ext cx="8039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1079500" y="4792211"/>
          <a:ext cx="4635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35360" imgH="380880" progId="Equation.DSMT4">
                  <p:embed/>
                </p:oleObj>
              </mc:Choice>
              <mc:Fallback>
                <p:oleObj name="Equation" r:id="rId6" imgW="4635360" imgH="38088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4792211"/>
                        <a:ext cx="4635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5867400" y="4792211"/>
          <a:ext cx="1638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38300" imgH="381000" progId="Equation.DSMT4">
                  <p:embed/>
                </p:oleObj>
              </mc:Choice>
              <mc:Fallback>
                <p:oleObj name="Equation" r:id="rId8" imgW="1638300" imgH="3810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792211"/>
                        <a:ext cx="1638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399" y="1905000"/>
            <a:ext cx="2048529" cy="194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33400" y="5274578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surface area of the rectangular solid is</a:t>
            </a:r>
          </a:p>
        </p:txBody>
      </p:sp>
      <p:graphicFrame>
        <p:nvGraphicFramePr>
          <p:cNvPr id="821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621785"/>
              </p:ext>
            </p:extLst>
          </p:nvPr>
        </p:nvGraphicFramePr>
        <p:xfrm>
          <a:off x="6762750" y="5326063"/>
          <a:ext cx="1460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460160" imgH="380880" progId="Equation.DSMT4">
                  <p:embed/>
                </p:oleObj>
              </mc:Choice>
              <mc:Fallback>
                <p:oleObj name="Equation" r:id="rId11" imgW="1460160" imgH="38088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0" y="5326063"/>
                        <a:ext cx="1460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</a:t>
            </a:r>
            <a:r>
              <a:rPr lang="en-US" dirty="0"/>
              <a:t>Calculating the Surface Area of a Cylinder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Calculate the surface area of a coffee can in the shape of a cylinder with a height of </a:t>
            </a:r>
            <a:r>
              <a:rPr lang="en-US" dirty="0">
                <a:solidFill>
                  <a:srgbClr val="0000FF"/>
                </a:solidFill>
              </a:rPr>
              <a:t>5 in. </a:t>
            </a:r>
            <a:r>
              <a:rPr lang="en-US" dirty="0"/>
              <a:t>and a circular base with a radius of </a:t>
            </a:r>
            <a:r>
              <a:rPr lang="en-US" dirty="0">
                <a:solidFill>
                  <a:srgbClr val="0000FF"/>
                </a:solidFill>
              </a:rPr>
              <a:t>2 in.</a:t>
            </a:r>
          </a:p>
        </p:txBody>
      </p:sp>
      <p:pic>
        <p:nvPicPr>
          <p:cNvPr id="22546" name="Picture 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67100" y="2590800"/>
            <a:ext cx="2209800" cy="237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</a:t>
            </a:r>
            <a:r>
              <a:rPr lang="en-US" dirty="0"/>
              <a:t>Calculating the Surface Area of a Cylinder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0564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Solution</a:t>
            </a:r>
          </a:p>
          <a:p>
            <a:r>
              <a:rPr lang="en-US" dirty="0"/>
              <a:t>Using the formula for the surface area of a </a:t>
            </a:r>
            <a:br>
              <a:rPr lang="en-US" dirty="0"/>
            </a:br>
            <a:r>
              <a:rPr lang="en-US" dirty="0"/>
              <a:t>cylinder, we have the following.</a:t>
            </a:r>
          </a:p>
          <a:p>
            <a:endParaRPr lang="en-US" i="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i="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The surface area of the cylinder is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462473"/>
              </p:ext>
            </p:extLst>
          </p:nvPr>
        </p:nvGraphicFramePr>
        <p:xfrm>
          <a:off x="1492250" y="2760663"/>
          <a:ext cx="2438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8280" imgH="380880" progId="Equation.DSMT4">
                  <p:embed/>
                </p:oleObj>
              </mc:Choice>
              <mc:Fallback>
                <p:oleObj name="Equation" r:id="rId2" imgW="2438280" imgH="3808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0" y="2760663"/>
                        <a:ext cx="2438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196588"/>
              </p:ext>
            </p:extLst>
          </p:nvPr>
        </p:nvGraphicFramePr>
        <p:xfrm>
          <a:off x="1543050" y="3260725"/>
          <a:ext cx="5511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11600" imgH="558720" progId="Equation.DSMT4">
                  <p:embed/>
                </p:oleObj>
              </mc:Choice>
              <mc:Fallback>
                <p:oleObj name="Equation" r:id="rId4" imgW="5511600" imgH="55872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3260725"/>
                        <a:ext cx="55118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1947863" y="3890293"/>
          <a:ext cx="3136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36680" imgH="469800" progId="Equation.DSMT4">
                  <p:embed/>
                </p:oleObj>
              </mc:Choice>
              <mc:Fallback>
                <p:oleObj name="Equation" r:id="rId6" imgW="3136680" imgH="469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863" y="3890293"/>
                        <a:ext cx="3136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1956033" y="4377655"/>
          <a:ext cx="165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51000" imgH="381000" progId="Equation.DSMT4">
                  <p:embed/>
                </p:oleObj>
              </mc:Choice>
              <mc:Fallback>
                <p:oleObj name="Equation" r:id="rId8" imgW="1651000" imgH="3810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6033" y="4377655"/>
                        <a:ext cx="1651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17"/>
          <p:cNvGraphicFramePr>
            <a:graphicFrameLocks noChangeAspect="1"/>
          </p:cNvGraphicFramePr>
          <p:nvPr/>
        </p:nvGraphicFramePr>
        <p:xfrm>
          <a:off x="5469622" y="4843244"/>
          <a:ext cx="1371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71600" imgH="380880" progId="Equation.DSMT4">
                  <p:embed/>
                </p:oleObj>
              </mc:Choice>
              <mc:Fallback>
                <p:oleObj name="Equation" r:id="rId10" imgW="137160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9622" y="4843244"/>
                        <a:ext cx="1371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629937"/>
              </p:ext>
            </p:extLst>
          </p:nvPr>
        </p:nvGraphicFramePr>
        <p:xfrm>
          <a:off x="1143000" y="1488440"/>
          <a:ext cx="686054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7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  <a:tab pos="3598863" algn="l"/>
                        </a:tabLst>
                      </a:pPr>
                      <a:r>
                        <a:rPr lang="en-US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From the Metric System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From the US Customary System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cubic millimeters (mm</a:t>
                      </a:r>
                      <a:r>
                        <a:rPr lang="en-US" sz="1800" kern="1200" baseline="30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cubic inches (in.</a:t>
                      </a:r>
                      <a:r>
                        <a:rPr lang="en-US" sz="1800" kern="1200" baseline="30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cubic centimeters (cm</a:t>
                      </a:r>
                      <a:r>
                        <a:rPr lang="en-US" sz="1800" kern="1200" baseline="30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cubic feet (ft</a:t>
                      </a:r>
                      <a:r>
                        <a:rPr lang="en-US" sz="1800" kern="1200" baseline="30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cubic meters (m</a:t>
                      </a:r>
                      <a:r>
                        <a:rPr lang="en-US" sz="1800" kern="1200" baseline="30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cubic yards (yd</a:t>
                      </a:r>
                      <a:r>
                        <a:rPr lang="en-US" sz="1800" kern="1200" baseline="30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0A5C955-BD9E-8701-8CA9-AF14F7C12001}"/>
              </a:ext>
            </a:extLst>
          </p:cNvPr>
          <p:cNvSpPr txBox="1"/>
          <p:nvPr/>
        </p:nvSpPr>
        <p:spPr>
          <a:xfrm>
            <a:off x="4142084" y="3223111"/>
            <a:ext cx="849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Table 1</a:t>
            </a: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Formula: Volume Formulas for Five Geometric Solids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20624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0" indent="0" algn="ctr" eaLnBrk="0" hangingPunct="0"/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  <a:p>
            <a:pPr marL="0" indent="0" algn="ctr" eaLnBrk="0" hangingPunct="0"/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6F4F1"/>
              </a:clrFrom>
              <a:clrTo>
                <a:srgbClr val="E6F4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5513" y="1457922"/>
            <a:ext cx="5632973" cy="385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Calculating the Volume of a Rectangular Solid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Calculate the volume of a rectangular solid with length </a:t>
            </a:r>
            <a:r>
              <a:rPr lang="en-US" dirty="0">
                <a:solidFill>
                  <a:srgbClr val="0000FF"/>
                </a:solidFill>
              </a:rPr>
              <a:t>8 in.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width </a:t>
            </a:r>
            <a:r>
              <a:rPr lang="en-US" dirty="0">
                <a:solidFill>
                  <a:srgbClr val="0000FF"/>
                </a:solidFill>
              </a:rPr>
              <a:t>4 in.</a:t>
            </a:r>
            <a:r>
              <a:rPr lang="en-US" dirty="0">
                <a:solidFill>
                  <a:schemeClr val="tx1"/>
                </a:solidFill>
              </a:rPr>
              <a:t>, and height </a:t>
            </a:r>
            <a:r>
              <a:rPr lang="en-US" dirty="0">
                <a:solidFill>
                  <a:srgbClr val="0000FF"/>
                </a:solidFill>
              </a:rPr>
              <a:t>12 in.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</a:p>
          <a:p>
            <a:r>
              <a:rPr lang="en-US" dirty="0"/>
              <a:t>Using the formula for the volume of a </a:t>
            </a:r>
            <a:br>
              <a:rPr lang="en-US" dirty="0"/>
            </a:br>
            <a:r>
              <a:rPr lang="en-US" dirty="0"/>
              <a:t>rectangular solid, we have the following.</a:t>
            </a:r>
          </a:p>
          <a:p>
            <a:endParaRPr lang="en-US" sz="3700" b="1" i="0" dirty="0">
              <a:solidFill>
                <a:schemeClr val="tx1"/>
              </a:solidFill>
            </a:endParaRPr>
          </a:p>
          <a:p>
            <a:endParaRPr lang="en-US" sz="3700" b="1" dirty="0">
              <a:solidFill>
                <a:schemeClr val="tx1"/>
              </a:solidFill>
            </a:endParaRPr>
          </a:p>
          <a:p>
            <a:r>
              <a:rPr lang="en-US" dirty="0"/>
              <a:t>The volume of the rectangular solid is</a:t>
            </a:r>
            <a:endParaRPr lang="en-US" sz="2800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sz="2800" b="1" i="0" dirty="0">
              <a:solidFill>
                <a:schemeClr val="tx1"/>
              </a:solidFill>
            </a:endParaRP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333500" y="3800679"/>
          <a:ext cx="1104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04900" imgH="292100" progId="Equation.DSMT4">
                  <p:embed/>
                </p:oleObj>
              </mc:Choice>
              <mc:Fallback>
                <p:oleObj name="Equation" r:id="rId2" imgW="1104900" imgH="29210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3800679"/>
                        <a:ext cx="1104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1338044" y="4232246"/>
          <a:ext cx="2806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06560" imgH="380880" progId="Equation.DSMT4">
                  <p:embed/>
                </p:oleObj>
              </mc:Choice>
              <mc:Fallback>
                <p:oleObj name="Equation" r:id="rId4" imgW="2806560" imgH="38088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044" y="4232246"/>
                        <a:ext cx="2806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1600200" y="4622334"/>
          <a:ext cx="1371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71600" imgH="381000" progId="Equation.DSMT4">
                  <p:embed/>
                </p:oleObj>
              </mc:Choice>
              <mc:Fallback>
                <p:oleObj name="Equation" r:id="rId6" imgW="1371600" imgH="38100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622334"/>
                        <a:ext cx="1371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6" name="Object 32"/>
          <p:cNvGraphicFramePr>
            <a:graphicFrameLocks noChangeAspect="1"/>
          </p:cNvGraphicFramePr>
          <p:nvPr/>
        </p:nvGraphicFramePr>
        <p:xfrm>
          <a:off x="6019567" y="5069747"/>
          <a:ext cx="1092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91880" imgH="380880" progId="Equation.DSMT4">
                  <p:embed/>
                </p:oleObj>
              </mc:Choice>
              <mc:Fallback>
                <p:oleObj name="Equation" r:id="rId8" imgW="1091880" imgH="380880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567" y="5069747"/>
                        <a:ext cx="1092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209800"/>
            <a:ext cx="1981200" cy="212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Calculating the Volume of a Sphere</a:t>
            </a: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766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763" indent="-4763"/>
            <a:r>
              <a:rPr lang="en-US" dirty="0">
                <a:solidFill>
                  <a:schemeClr val="tx1"/>
                </a:solidFill>
              </a:rPr>
              <a:t>Calculate the volume of a sphere with radius </a:t>
            </a:r>
            <a:r>
              <a:rPr lang="en-US" dirty="0">
                <a:solidFill>
                  <a:srgbClr val="0000FF"/>
                </a:solidFill>
              </a:rPr>
              <a:t>9 cm</a:t>
            </a:r>
            <a:r>
              <a:rPr lang="en-US" dirty="0">
                <a:solidFill>
                  <a:schemeClr val="tx1"/>
                </a:solidFill>
              </a:rPr>
              <a:t>.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Use</a:t>
            </a:r>
            <a:r>
              <a:rPr lang="en-US" i="1" dirty="0"/>
              <a:t>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l-GR" i="1" dirty="0"/>
              <a:t> </a:t>
            </a:r>
            <a:r>
              <a:rPr lang="el-GR" dirty="0"/>
              <a:t>= 3.14.</a:t>
            </a:r>
            <a:endParaRPr lang="en-US" dirty="0">
              <a:solidFill>
                <a:schemeClr val="tx1"/>
              </a:solidFill>
            </a:endParaRPr>
          </a:p>
          <a:p>
            <a:pPr marL="4763" indent="-4763"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</a:p>
          <a:p>
            <a:pPr marL="4763" indent="-4763"/>
            <a:r>
              <a:rPr lang="en-US" sz="2800" i="0" dirty="0">
                <a:solidFill>
                  <a:schemeClr val="tx1"/>
                </a:solidFill>
              </a:rPr>
              <a:t>Using the formula for the volume of </a:t>
            </a:r>
            <a:br>
              <a:rPr lang="en-US" sz="2800" i="0" dirty="0">
                <a:solidFill>
                  <a:schemeClr val="tx1"/>
                </a:solidFill>
              </a:rPr>
            </a:br>
            <a:r>
              <a:rPr lang="en-US" sz="2800" i="0" dirty="0">
                <a:solidFill>
                  <a:schemeClr val="tx1"/>
                </a:solidFill>
              </a:rPr>
              <a:t>a </a:t>
            </a:r>
            <a:r>
              <a:rPr lang="en-US" dirty="0">
                <a:solidFill>
                  <a:schemeClr val="tx1"/>
                </a:solidFill>
              </a:rPr>
              <a:t>sphere, we have the following.</a:t>
            </a:r>
            <a:endParaRPr lang="en-US" sz="2800" i="0" dirty="0">
              <a:solidFill>
                <a:schemeClr val="tx1"/>
              </a:solidFill>
            </a:endParaRPr>
          </a:p>
          <a:p>
            <a:pPr marL="4763" indent="-4763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4763" indent="-4763">
              <a:lnSpc>
                <a:spcPct val="150000"/>
              </a:lnSpc>
              <a:buFont typeface="Courier New" pitchFamily="49" charset="0"/>
              <a:buNone/>
            </a:pPr>
            <a:endParaRPr lang="en-US" sz="2800" b="1" i="0" dirty="0">
              <a:solidFill>
                <a:schemeClr val="tx1"/>
              </a:solidFill>
            </a:endParaRPr>
          </a:p>
          <a:p>
            <a:pPr marL="4763" indent="-4763">
              <a:buFont typeface="Courier New" pitchFamily="49" charset="0"/>
              <a:buNone/>
            </a:pPr>
            <a:endParaRPr lang="en-US" sz="3300" b="1" i="0" dirty="0">
              <a:solidFill>
                <a:schemeClr val="tx1"/>
              </a:solidFill>
            </a:endParaRPr>
          </a:p>
          <a:p>
            <a:pPr marL="4763" indent="-4763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The volume of the sphere is		     .</a:t>
            </a: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212182"/>
              </p:ext>
            </p:extLst>
          </p:nvPr>
        </p:nvGraphicFramePr>
        <p:xfrm>
          <a:off x="2305448" y="3505200"/>
          <a:ext cx="1346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040" imgH="838080" progId="Equation.DSMT4">
                  <p:embed/>
                </p:oleObj>
              </mc:Choice>
              <mc:Fallback>
                <p:oleObj name="Equation" r:id="rId2" imgW="1346040" imgH="83808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448" y="3505200"/>
                        <a:ext cx="1346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567561"/>
              </p:ext>
            </p:extLst>
          </p:nvPr>
        </p:nvGraphicFramePr>
        <p:xfrm>
          <a:off x="2320926" y="4343400"/>
          <a:ext cx="279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93960" imgH="838080" progId="Equation.DSMT4">
                  <p:embed/>
                </p:oleObj>
              </mc:Choice>
              <mc:Fallback>
                <p:oleObj name="Equation" r:id="rId4" imgW="2793960" imgH="83808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0926" y="4343400"/>
                        <a:ext cx="279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756808"/>
              </p:ext>
            </p:extLst>
          </p:nvPr>
        </p:nvGraphicFramePr>
        <p:xfrm>
          <a:off x="5175623" y="4326578"/>
          <a:ext cx="2641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41320" imgH="838080" progId="Equation.DSMT4">
                  <p:embed/>
                </p:oleObj>
              </mc:Choice>
              <mc:Fallback>
                <p:oleObj name="Equation" r:id="rId6" imgW="2641320" imgH="83808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623" y="4326578"/>
                        <a:ext cx="2641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273430"/>
              </p:ext>
            </p:extLst>
          </p:nvPr>
        </p:nvGraphicFramePr>
        <p:xfrm>
          <a:off x="5245530" y="5188521"/>
          <a:ext cx="2082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82800" imgH="381000" progId="Equation.DSMT4">
                  <p:embed/>
                </p:oleObj>
              </mc:Choice>
              <mc:Fallback>
                <p:oleObj name="Equation" r:id="rId8" imgW="2082800" imgH="3810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530" y="5188521"/>
                        <a:ext cx="2082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4622334" y="5561901"/>
          <a:ext cx="1816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15840" imgH="380880" progId="Equation.DSMT4">
                  <p:embed/>
                </p:oleObj>
              </mc:Choice>
              <mc:Fallback>
                <p:oleObj name="Equation" r:id="rId10" imgW="1815840" imgH="38088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334" y="5561901"/>
                        <a:ext cx="1816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1952263"/>
            <a:ext cx="2575322" cy="20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Calculating the Volume of a Cone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4440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dirty="0"/>
              <a:t>What is the volume of a cone with a height of </a:t>
            </a:r>
            <a:r>
              <a:rPr lang="en-US" dirty="0">
                <a:solidFill>
                  <a:srgbClr val="0000FF"/>
                </a:solidFill>
              </a:rPr>
              <a:t>12 mm</a:t>
            </a:r>
            <a:r>
              <a:rPr lang="en-US" dirty="0"/>
              <a:t> and a circular base with a diameter of </a:t>
            </a:r>
            <a:r>
              <a:rPr lang="en-US" dirty="0">
                <a:solidFill>
                  <a:srgbClr val="0000FF"/>
                </a:solidFill>
              </a:rPr>
              <a:t>8 mm</a:t>
            </a:r>
            <a:r>
              <a:rPr lang="en-US" dirty="0"/>
              <a:t>?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tx1"/>
                </a:solidFill>
              </a:rPr>
              <a:t>Solution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We know the diameter of </a:t>
            </a:r>
            <a:r>
              <a:rPr lang="en-US" dirty="0">
                <a:solidFill>
                  <a:srgbClr val="0000FF"/>
                </a:solidFill>
              </a:rPr>
              <a:t>8 mm, </a:t>
            </a:r>
            <a:r>
              <a:rPr lang="en-US" dirty="0">
                <a:solidFill>
                  <a:schemeClr val="tx1"/>
                </a:solidFill>
              </a:rPr>
              <a:t>but we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need the radius.</a:t>
            </a:r>
          </a:p>
          <a:p>
            <a:r>
              <a:rPr lang="en-US" dirty="0">
                <a:solidFill>
                  <a:schemeClr val="tx1"/>
                </a:solidFill>
              </a:rPr>
              <a:t>The radius is half of the diameter. 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2302082"/>
            <a:ext cx="2209800" cy="249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28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217454"/>
              </p:ext>
            </p:extLst>
          </p:nvPr>
        </p:nvGraphicFramePr>
        <p:xfrm>
          <a:off x="1428750" y="4197350"/>
          <a:ext cx="28067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06560" imgH="825480" progId="Equation.DSMT4">
                  <p:embed/>
                </p:oleObj>
              </mc:Choice>
              <mc:Fallback>
                <p:oleObj name="Equation" r:id="rId3" imgW="2806560" imgH="82548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4197350"/>
                        <a:ext cx="28067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Calculating the Volume of a Cone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396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800" i="0" dirty="0">
                <a:solidFill>
                  <a:schemeClr val="tx1"/>
                </a:solidFill>
              </a:rPr>
              <a:t>So, applying the formula for the volume of a cone, </a:t>
            </a:r>
            <a:r>
              <a:rPr lang="en-US" dirty="0">
                <a:solidFill>
                  <a:schemeClr val="tx1"/>
                </a:solidFill>
              </a:rPr>
              <a:t>we have the following.</a:t>
            </a:r>
            <a:endParaRPr lang="en-US" sz="2800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sz="150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1800"/>
              </a:spcBef>
              <a:buFont typeface="Courier New" pitchFamily="49" charset="0"/>
              <a:buNone/>
            </a:pPr>
            <a:r>
              <a:rPr lang="en-US" dirty="0">
                <a:solidFill>
                  <a:schemeClr val="tx1"/>
                </a:solidFill>
              </a:rPr>
              <a:t>The volume of the cone is </a:t>
            </a:r>
            <a:endParaRPr lang="en-US" sz="2800" i="0" dirty="0">
              <a:solidFill>
                <a:schemeClr val="tx1"/>
              </a:solidFill>
            </a:endParaRPr>
          </a:p>
        </p:txBody>
      </p:sp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983015"/>
              </p:ext>
            </p:extLst>
          </p:nvPr>
        </p:nvGraphicFramePr>
        <p:xfrm>
          <a:off x="1562100" y="2057400"/>
          <a:ext cx="1498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98320" imgH="838080" progId="Equation.DSMT4">
                  <p:embed/>
                </p:oleObj>
              </mc:Choice>
              <mc:Fallback>
                <p:oleObj name="Equation" r:id="rId2" imgW="1498320" imgH="83808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2057400"/>
                        <a:ext cx="1498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1574800" y="2920767"/>
          <a:ext cx="406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63680" imgH="838080" progId="Equation.DSMT4">
                  <p:embed/>
                </p:oleObj>
              </mc:Choice>
              <mc:Fallback>
                <p:oleObj name="Equation" r:id="rId4" imgW="4063680" imgH="83808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2920767"/>
                        <a:ext cx="406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1845578" y="3886200"/>
          <a:ext cx="2184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84120" imgH="469800" progId="Equation.DSMT4">
                  <p:embed/>
                </p:oleObj>
              </mc:Choice>
              <mc:Fallback>
                <p:oleObj name="Equation" r:id="rId6" imgW="2184120" imgH="4698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5578" y="3886200"/>
                        <a:ext cx="2184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4013433" y="3907522"/>
          <a:ext cx="2032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1840" imgH="380880" progId="Equation.DSMT4">
                  <p:embed/>
                </p:oleObj>
              </mc:Choice>
              <mc:Fallback>
                <p:oleObj name="Equation" r:id="rId8" imgW="2031840" imgH="38088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433" y="3907522"/>
                        <a:ext cx="2032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7" name="Object 25"/>
          <p:cNvGraphicFramePr>
            <a:graphicFrameLocks noChangeAspect="1"/>
          </p:cNvGraphicFramePr>
          <p:nvPr/>
        </p:nvGraphicFramePr>
        <p:xfrm>
          <a:off x="4331399" y="4613945"/>
          <a:ext cx="1854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54000" imgH="380880" progId="Equation.DSMT4">
                  <p:embed/>
                </p:oleObj>
              </mc:Choice>
              <mc:Fallback>
                <p:oleObj name="Equation" r:id="rId10" imgW="1854000" imgH="38088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1399" y="4613945"/>
                        <a:ext cx="1854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Calculating the Volume of a Solid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056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</a:rPr>
              <a:t>Calculate the volume of a solid with the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indicated dimensions.</a:t>
            </a:r>
            <a:endParaRPr lang="en-US" sz="2800" b="1" i="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  <a:endParaRPr lang="en-US" sz="2800" i="0" dirty="0">
              <a:solidFill>
                <a:schemeClr val="tx1"/>
              </a:solidFill>
            </a:endParaRPr>
          </a:p>
          <a:p>
            <a:r>
              <a:rPr lang="en-US" dirty="0"/>
              <a:t>From the figure, we see that the </a:t>
            </a:r>
            <a:br>
              <a:rPr lang="en-US" dirty="0"/>
            </a:br>
            <a:r>
              <a:rPr lang="en-US" dirty="0"/>
              <a:t>bottom portion of the solid is a </a:t>
            </a:r>
            <a:br>
              <a:rPr lang="en-US" dirty="0"/>
            </a:br>
            <a:r>
              <a:rPr lang="en-US" dirty="0"/>
              <a:t>cylinder and on top of the cylinder is a  </a:t>
            </a:r>
            <a:r>
              <a:rPr lang="en-US" b="1" dirty="0"/>
              <a:t>hemisphere </a:t>
            </a:r>
            <a:r>
              <a:rPr lang="en-US" dirty="0"/>
              <a:t>(one-half of a sphere). Thus, the volume of the</a:t>
            </a:r>
            <a:r>
              <a:rPr lang="en-US" b="1" dirty="0"/>
              <a:t> </a:t>
            </a:r>
            <a:r>
              <a:rPr lang="en-US" dirty="0"/>
              <a:t>solid will be the sum of the volumes of the cylinder and the hemisphere.</a:t>
            </a:r>
            <a:endParaRPr lang="en-US" sz="2800" i="0" dirty="0">
              <a:solidFill>
                <a:schemeClr val="tx1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24208" y="1482055"/>
            <a:ext cx="281903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Calculating the Volume of a Solid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79010"/>
              </p:ext>
            </p:extLst>
          </p:nvPr>
        </p:nvGraphicFramePr>
        <p:xfrm>
          <a:off x="603250" y="1539688"/>
          <a:ext cx="2819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19160" imgH="380880" progId="Equation.DSMT4">
                  <p:embed/>
                </p:oleObj>
              </mc:Choice>
              <mc:Fallback>
                <p:oleObj name="Equation" r:id="rId2" imgW="2819160" imgH="3808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1539688"/>
                        <a:ext cx="2819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515660"/>
              </p:ext>
            </p:extLst>
          </p:nvPr>
        </p:nvGraphicFramePr>
        <p:xfrm>
          <a:off x="4254500" y="1517650"/>
          <a:ext cx="3365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65280" imgH="380880" progId="Equation.DSMT4">
                  <p:embed/>
                </p:oleObj>
              </mc:Choice>
              <mc:Fallback>
                <p:oleObj name="Equation" r:id="rId4" imgW="3365280" imgH="380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1517650"/>
                        <a:ext cx="3365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068205"/>
              </p:ext>
            </p:extLst>
          </p:nvPr>
        </p:nvGraphicFramePr>
        <p:xfrm>
          <a:off x="603250" y="2082800"/>
          <a:ext cx="1257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57120" imgH="380880" progId="Equation.DSMT4">
                  <p:embed/>
                </p:oleObj>
              </mc:Choice>
              <mc:Fallback>
                <p:oleObj name="Equation" r:id="rId6" imgW="1257120" imgH="380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2082800"/>
                        <a:ext cx="1257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626844" y="2546350"/>
          <a:ext cx="3238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38200" imgH="558720" progId="Equation.DSMT4">
                  <p:embed/>
                </p:oleObj>
              </mc:Choice>
              <mc:Fallback>
                <p:oleObj name="Equation" r:id="rId8" imgW="3238200" imgH="5587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844" y="2546350"/>
                        <a:ext cx="32385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889000" y="3225800"/>
          <a:ext cx="1854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54200" imgH="469900" progId="Equation.DSMT4">
                  <p:embed/>
                </p:oleObj>
              </mc:Choice>
              <mc:Fallback>
                <p:oleObj name="Equation" r:id="rId10" imgW="1854200" imgH="4699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3225800"/>
                        <a:ext cx="1854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671999"/>
              </p:ext>
            </p:extLst>
          </p:nvPr>
        </p:nvGraphicFramePr>
        <p:xfrm>
          <a:off x="4267200" y="1943100"/>
          <a:ext cx="4660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660560" imgH="838080" progId="Equation.DSMT4">
                  <p:embed/>
                </p:oleObj>
              </mc:Choice>
              <mc:Fallback>
                <p:oleObj name="Equation" r:id="rId12" imgW="466056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943100"/>
                        <a:ext cx="4660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4279667" y="2857500"/>
          <a:ext cx="2755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755800" imgH="838080" progId="Equation.DSMT4">
                  <p:embed/>
                </p:oleObj>
              </mc:Choice>
              <mc:Fallback>
                <p:oleObj name="Equation" r:id="rId14" imgW="2755800" imgH="838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667" y="2857500"/>
                        <a:ext cx="2755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Object 9"/>
          <p:cNvGraphicFramePr>
            <a:graphicFrameLocks noChangeAspect="1"/>
          </p:cNvGraphicFramePr>
          <p:nvPr/>
        </p:nvGraphicFramePr>
        <p:xfrm>
          <a:off x="4546600" y="3771900"/>
          <a:ext cx="2044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44700" imgH="469900" progId="Equation.DSMT4">
                  <p:embed/>
                </p:oleObj>
              </mc:Choice>
              <mc:Fallback>
                <p:oleObj name="Equation" r:id="rId16" imgW="2044700" imgH="4699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3771900"/>
                        <a:ext cx="2044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613</Words>
  <Application>Microsoft Office PowerPoint</Application>
  <PresentationFormat>On-screen Show (4:3)</PresentationFormat>
  <Paragraphs>77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Cambria Math</vt:lpstr>
      <vt:lpstr>Calibri</vt:lpstr>
      <vt:lpstr>Courier New</vt:lpstr>
      <vt:lpstr>Office Theme</vt:lpstr>
      <vt:lpstr>Equation</vt:lpstr>
      <vt:lpstr>Section 6.8</vt:lpstr>
      <vt:lpstr>Volume</vt:lpstr>
      <vt:lpstr>Formula: Volume Formulas for Five Geometric Solids</vt:lpstr>
      <vt:lpstr>Example 1: Calculating the Volume of a Rectangular Solid</vt:lpstr>
      <vt:lpstr>Example 2: Calculating the Volume of a Sphere</vt:lpstr>
      <vt:lpstr>Example 3: Calculating the Volume of a Cone</vt:lpstr>
      <vt:lpstr>Example 3: Calculating the Volume of a Cone (cont.)</vt:lpstr>
      <vt:lpstr>Example 4: Calculating the Volume of a Solid</vt:lpstr>
      <vt:lpstr>Example 4: Calculating the Volume of a Solid (cont.)</vt:lpstr>
      <vt:lpstr>Example 4: Calculating the Volume of a Solid (cont.)</vt:lpstr>
      <vt:lpstr>Example 5: Calculating the Volume of a Cube</vt:lpstr>
      <vt:lpstr>Example 5: Calculating the Volume of a Cube (cont.)</vt:lpstr>
      <vt:lpstr>Formula: Surface Area Formulas for Three Geometric Solids</vt:lpstr>
      <vt:lpstr>Example 6: Calculating the Surface Area of a Rectangular Solid</vt:lpstr>
      <vt:lpstr>Example 7: Calculating the Surface Area of a Cylinder</vt:lpstr>
      <vt:lpstr>Example 7: Calculating the Surface Area of a Cylinder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for College Mathematics, 3rd Edition</dc:title>
  <dc:creator>Hawkes Learning</dc:creator>
  <cp:lastModifiedBy>Rebecca Johnson</cp:lastModifiedBy>
  <cp:revision>101</cp:revision>
  <dcterms:created xsi:type="dcterms:W3CDTF">2013-04-26T14:43:13Z</dcterms:created>
  <dcterms:modified xsi:type="dcterms:W3CDTF">2023-06-27T18:55:01Z</dcterms:modified>
</cp:coreProperties>
</file>