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80" r:id="rId3"/>
    <p:sldId id="284" r:id="rId4"/>
    <p:sldId id="286" r:id="rId5"/>
    <p:sldId id="260" r:id="rId6"/>
    <p:sldId id="281" r:id="rId7"/>
    <p:sldId id="282" r:id="rId8"/>
    <p:sldId id="285" r:id="rId9"/>
    <p:sldId id="262" r:id="rId10"/>
    <p:sldId id="28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Rebecca Lebeaux" initials="RL" lastIdx="1" clrIdx="3">
    <p:extLst>
      <p:ext uri="{19B8F6BF-5375-455C-9EA6-DF929625EA0E}">
        <p15:presenceInfo xmlns:p15="http://schemas.microsoft.com/office/powerpoint/2012/main" userId="Rebecca Lebeaux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1CD7"/>
    <a:srgbClr val="000099"/>
    <a:srgbClr val="F240DD"/>
    <a:srgbClr val="2D7D9F"/>
    <a:srgbClr val="000000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31" autoAdjust="0"/>
    <p:restoredTop sz="94660"/>
  </p:normalViewPr>
  <p:slideViewPr>
    <p:cSldViewPr>
      <p:cViewPr varScale="1">
        <p:scale>
          <a:sx n="111" d="100"/>
          <a:sy n="111" d="100"/>
        </p:scale>
        <p:origin x="177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3983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FC6A14-F8A9-43FF-91F1-5E371CD108E7}" type="datetimeFigureOut">
              <a:rPr lang="en-US" smtClean="0"/>
              <a:pPr/>
              <a:t>6/27/2023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507B98-95EC-4CDC-A495-B3EA5059B9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986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13" Type="http://schemas.openxmlformats.org/officeDocument/2006/relationships/image" Target="../media/image47.wmf"/><Relationship Id="rId3" Type="http://schemas.openxmlformats.org/officeDocument/2006/relationships/image" Target="../media/image42.emf"/><Relationship Id="rId7" Type="http://schemas.openxmlformats.org/officeDocument/2006/relationships/image" Target="../media/image44.emf"/><Relationship Id="rId12" Type="http://schemas.openxmlformats.org/officeDocument/2006/relationships/oleObject" Target="../embeddings/oleObject47.bin"/><Relationship Id="rId2" Type="http://schemas.openxmlformats.org/officeDocument/2006/relationships/oleObject" Target="../embeddings/oleObject4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4.bin"/><Relationship Id="rId11" Type="http://schemas.openxmlformats.org/officeDocument/2006/relationships/image" Target="../media/image46.wmf"/><Relationship Id="rId5" Type="http://schemas.openxmlformats.org/officeDocument/2006/relationships/image" Target="../media/image43.wmf"/><Relationship Id="rId10" Type="http://schemas.openxmlformats.org/officeDocument/2006/relationships/oleObject" Target="../embeddings/oleObject46.bin"/><Relationship Id="rId4" Type="http://schemas.openxmlformats.org/officeDocument/2006/relationships/oleObject" Target="../embeddings/oleObject43.bin"/><Relationship Id="rId9" Type="http://schemas.openxmlformats.org/officeDocument/2006/relationships/image" Target="../media/image45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e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2.emf"/><Relationship Id="rId21" Type="http://schemas.openxmlformats.org/officeDocument/2006/relationships/image" Target="../media/image11.wmf"/><Relationship Id="rId7" Type="http://schemas.openxmlformats.org/officeDocument/2006/relationships/image" Target="../media/image4.e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emf"/><Relationship Id="rId5" Type="http://schemas.openxmlformats.org/officeDocument/2006/relationships/image" Target="../media/image3.e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emf"/><Relationship Id="rId14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17.wmf"/><Relationship Id="rId3" Type="http://schemas.openxmlformats.org/officeDocument/2006/relationships/image" Target="../media/image12.emf"/><Relationship Id="rId7" Type="http://schemas.openxmlformats.org/officeDocument/2006/relationships/image" Target="../media/image14.emf"/><Relationship Id="rId12" Type="http://schemas.openxmlformats.org/officeDocument/2006/relationships/oleObject" Target="../embeddings/oleObject16.bin"/><Relationship Id="rId17" Type="http://schemas.openxmlformats.org/officeDocument/2006/relationships/image" Target="../media/image19.wmf"/><Relationship Id="rId2" Type="http://schemas.openxmlformats.org/officeDocument/2006/relationships/oleObject" Target="../embeddings/oleObject11.bin"/><Relationship Id="rId16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6.emf"/><Relationship Id="rId5" Type="http://schemas.openxmlformats.org/officeDocument/2006/relationships/image" Target="../media/image13.emf"/><Relationship Id="rId15" Type="http://schemas.openxmlformats.org/officeDocument/2006/relationships/image" Target="../media/image18.e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emf"/><Relationship Id="rId14" Type="http://schemas.openxmlformats.org/officeDocument/2006/relationships/oleObject" Target="../embeddings/oleObject17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5.emf"/><Relationship Id="rId18" Type="http://schemas.openxmlformats.org/officeDocument/2006/relationships/oleObject" Target="../embeddings/oleObject27.bin"/><Relationship Id="rId26" Type="http://schemas.openxmlformats.org/officeDocument/2006/relationships/image" Target="../media/image31.wmf"/><Relationship Id="rId3" Type="http://schemas.openxmlformats.org/officeDocument/2006/relationships/image" Target="../media/image20.emf"/><Relationship Id="rId21" Type="http://schemas.openxmlformats.org/officeDocument/2006/relationships/image" Target="../media/image29.emf"/><Relationship Id="rId7" Type="http://schemas.openxmlformats.org/officeDocument/2006/relationships/image" Target="../media/image22.emf"/><Relationship Id="rId12" Type="http://schemas.openxmlformats.org/officeDocument/2006/relationships/oleObject" Target="../embeddings/oleObject24.bin"/><Relationship Id="rId17" Type="http://schemas.openxmlformats.org/officeDocument/2006/relationships/image" Target="../media/image27.emf"/><Relationship Id="rId25" Type="http://schemas.openxmlformats.org/officeDocument/2006/relationships/oleObject" Target="../embeddings/oleObject31.bin"/><Relationship Id="rId2" Type="http://schemas.openxmlformats.org/officeDocument/2006/relationships/oleObject" Target="../embeddings/oleObject19.bin"/><Relationship Id="rId16" Type="http://schemas.openxmlformats.org/officeDocument/2006/relationships/oleObject" Target="../embeddings/oleObject26.bin"/><Relationship Id="rId20" Type="http://schemas.openxmlformats.org/officeDocument/2006/relationships/oleObject" Target="../embeddings/oleObject2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4.emf"/><Relationship Id="rId24" Type="http://schemas.openxmlformats.org/officeDocument/2006/relationships/image" Target="../media/image30.wmf"/><Relationship Id="rId5" Type="http://schemas.openxmlformats.org/officeDocument/2006/relationships/image" Target="../media/image21.emf"/><Relationship Id="rId15" Type="http://schemas.openxmlformats.org/officeDocument/2006/relationships/image" Target="../media/image26.emf"/><Relationship Id="rId23" Type="http://schemas.openxmlformats.org/officeDocument/2006/relationships/oleObject" Target="../embeddings/oleObject30.bin"/><Relationship Id="rId10" Type="http://schemas.openxmlformats.org/officeDocument/2006/relationships/oleObject" Target="../embeddings/oleObject23.bin"/><Relationship Id="rId19" Type="http://schemas.openxmlformats.org/officeDocument/2006/relationships/image" Target="../media/image28.wmf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3.wmf"/><Relationship Id="rId14" Type="http://schemas.openxmlformats.org/officeDocument/2006/relationships/oleObject" Target="../embeddings/oleObject25.bin"/><Relationship Id="rId22" Type="http://schemas.openxmlformats.org/officeDocument/2006/relationships/oleObject" Target="../embeddings/oleObject29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13" Type="http://schemas.openxmlformats.org/officeDocument/2006/relationships/image" Target="../media/image37.emf"/><Relationship Id="rId18" Type="http://schemas.openxmlformats.org/officeDocument/2006/relationships/oleObject" Target="../embeddings/oleObject40.bin"/><Relationship Id="rId3" Type="http://schemas.openxmlformats.org/officeDocument/2006/relationships/image" Target="../media/image32.wmf"/><Relationship Id="rId21" Type="http://schemas.openxmlformats.org/officeDocument/2006/relationships/image" Target="../media/image41.wmf"/><Relationship Id="rId7" Type="http://schemas.openxmlformats.org/officeDocument/2006/relationships/image" Target="../media/image34.emf"/><Relationship Id="rId12" Type="http://schemas.openxmlformats.org/officeDocument/2006/relationships/oleObject" Target="../embeddings/oleObject37.bin"/><Relationship Id="rId17" Type="http://schemas.openxmlformats.org/officeDocument/2006/relationships/image" Target="../media/image39.emf"/><Relationship Id="rId2" Type="http://schemas.openxmlformats.org/officeDocument/2006/relationships/oleObject" Target="../embeddings/oleObject32.bin"/><Relationship Id="rId16" Type="http://schemas.openxmlformats.org/officeDocument/2006/relationships/oleObject" Target="../embeddings/oleObject39.bin"/><Relationship Id="rId20" Type="http://schemas.openxmlformats.org/officeDocument/2006/relationships/oleObject" Target="../embeddings/oleObject4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36.emf"/><Relationship Id="rId5" Type="http://schemas.openxmlformats.org/officeDocument/2006/relationships/image" Target="../media/image33.wmf"/><Relationship Id="rId15" Type="http://schemas.openxmlformats.org/officeDocument/2006/relationships/image" Target="../media/image38.emf"/><Relationship Id="rId10" Type="http://schemas.openxmlformats.org/officeDocument/2006/relationships/oleObject" Target="../embeddings/oleObject36.bin"/><Relationship Id="rId19" Type="http://schemas.openxmlformats.org/officeDocument/2006/relationships/image" Target="../media/image40.wmf"/><Relationship Id="rId4" Type="http://schemas.openxmlformats.org/officeDocument/2006/relationships/oleObject" Target="../embeddings/oleObject33.bin"/><Relationship Id="rId9" Type="http://schemas.openxmlformats.org/officeDocument/2006/relationships/image" Target="../media/image35.emf"/><Relationship Id="rId14" Type="http://schemas.openxmlformats.org/officeDocument/2006/relationships/oleObject" Target="../embeddings/oleObject3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7.10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i="1" dirty="0">
                <a:solidFill>
                  <a:srgbClr val="1F497D"/>
                </a:solidFill>
              </a:rPr>
              <a:t>Absolute Value Equations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Solving Equations with Two Absolute Value Expressions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9414234"/>
              </p:ext>
            </p:extLst>
          </p:nvPr>
        </p:nvGraphicFramePr>
        <p:xfrm>
          <a:off x="6756400" y="2768094"/>
          <a:ext cx="1930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19880" imgH="219240" progId="Equation.DSMT4">
                  <p:embed/>
                </p:oleObj>
              </mc:Choice>
              <mc:Fallback>
                <p:oleObj name="Equation" r:id="rId2" imgW="1919880" imgH="219240" progId="Equation.DSMT4">
                  <p:embed/>
                  <p:pic>
                    <p:nvPicPr>
                      <p:cNvPr id="0" name="Picture 8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6400" y="2768094"/>
                        <a:ext cx="1930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1732431"/>
              </p:ext>
            </p:extLst>
          </p:nvPr>
        </p:nvGraphicFramePr>
        <p:xfrm>
          <a:off x="6754812" y="3029735"/>
          <a:ext cx="1931988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17360" imgH="241200" progId="Equation.DSMT4">
                  <p:embed/>
                </p:oleObj>
              </mc:Choice>
              <mc:Fallback>
                <p:oleObj name="Equation" r:id="rId4" imgW="1917360" imgH="241200" progId="Equation.DSMT4">
                  <p:embed/>
                  <p:pic>
                    <p:nvPicPr>
                      <p:cNvPr id="0" name="Picture 8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4812" y="3029735"/>
                        <a:ext cx="1931988" cy="252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7506279"/>
              </p:ext>
            </p:extLst>
          </p:nvPr>
        </p:nvGraphicFramePr>
        <p:xfrm>
          <a:off x="6769100" y="3305960"/>
          <a:ext cx="1841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28440" imgH="264960" progId="Equation.DSMT4">
                  <p:embed/>
                </p:oleObj>
              </mc:Choice>
              <mc:Fallback>
                <p:oleObj name="Equation" r:id="rId6" imgW="1828440" imgH="264960" progId="Equation.DSMT4">
                  <p:embed/>
                  <p:pic>
                    <p:nvPicPr>
                      <p:cNvPr id="0" name="Picture 8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9100" y="3305960"/>
                        <a:ext cx="1841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4126513"/>
              </p:ext>
            </p:extLst>
          </p:nvPr>
        </p:nvGraphicFramePr>
        <p:xfrm>
          <a:off x="6769100" y="3591710"/>
          <a:ext cx="10033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87120" imgH="255960" progId="Equation.DSMT4">
                  <p:embed/>
                </p:oleObj>
              </mc:Choice>
              <mc:Fallback>
                <p:oleObj name="Equation" r:id="rId8" imgW="987120" imgH="255960" progId="Equation.DSMT4">
                  <p:embed/>
                  <p:pic>
                    <p:nvPicPr>
                      <p:cNvPr id="0" name="Picture 8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9100" y="3591710"/>
                        <a:ext cx="10033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35178" y="190483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3" name="Object 8">
            <a:extLst>
              <a:ext uri="{FF2B5EF4-FFF2-40B4-BE49-F238E27FC236}">
                <a16:creationId xmlns:a16="http://schemas.microsoft.com/office/drawing/2014/main" id="{9CA206B9-CDB6-7D1D-E9E4-0C7D12D07D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8674312"/>
              </p:ext>
            </p:extLst>
          </p:nvPr>
        </p:nvGraphicFramePr>
        <p:xfrm>
          <a:off x="1295400" y="1371600"/>
          <a:ext cx="1849437" cy="76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247840" imgH="812520" progId="Equation.DSMT4">
                  <p:embed/>
                </p:oleObj>
              </mc:Choice>
              <mc:Fallback>
                <p:oleObj name="Equation" r:id="rId10" imgW="2247840" imgH="812520" progId="Equation.DSMT4">
                  <p:embed/>
                  <p:pic>
                    <p:nvPicPr>
                      <p:cNvPr id="4" name="Object 8">
                        <a:extLst>
                          <a:ext uri="{FF2B5EF4-FFF2-40B4-BE49-F238E27FC236}">
                            <a16:creationId xmlns:a16="http://schemas.microsoft.com/office/drawing/2014/main" id="{BF59320D-0E9D-25F8-D8C4-9BA8504FC7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371600"/>
                        <a:ext cx="1849437" cy="769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8">
            <a:extLst>
              <a:ext uri="{FF2B5EF4-FFF2-40B4-BE49-F238E27FC236}">
                <a16:creationId xmlns:a16="http://schemas.microsoft.com/office/drawing/2014/main" id="{EB8A85FD-92F1-4762-0BDC-236CE4FC00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9758173"/>
              </p:ext>
            </p:extLst>
          </p:nvPr>
        </p:nvGraphicFramePr>
        <p:xfrm>
          <a:off x="4370243" y="1319997"/>
          <a:ext cx="2244725" cy="2538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730240" imgH="2679480" progId="Equation.DSMT4">
                  <p:embed/>
                </p:oleObj>
              </mc:Choice>
              <mc:Fallback>
                <p:oleObj name="Equation" r:id="rId12" imgW="2730240" imgH="2679480" progId="Equation.DSMT4">
                  <p:embed/>
                  <p:pic>
                    <p:nvPicPr>
                      <p:cNvPr id="5" name="Object 8">
                        <a:extLst>
                          <a:ext uri="{FF2B5EF4-FFF2-40B4-BE49-F238E27FC236}">
                            <a16:creationId xmlns:a16="http://schemas.microsoft.com/office/drawing/2014/main" id="{8DDA5028-53B4-175D-66FA-E5D432C54C9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0243" y="1319997"/>
                        <a:ext cx="2244725" cy="2538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05999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pPr marL="15875" indent="-15875">
              <a:tabLst>
                <a:tab pos="7150100" algn="l"/>
              </a:tabLst>
            </a:pPr>
            <a:r>
              <a:rPr lang="en-US" dirty="0">
                <a:solidFill>
                  <a:schemeClr val="accent1"/>
                </a:solidFill>
              </a:rPr>
              <a:t>Definition: Absolute Value</a:t>
            </a: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>
          <a:xfrm>
            <a:off x="457200" y="1307437"/>
            <a:ext cx="8229600" cy="95410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 indent="-15875"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absolute value</a:t>
            </a:r>
            <a:r>
              <a:rPr lang="en-US" dirty="0">
                <a:solidFill>
                  <a:srgbClr val="000000"/>
                </a:solidFill>
              </a:rPr>
              <a:t> of a number is its distance from 0 on a number line.</a:t>
            </a:r>
          </a:p>
        </p:txBody>
      </p:sp>
    </p:spTree>
    <p:extLst>
      <p:ext uri="{BB962C8B-B14F-4D97-AF65-F5344CB8AC3E}">
        <p14:creationId xmlns:p14="http://schemas.microsoft.com/office/powerpoint/2010/main" val="647309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Definition: Solving Absolute Value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>
          <a:xfrm>
            <a:off x="457200" y="1295400"/>
            <a:ext cx="8229600" cy="1557349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 indent="-15875"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&gt; 0:</a:t>
            </a:r>
          </a:p>
          <a:p>
            <a:pPr marL="454025" indent="-454025">
              <a:buFont typeface="+mj-lt"/>
              <a:buAutoNum type="alphaLcPeriod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|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|= 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then 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–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 marL="514350" indent="-514350">
              <a:buFont typeface="+mj-lt"/>
              <a:buAutoNum type="alphaLcPeriod" startAt="2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|</a:t>
            </a:r>
            <a:r>
              <a:rPr lang="en-US" b="1" i="1" dirty="0">
                <a:solidFill>
                  <a:srgbClr val="000000"/>
                </a:solidFill>
              </a:rPr>
              <a:t>ax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|= 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then </a:t>
            </a:r>
            <a:r>
              <a:rPr lang="en-US" b="1" i="1" dirty="0">
                <a:solidFill>
                  <a:srgbClr val="000000"/>
                </a:solidFill>
              </a:rPr>
              <a:t>ax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b="1" i="1" dirty="0">
                <a:solidFill>
                  <a:srgbClr val="000000"/>
                </a:solidFill>
              </a:rPr>
              <a:t>ax</a:t>
            </a:r>
            <a:r>
              <a:rPr lang="en-US" dirty="0">
                <a:solidFill>
                  <a:srgbClr val="000000"/>
                </a:solidFill>
              </a:rPr>
              <a:t> +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–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en-US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9595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Note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>
          <a:xfrm>
            <a:off x="457200" y="1295400"/>
            <a:ext cx="8229600" cy="2246769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the absolute value expression is isolated on one side of the equation, we say that the equation is in </a:t>
            </a:r>
            <a:r>
              <a:rPr lang="en-US" b="1" dirty="0">
                <a:solidFill>
                  <a:srgbClr val="C00000"/>
                </a:solidFill>
              </a:rPr>
              <a:t>standard form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You may need to manipulate the absolute value equation to get it into standard form before you can solve it. (See Example 1d.)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0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Solving Absolute Value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7467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</a:rPr>
              <a:t>Solve each absolute value equation.   </a:t>
            </a:r>
          </a:p>
        </p:txBody>
      </p:sp>
      <p:graphicFrame>
        <p:nvGraphicFramePr>
          <p:cNvPr id="103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0926116"/>
              </p:ext>
            </p:extLst>
          </p:nvPr>
        </p:nvGraphicFramePr>
        <p:xfrm>
          <a:off x="1117600" y="4116388"/>
          <a:ext cx="76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49520" imgH="264960" progId="Equation.DSMT4">
                  <p:embed/>
                </p:oleObj>
              </mc:Choice>
              <mc:Fallback>
                <p:oleObj name="Equation" r:id="rId2" imgW="749520" imgH="264960" progId="Equation.DSMT4">
                  <p:embed/>
                  <p:pic>
                    <p:nvPicPr>
                      <p:cNvPr id="0" name="Picture 3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7600" y="4116388"/>
                        <a:ext cx="76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74605" y="336298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8399494"/>
              </p:ext>
            </p:extLst>
          </p:nvPr>
        </p:nvGraphicFramePr>
        <p:xfrm>
          <a:off x="1041400" y="1841500"/>
          <a:ext cx="863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49960" imgH="585000" progId="Equation.DSMT4">
                  <p:embed/>
                </p:oleObj>
              </mc:Choice>
              <mc:Fallback>
                <p:oleObj name="Equation" r:id="rId4" imgW="849960" imgH="585000" progId="Equation.DSMT4">
                  <p:embed/>
                  <p:pic>
                    <p:nvPicPr>
                      <p:cNvPr id="0" name="Picture 3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1841500"/>
                        <a:ext cx="8636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6233468"/>
              </p:ext>
            </p:extLst>
          </p:nvPr>
        </p:nvGraphicFramePr>
        <p:xfrm>
          <a:off x="1054100" y="2462213"/>
          <a:ext cx="1536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26760" imgH="594000" progId="Equation.DSMT4">
                  <p:embed/>
                </p:oleObj>
              </mc:Choice>
              <mc:Fallback>
                <p:oleObj name="Equation" r:id="rId6" imgW="1526760" imgH="594000" progId="Equation.DSMT4">
                  <p:embed/>
                  <p:pic>
                    <p:nvPicPr>
                      <p:cNvPr id="0" name="Picture 3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2462213"/>
                        <a:ext cx="1536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1838980"/>
            <a:ext cx="4473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a.</a:t>
            </a:r>
          </a:p>
        </p:txBody>
      </p:sp>
      <p:graphicFrame>
        <p:nvGraphicFramePr>
          <p:cNvPr id="1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7699722"/>
              </p:ext>
            </p:extLst>
          </p:nvPr>
        </p:nvGraphicFramePr>
        <p:xfrm>
          <a:off x="4286250" y="1898650"/>
          <a:ext cx="1790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82720" imgH="594000" progId="Equation.DSMT4">
                  <p:embed/>
                </p:oleObj>
              </mc:Choice>
              <mc:Fallback>
                <p:oleObj name="Equation" r:id="rId8" imgW="1782720" imgH="594000" progId="Equation.DSMT4">
                  <p:embed/>
                  <p:pic>
                    <p:nvPicPr>
                      <p:cNvPr id="0" name="Picture 3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0" y="1898650"/>
                        <a:ext cx="1790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57200" y="2425064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743692" y="1905000"/>
            <a:ext cx="427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727687" y="2419412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d.</a:t>
            </a:r>
          </a:p>
        </p:txBody>
      </p:sp>
      <p:graphicFrame>
        <p:nvGraphicFramePr>
          <p:cNvPr id="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631358"/>
              </p:ext>
            </p:extLst>
          </p:nvPr>
        </p:nvGraphicFramePr>
        <p:xfrm>
          <a:off x="4279900" y="2438400"/>
          <a:ext cx="2578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568960" imgH="594000" progId="Equation.DSMT4">
                  <p:embed/>
                </p:oleObj>
              </mc:Choice>
              <mc:Fallback>
                <p:oleObj name="Equation" r:id="rId10" imgW="2568960" imgH="594000" progId="Equation.DSMT4">
                  <p:embed/>
                  <p:pic>
                    <p:nvPicPr>
                      <p:cNvPr id="0" name="Picture 3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9900" y="2438400"/>
                        <a:ext cx="2578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533400" y="3962400"/>
            <a:ext cx="4473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861743" y="3960822"/>
            <a:ext cx="499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</a:p>
        </p:txBody>
      </p:sp>
      <p:graphicFrame>
        <p:nvGraphicFramePr>
          <p:cNvPr id="2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6590240"/>
              </p:ext>
            </p:extLst>
          </p:nvPr>
        </p:nvGraphicFramePr>
        <p:xfrm>
          <a:off x="2336800" y="4114800"/>
          <a:ext cx="1016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05480" imgH="264960" progId="Equation.DSMT4">
                  <p:embed/>
                </p:oleObj>
              </mc:Choice>
              <mc:Fallback>
                <p:oleObj name="Equation" r:id="rId12" imgW="1005480" imgH="264960" progId="Equation.DSMT4">
                  <p:embed/>
                  <p:pic>
                    <p:nvPicPr>
                      <p:cNvPr id="0" name="Picture 3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6800" y="4114800"/>
                        <a:ext cx="1016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533400" y="4572000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962400" y="4572000"/>
            <a:ext cx="499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</a:p>
        </p:txBody>
      </p:sp>
      <p:graphicFrame>
        <p:nvGraphicFramePr>
          <p:cNvPr id="8" name="Object 10">
            <a:extLst>
              <a:ext uri="{FF2B5EF4-FFF2-40B4-BE49-F238E27FC236}">
                <a16:creationId xmlns:a16="http://schemas.microsoft.com/office/drawing/2014/main" id="{95A6AFA5-28F8-9DAF-A1A2-EFEDAD805B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3569906"/>
              </p:ext>
            </p:extLst>
          </p:nvPr>
        </p:nvGraphicFramePr>
        <p:xfrm>
          <a:off x="1082675" y="4714230"/>
          <a:ext cx="1479550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460160" imgH="291960" progId="Equation.DSMT4">
                  <p:embed/>
                </p:oleObj>
              </mc:Choice>
              <mc:Fallback>
                <p:oleObj name="Equation" r:id="rId14" imgW="1460160" imgH="291960" progId="Equation.DSMT4">
                  <p:embed/>
                  <p:pic>
                    <p:nvPicPr>
                      <p:cNvPr id="23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2675" y="4714230"/>
                        <a:ext cx="1479550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0">
            <a:extLst>
              <a:ext uri="{FF2B5EF4-FFF2-40B4-BE49-F238E27FC236}">
                <a16:creationId xmlns:a16="http://schemas.microsoft.com/office/drawing/2014/main" id="{6604FB6D-6D41-6EB0-062A-698F260E56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2792807"/>
              </p:ext>
            </p:extLst>
          </p:nvPr>
        </p:nvGraphicFramePr>
        <p:xfrm>
          <a:off x="4993417" y="4732437"/>
          <a:ext cx="173672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714320" imgH="291960" progId="Equation.DSMT4">
                  <p:embed/>
                </p:oleObj>
              </mc:Choice>
              <mc:Fallback>
                <p:oleObj name="Equation" r:id="rId16" imgW="1714320" imgH="291960" progId="Equation.DSMT4">
                  <p:embed/>
                  <p:pic>
                    <p:nvPicPr>
                      <p:cNvPr id="8" name="Object 10">
                        <a:extLst>
                          <a:ext uri="{FF2B5EF4-FFF2-40B4-BE49-F238E27FC236}">
                            <a16:creationId xmlns:a16="http://schemas.microsoft.com/office/drawing/2014/main" id="{95A6AFA5-28F8-9DAF-A1A2-EFEDAD805B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3417" y="4732437"/>
                        <a:ext cx="1736725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0">
            <a:extLst>
              <a:ext uri="{FF2B5EF4-FFF2-40B4-BE49-F238E27FC236}">
                <a16:creationId xmlns:a16="http://schemas.microsoft.com/office/drawing/2014/main" id="{A7C98660-7D2C-B673-8336-39ADCEBE93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0486877"/>
              </p:ext>
            </p:extLst>
          </p:nvPr>
        </p:nvGraphicFramePr>
        <p:xfrm>
          <a:off x="1074279" y="5193654"/>
          <a:ext cx="2573338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539800" imgH="317160" progId="Equation.DSMT4">
                  <p:embed/>
                </p:oleObj>
              </mc:Choice>
              <mc:Fallback>
                <p:oleObj name="Equation" r:id="rId18" imgW="2539800" imgH="317160" progId="Equation.DSMT4">
                  <p:embed/>
                  <p:pic>
                    <p:nvPicPr>
                      <p:cNvPr id="8" name="Object 10">
                        <a:extLst>
                          <a:ext uri="{FF2B5EF4-FFF2-40B4-BE49-F238E27FC236}">
                            <a16:creationId xmlns:a16="http://schemas.microsoft.com/office/drawing/2014/main" id="{95A6AFA5-28F8-9DAF-A1A2-EFEDAD805B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4279" y="5193654"/>
                        <a:ext cx="2573338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877943E7-D201-DD65-FA1C-C07D5495A5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6483586"/>
              </p:ext>
            </p:extLst>
          </p:nvPr>
        </p:nvGraphicFramePr>
        <p:xfrm>
          <a:off x="4979562" y="5188353"/>
          <a:ext cx="2843212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806560" imgH="317160" progId="Equation.DSMT4">
                  <p:embed/>
                </p:oleObj>
              </mc:Choice>
              <mc:Fallback>
                <p:oleObj name="Equation" r:id="rId20" imgW="2806560" imgH="317160" progId="Equation.DSMT4">
                  <p:embed/>
                  <p:pic>
                    <p:nvPicPr>
                      <p:cNvPr id="10" name="Object 10">
                        <a:extLst>
                          <a:ext uri="{FF2B5EF4-FFF2-40B4-BE49-F238E27FC236}">
                            <a16:creationId xmlns:a16="http://schemas.microsoft.com/office/drawing/2014/main" id="{A7C98660-7D2C-B673-8336-39ADCEBE932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9562" y="5188353"/>
                        <a:ext cx="2843212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Solving Absolute Value Equations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2887068"/>
              </p:ext>
            </p:extLst>
          </p:nvPr>
        </p:nvGraphicFramePr>
        <p:xfrm>
          <a:off x="1644650" y="15240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040" imgH="264960" progId="Equation.DSMT4">
                  <p:embed/>
                </p:oleObj>
              </mc:Choice>
              <mc:Fallback>
                <p:oleObj name="Equation" r:id="rId2" imgW="914040" imgH="264960" progId="Equation.DSMT4">
                  <p:embed/>
                  <p:pic>
                    <p:nvPicPr>
                      <p:cNvPr id="0" name="Picture 3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4650" y="152400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11446"/>
              </p:ext>
            </p:extLst>
          </p:nvPr>
        </p:nvGraphicFramePr>
        <p:xfrm>
          <a:off x="1828800" y="2057400"/>
          <a:ext cx="76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49520" imgH="264960" progId="Equation.DSMT4">
                  <p:embed/>
                </p:oleObj>
              </mc:Choice>
              <mc:Fallback>
                <p:oleObj name="Equation" r:id="rId4" imgW="749520" imgH="264960" progId="Equation.DSMT4">
                  <p:embed/>
                  <p:pic>
                    <p:nvPicPr>
                      <p:cNvPr id="0" name="Picture 3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057400"/>
                        <a:ext cx="76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8661432"/>
              </p:ext>
            </p:extLst>
          </p:nvPr>
        </p:nvGraphicFramePr>
        <p:xfrm>
          <a:off x="5359400" y="1524000"/>
          <a:ext cx="1181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70000" imgH="264960" progId="Equation.DSMT4">
                  <p:embed/>
                </p:oleObj>
              </mc:Choice>
              <mc:Fallback>
                <p:oleObj name="Equation" r:id="rId6" imgW="1170000" imgH="264960" progId="Equation.DSMT4">
                  <p:embed/>
                  <p:pic>
                    <p:nvPicPr>
                      <p:cNvPr id="0" name="Picture 3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9400" y="1524000"/>
                        <a:ext cx="1181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3645947"/>
              </p:ext>
            </p:extLst>
          </p:nvPr>
        </p:nvGraphicFramePr>
        <p:xfrm>
          <a:off x="5549900" y="1822450"/>
          <a:ext cx="1079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69560" imgH="886680" progId="Equation.DSMT4">
                  <p:embed/>
                </p:oleObj>
              </mc:Choice>
              <mc:Fallback>
                <p:oleObj name="Equation" r:id="rId8" imgW="1069560" imgH="886680" progId="Equation.DSMT4">
                  <p:embed/>
                  <p:pic>
                    <p:nvPicPr>
                      <p:cNvPr id="0" name="Picture 3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1822450"/>
                        <a:ext cx="1079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533400" y="2756118"/>
            <a:ext cx="8382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c.   There is no number that has a negative absolute</a:t>
            </a:r>
            <a:br>
              <a:rPr lang="en-US" sz="2800" dirty="0"/>
            </a:br>
            <a:r>
              <a:rPr lang="en-US" sz="2800" dirty="0"/>
              <a:t>       value. Therefore, this equation has no solution. </a:t>
            </a:r>
            <a:br>
              <a:rPr lang="en-US" sz="2800" dirty="0"/>
            </a:br>
            <a:r>
              <a:rPr lang="en-US" sz="2800" dirty="0"/>
              <a:t>       (The solution is Ø and the equation is a </a:t>
            </a:r>
            <a:br>
              <a:rPr lang="en-US" sz="2800" dirty="0"/>
            </a:br>
            <a:r>
              <a:rPr lang="en-US" sz="2800" dirty="0"/>
              <a:t>       contradiction.)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33400" y="4623106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d.</a:t>
            </a:r>
          </a:p>
        </p:txBody>
      </p:sp>
      <p:graphicFrame>
        <p:nvGraphicFramePr>
          <p:cNvPr id="3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8574850"/>
              </p:ext>
            </p:extLst>
          </p:nvPr>
        </p:nvGraphicFramePr>
        <p:xfrm>
          <a:off x="1155700" y="4648200"/>
          <a:ext cx="2578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568960" imgH="594000" progId="Equation.DSMT4">
                  <p:embed/>
                </p:oleObj>
              </mc:Choice>
              <mc:Fallback>
                <p:oleObj name="Equation" r:id="rId10" imgW="2568960" imgH="594000" progId="Equation.DSMT4">
                  <p:embed/>
                  <p:pic>
                    <p:nvPicPr>
                      <p:cNvPr id="0" name="Picture 3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700" y="4648200"/>
                        <a:ext cx="2578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37904"/>
              </p:ext>
            </p:extLst>
          </p:nvPr>
        </p:nvGraphicFramePr>
        <p:xfrm>
          <a:off x="1109663" y="5402263"/>
          <a:ext cx="3738562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720960" imgH="482400" progId="Equation.DSMT4">
                  <p:embed/>
                </p:oleObj>
              </mc:Choice>
              <mc:Fallback>
                <p:oleObj name="Equation" r:id="rId12" imgW="3720960" imgH="482400" progId="Equation.DSMT4">
                  <p:embed/>
                  <p:pic>
                    <p:nvPicPr>
                      <p:cNvPr id="0" name="Picture 3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9663" y="5402263"/>
                        <a:ext cx="3738562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298714"/>
              </p:ext>
            </p:extLst>
          </p:nvPr>
        </p:nvGraphicFramePr>
        <p:xfrm>
          <a:off x="5410200" y="4826000"/>
          <a:ext cx="198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65600" imgH="264960" progId="Equation.DSMT4">
                  <p:embed/>
                </p:oleObj>
              </mc:Choice>
              <mc:Fallback>
                <p:oleObj name="Equation" r:id="rId14" imgW="1965600" imgH="264960" progId="Equation.DSMT4">
                  <p:embed/>
                  <p:pic>
                    <p:nvPicPr>
                      <p:cNvPr id="0" name="Picture 3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826000"/>
                        <a:ext cx="198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579953"/>
              </p:ext>
            </p:extLst>
          </p:nvPr>
        </p:nvGraphicFramePr>
        <p:xfrm>
          <a:off x="5400675" y="5486400"/>
          <a:ext cx="2001838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93680" imgH="241200" progId="Equation.DSMT4">
                  <p:embed/>
                </p:oleObj>
              </mc:Choice>
              <mc:Fallback>
                <p:oleObj name="Equation" r:id="rId16" imgW="1993680" imgH="241200" progId="Equation.DSMT4">
                  <p:embed/>
                  <p:pic>
                    <p:nvPicPr>
                      <p:cNvPr id="0" name="Picture 3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0675" y="5486400"/>
                        <a:ext cx="2001838" cy="252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49918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Solving Absolute Value Equations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469372"/>
              </p:ext>
            </p:extLst>
          </p:nvPr>
        </p:nvGraphicFramePr>
        <p:xfrm>
          <a:off x="749300" y="4119266"/>
          <a:ext cx="1765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55360" imgH="301680" progId="Equation.DSMT4">
                  <p:embed/>
                </p:oleObj>
              </mc:Choice>
              <mc:Fallback>
                <p:oleObj name="Equation" r:id="rId2" imgW="1755360" imgH="301680" progId="Equation.DSMT4">
                  <p:embed/>
                  <p:pic>
                    <p:nvPicPr>
                      <p:cNvPr id="0" name="Picture 9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300" y="4119266"/>
                        <a:ext cx="17653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232710"/>
              </p:ext>
            </p:extLst>
          </p:nvPr>
        </p:nvGraphicFramePr>
        <p:xfrm>
          <a:off x="1447800" y="4671716"/>
          <a:ext cx="1193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79360" imgH="264960" progId="Equation.DSMT4">
                  <p:embed/>
                </p:oleObj>
              </mc:Choice>
              <mc:Fallback>
                <p:oleObj name="Equation" r:id="rId4" imgW="1179360" imgH="264960" progId="Equation.DSMT4">
                  <p:embed/>
                  <p:pic>
                    <p:nvPicPr>
                      <p:cNvPr id="0" name="Picture 9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671716"/>
                        <a:ext cx="1193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8894637"/>
              </p:ext>
            </p:extLst>
          </p:nvPr>
        </p:nvGraphicFramePr>
        <p:xfrm>
          <a:off x="1397000" y="1295400"/>
          <a:ext cx="2070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57040" imgH="594000" progId="Equation.DSMT4">
                  <p:embed/>
                </p:oleObj>
              </mc:Choice>
              <mc:Fallback>
                <p:oleObj name="Equation" r:id="rId6" imgW="2057040" imgH="594000" progId="Equation.DSMT4">
                  <p:embed/>
                  <p:pic>
                    <p:nvPicPr>
                      <p:cNvPr id="0" name="Picture 9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7000" y="1295400"/>
                        <a:ext cx="2070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6909582"/>
              </p:ext>
            </p:extLst>
          </p:nvPr>
        </p:nvGraphicFramePr>
        <p:xfrm>
          <a:off x="1349375" y="2039938"/>
          <a:ext cx="2230438" cy="960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22280" imgH="952200" progId="Equation.DSMT4">
                  <p:embed/>
                </p:oleObj>
              </mc:Choice>
              <mc:Fallback>
                <p:oleObj name="Equation" r:id="rId8" imgW="2222280" imgH="952200" progId="Equation.DSMT4">
                  <p:embed/>
                  <p:pic>
                    <p:nvPicPr>
                      <p:cNvPr id="0" name="Picture 9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9375" y="2039938"/>
                        <a:ext cx="2230438" cy="960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9715523"/>
              </p:ext>
            </p:extLst>
          </p:nvPr>
        </p:nvGraphicFramePr>
        <p:xfrm>
          <a:off x="1600200" y="3124200"/>
          <a:ext cx="1866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55800" imgH="594000" progId="Equation.DSMT4">
                  <p:embed/>
                </p:oleObj>
              </mc:Choice>
              <mc:Fallback>
                <p:oleObj name="Equation" r:id="rId10" imgW="1855800" imgH="594000" progId="Equation.DSMT4">
                  <p:embed/>
                  <p:pic>
                    <p:nvPicPr>
                      <p:cNvPr id="0" name="Picture 9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124200"/>
                        <a:ext cx="18669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624995" y="3962400"/>
            <a:ext cx="499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</a:p>
        </p:txBody>
      </p:sp>
      <p:graphicFrame>
        <p:nvGraphicFramePr>
          <p:cNvPr id="1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0368343"/>
              </p:ext>
            </p:extLst>
          </p:nvPr>
        </p:nvGraphicFramePr>
        <p:xfrm>
          <a:off x="3289300" y="4097041"/>
          <a:ext cx="20447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29680" imgH="301680" progId="Equation.DSMT4">
                  <p:embed/>
                </p:oleObj>
              </mc:Choice>
              <mc:Fallback>
                <p:oleObj name="Equation" r:id="rId12" imgW="2029680" imgH="301680" progId="Equation.DSMT4">
                  <p:embed/>
                  <p:pic>
                    <p:nvPicPr>
                      <p:cNvPr id="0" name="Picture 9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9300" y="4097041"/>
                        <a:ext cx="20447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371681"/>
              </p:ext>
            </p:extLst>
          </p:nvPr>
        </p:nvGraphicFramePr>
        <p:xfrm>
          <a:off x="3967572" y="4673600"/>
          <a:ext cx="1371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62240" imgH="264960" progId="Equation.DSMT4">
                  <p:embed/>
                </p:oleObj>
              </mc:Choice>
              <mc:Fallback>
                <p:oleObj name="Equation" r:id="rId14" imgW="1362240" imgH="264960" progId="Equation.DSMT4">
                  <p:embed/>
                  <p:pic>
                    <p:nvPicPr>
                      <p:cNvPr id="0" name="Picture 9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7572" y="4673600"/>
                        <a:ext cx="1371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4153824"/>
              </p:ext>
            </p:extLst>
          </p:nvPr>
        </p:nvGraphicFramePr>
        <p:xfrm>
          <a:off x="4419600" y="1447800"/>
          <a:ext cx="901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86680" imgH="264960" progId="Equation.DSMT4">
                  <p:embed/>
                </p:oleObj>
              </mc:Choice>
              <mc:Fallback>
                <p:oleObj name="Equation" r:id="rId16" imgW="886680" imgH="264960" progId="Equation.DSMT4">
                  <p:embed/>
                  <p:pic>
                    <p:nvPicPr>
                      <p:cNvPr id="0" name="Picture 9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447800"/>
                        <a:ext cx="901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663659"/>
              </p:ext>
            </p:extLst>
          </p:nvPr>
        </p:nvGraphicFramePr>
        <p:xfrm>
          <a:off x="4360863" y="2432050"/>
          <a:ext cx="4384675" cy="29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368600" imgH="279360" progId="Equation.DSMT4">
                  <p:embed/>
                </p:oleObj>
              </mc:Choice>
              <mc:Fallback>
                <p:oleObj name="Equation" r:id="rId18" imgW="4368600" imgH="279360" progId="Equation.DSMT4">
                  <p:embed/>
                  <p:pic>
                    <p:nvPicPr>
                      <p:cNvPr id="0" name="Picture 9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0863" y="2432050"/>
                        <a:ext cx="4384675" cy="293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0520494"/>
              </p:ext>
            </p:extLst>
          </p:nvPr>
        </p:nvGraphicFramePr>
        <p:xfrm>
          <a:off x="4373805" y="2754958"/>
          <a:ext cx="15113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499400" imgH="219240" progId="Equation.DSMT4">
                  <p:embed/>
                </p:oleObj>
              </mc:Choice>
              <mc:Fallback>
                <p:oleObj name="Equation" r:id="rId20" imgW="1499400" imgH="219240" progId="Equation.DSMT4">
                  <p:embed/>
                  <p:pic>
                    <p:nvPicPr>
                      <p:cNvPr id="0" name="Picture 10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3805" y="2754958"/>
                        <a:ext cx="15113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5772412"/>
              </p:ext>
            </p:extLst>
          </p:nvPr>
        </p:nvGraphicFramePr>
        <p:xfrm>
          <a:off x="4419600" y="3302000"/>
          <a:ext cx="901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886680" imgH="264960" progId="Equation.DSMT4">
                  <p:embed/>
                </p:oleObj>
              </mc:Choice>
              <mc:Fallback>
                <p:oleObj name="Equation" r:id="rId22" imgW="886680" imgH="264960" progId="Equation.DSMT4">
                  <p:embed/>
                  <p:pic>
                    <p:nvPicPr>
                      <p:cNvPr id="0" name="Picture 10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302000"/>
                        <a:ext cx="901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0">
            <a:extLst>
              <a:ext uri="{FF2B5EF4-FFF2-40B4-BE49-F238E27FC236}">
                <a16:creationId xmlns:a16="http://schemas.microsoft.com/office/drawing/2014/main" id="{819D96C2-3D3C-8687-A3E8-DBCEB74095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3954303"/>
              </p:ext>
            </p:extLst>
          </p:nvPr>
        </p:nvGraphicFramePr>
        <p:xfrm>
          <a:off x="1583595" y="5154164"/>
          <a:ext cx="10414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028520" imgH="279360" progId="Equation.DSMT4">
                  <p:embed/>
                </p:oleObj>
              </mc:Choice>
              <mc:Fallback>
                <p:oleObj name="Equation" r:id="rId23" imgW="1028520" imgH="279360" progId="Equation.DSMT4">
                  <p:embed/>
                  <p:pic>
                    <p:nvPicPr>
                      <p:cNvPr id="2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3595" y="5154164"/>
                        <a:ext cx="10414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0">
            <a:extLst>
              <a:ext uri="{FF2B5EF4-FFF2-40B4-BE49-F238E27FC236}">
                <a16:creationId xmlns:a16="http://schemas.microsoft.com/office/drawing/2014/main" id="{1A695E56-5715-3933-425B-DE81A1C0D6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4627896"/>
              </p:ext>
            </p:extLst>
          </p:nvPr>
        </p:nvGraphicFramePr>
        <p:xfrm>
          <a:off x="4049712" y="5006526"/>
          <a:ext cx="1284288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269720" imgH="838080" progId="Equation.DSMT4">
                  <p:embed/>
                </p:oleObj>
              </mc:Choice>
              <mc:Fallback>
                <p:oleObj name="Equation" r:id="rId25" imgW="1269720" imgH="838080" progId="Equation.DSMT4">
                  <p:embed/>
                  <p:pic>
                    <p:nvPicPr>
                      <p:cNvPr id="4" name="Object 10">
                        <a:extLst>
                          <a:ext uri="{FF2B5EF4-FFF2-40B4-BE49-F238E27FC236}">
                            <a16:creationId xmlns:a16="http://schemas.microsoft.com/office/drawing/2014/main" id="{819D96C2-3D3C-8687-A3E8-DBCEB74095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9712" y="5006526"/>
                        <a:ext cx="1284288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33924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Solving Equations with Two Absolute Value Expressions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457200" y="1295400"/>
            <a:ext cx="8229600" cy="198823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|</a:t>
            </a:r>
            <a:r>
              <a:rPr lang="en-US" b="1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|= |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|, then either </a:t>
            </a:r>
            <a:r>
              <a:rPr lang="en-US" b="1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b="1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–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More generally,</a:t>
            </a:r>
          </a:p>
          <a:p>
            <a:pPr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|</a:t>
            </a:r>
            <a:r>
              <a:rPr lang="en-US" b="1" i="1" dirty="0">
                <a:solidFill>
                  <a:srgbClr val="000000"/>
                </a:solidFill>
              </a:rPr>
              <a:t>ax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|= |</a:t>
            </a:r>
            <a:r>
              <a:rPr lang="en-US" b="1" i="1" dirty="0">
                <a:solidFill>
                  <a:srgbClr val="000000"/>
                </a:solidFill>
              </a:rPr>
              <a:t>cx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 </a:t>
            </a:r>
            <a:r>
              <a:rPr lang="en-US" b="1" i="1" dirty="0">
                <a:solidFill>
                  <a:srgbClr val="000000"/>
                </a:solidFill>
              </a:rPr>
              <a:t>d</a:t>
            </a:r>
            <a:r>
              <a:rPr lang="en-US" dirty="0">
                <a:solidFill>
                  <a:srgbClr val="000000"/>
                </a:solidFill>
              </a:rPr>
              <a:t>|, then either </a:t>
            </a:r>
            <a:r>
              <a:rPr lang="en-US" b="1" i="1" dirty="0">
                <a:solidFill>
                  <a:srgbClr val="000000"/>
                </a:solidFill>
              </a:rPr>
              <a:t>ax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cx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d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b="1" i="1" dirty="0">
                <a:solidFill>
                  <a:srgbClr val="000000"/>
                </a:solidFill>
              </a:rPr>
              <a:t>ax</a:t>
            </a:r>
            <a:r>
              <a:rPr lang="en-US" dirty="0">
                <a:solidFill>
                  <a:srgbClr val="000000"/>
                </a:solidFill>
              </a:rPr>
              <a:t> +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= –(</a:t>
            </a:r>
            <a:r>
              <a:rPr lang="en-US" b="1" i="1" dirty="0">
                <a:solidFill>
                  <a:srgbClr val="000000"/>
                </a:solidFill>
              </a:rPr>
              <a:t>cx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d</a:t>
            </a:r>
            <a:r>
              <a:rPr lang="en-US" dirty="0">
                <a:solidFill>
                  <a:srgbClr val="000000"/>
                </a:solidFill>
              </a:rPr>
              <a:t>).</a:t>
            </a:r>
            <a:endParaRPr lang="en-US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0058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Solving Equations with Two Absolute Value Expressions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xfrm>
            <a:off x="446088" y="1280160"/>
            <a:ext cx="11541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Solve: 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3676105"/>
              </p:ext>
            </p:extLst>
          </p:nvPr>
        </p:nvGraphicFramePr>
        <p:xfrm>
          <a:off x="1512888" y="1271588"/>
          <a:ext cx="2157412" cy="54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45960" imgH="533160" progId="Equation.DSMT4">
                  <p:embed/>
                </p:oleObj>
              </mc:Choice>
              <mc:Fallback>
                <p:oleObj name="Equation" r:id="rId2" imgW="2145960" imgH="533160" progId="Equation.DSMT4">
                  <p:embed/>
                  <p:pic>
                    <p:nvPicPr>
                      <p:cNvPr id="0" name="Picture 3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2888" y="1271588"/>
                        <a:ext cx="2157412" cy="541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74605" y="205740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457200" y="2575173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In this case, the two expressions (</a:t>
            </a: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+ </a:t>
            </a:r>
            <a:r>
              <a:rPr lang="en-US" sz="2800" dirty="0"/>
              <a:t>5) and (2</a:t>
            </a: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+ </a:t>
            </a:r>
            <a:r>
              <a:rPr lang="en-US" sz="2800" dirty="0"/>
              <a:t>1) are</a:t>
            </a:r>
            <a:br>
              <a:rPr lang="en-US" sz="2800" dirty="0"/>
            </a:br>
            <a:r>
              <a:rPr lang="en-US" sz="2800" dirty="0"/>
              <a:t>equal to each other or are opposites of each other.</a:t>
            </a:r>
          </a:p>
        </p:txBody>
      </p:sp>
      <p:graphicFrame>
        <p:nvGraphicFramePr>
          <p:cNvPr id="1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5104227"/>
              </p:ext>
            </p:extLst>
          </p:nvPr>
        </p:nvGraphicFramePr>
        <p:xfrm>
          <a:off x="2639911" y="3490056"/>
          <a:ext cx="215900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45960" imgH="533160" progId="Equation.DSMT4">
                  <p:embed/>
                </p:oleObj>
              </mc:Choice>
              <mc:Fallback>
                <p:oleObj name="Equation" r:id="rId4" imgW="2145960" imgH="533160" progId="Equation.DSMT4">
                  <p:embed/>
                  <p:pic>
                    <p:nvPicPr>
                      <p:cNvPr id="0" name="Picture 3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9911" y="3490056"/>
                        <a:ext cx="2159000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3469809" y="4057815"/>
            <a:ext cx="499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</a:p>
        </p:txBody>
      </p:sp>
      <p:graphicFrame>
        <p:nvGraphicFramePr>
          <p:cNvPr id="2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8405598"/>
              </p:ext>
            </p:extLst>
          </p:nvPr>
        </p:nvGraphicFramePr>
        <p:xfrm>
          <a:off x="7004050" y="3993757"/>
          <a:ext cx="15367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26760" imgH="219240" progId="Equation.DSMT4">
                  <p:embed/>
                </p:oleObj>
              </mc:Choice>
              <mc:Fallback>
                <p:oleObj name="Equation" r:id="rId6" imgW="1526760" imgH="219240" progId="Equation.DSMT4">
                  <p:embed/>
                  <p:pic>
                    <p:nvPicPr>
                      <p:cNvPr id="0" name="Picture 3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4050" y="3993757"/>
                        <a:ext cx="15367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2731873"/>
              </p:ext>
            </p:extLst>
          </p:nvPr>
        </p:nvGraphicFramePr>
        <p:xfrm>
          <a:off x="7016750" y="4247869"/>
          <a:ext cx="170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91280" imgH="264960" progId="Equation.DSMT4">
                  <p:embed/>
                </p:oleObj>
              </mc:Choice>
              <mc:Fallback>
                <p:oleObj name="Equation" r:id="rId8" imgW="1691280" imgH="264960" progId="Equation.DSMT4">
                  <p:embed/>
                  <p:pic>
                    <p:nvPicPr>
                      <p:cNvPr id="0" name="Picture 3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6750" y="4247869"/>
                        <a:ext cx="1701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1464703"/>
              </p:ext>
            </p:extLst>
          </p:nvPr>
        </p:nvGraphicFramePr>
        <p:xfrm>
          <a:off x="7004050" y="4527269"/>
          <a:ext cx="1854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46800" imgH="264960" progId="Equation.DSMT4">
                  <p:embed/>
                </p:oleObj>
              </mc:Choice>
              <mc:Fallback>
                <p:oleObj name="Equation" r:id="rId10" imgW="1846800" imgH="264960" progId="Equation.DSMT4">
                  <p:embed/>
                  <p:pic>
                    <p:nvPicPr>
                      <p:cNvPr id="0" name="Picture 3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4050" y="4527269"/>
                        <a:ext cx="1854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6932827"/>
              </p:ext>
            </p:extLst>
          </p:nvPr>
        </p:nvGraphicFramePr>
        <p:xfrm>
          <a:off x="7004050" y="4765463"/>
          <a:ext cx="12700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61440" imgH="219240" progId="Equation.DSMT4">
                  <p:embed/>
                </p:oleObj>
              </mc:Choice>
              <mc:Fallback>
                <p:oleObj name="Equation" r:id="rId12" imgW="1261440" imgH="219240" progId="Equation.DSMT4">
                  <p:embed/>
                  <p:pic>
                    <p:nvPicPr>
                      <p:cNvPr id="0" name="Picture 3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4050" y="4765463"/>
                        <a:ext cx="12700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7907837"/>
              </p:ext>
            </p:extLst>
          </p:nvPr>
        </p:nvGraphicFramePr>
        <p:xfrm>
          <a:off x="7004050" y="5021984"/>
          <a:ext cx="1104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96920" imgH="255960" progId="Equation.DSMT4">
                  <p:embed/>
                </p:oleObj>
              </mc:Choice>
              <mc:Fallback>
                <p:oleObj name="Equation" r:id="rId14" imgW="1096920" imgH="255960" progId="Equation.DSMT4">
                  <p:embed/>
                  <p:pic>
                    <p:nvPicPr>
                      <p:cNvPr id="0" name="Picture 3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4050" y="5021984"/>
                        <a:ext cx="11049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9883841"/>
              </p:ext>
            </p:extLst>
          </p:nvPr>
        </p:nvGraphicFramePr>
        <p:xfrm>
          <a:off x="7004050" y="5288197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49960" imgH="264960" progId="Equation.DSMT4">
                  <p:embed/>
                </p:oleObj>
              </mc:Choice>
              <mc:Fallback>
                <p:oleObj name="Equation" r:id="rId16" imgW="849960" imgH="264960" progId="Equation.DSMT4">
                  <p:embed/>
                  <p:pic>
                    <p:nvPicPr>
                      <p:cNvPr id="0" name="Picture 3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4050" y="5288197"/>
                        <a:ext cx="863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8">
            <a:extLst>
              <a:ext uri="{FF2B5EF4-FFF2-40B4-BE49-F238E27FC236}">
                <a16:creationId xmlns:a16="http://schemas.microsoft.com/office/drawing/2014/main" id="{BF59320D-0E9D-25F8-D8C4-9BA8504FC7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3563513"/>
              </p:ext>
            </p:extLst>
          </p:nvPr>
        </p:nvGraphicFramePr>
        <p:xfrm>
          <a:off x="531795" y="4291528"/>
          <a:ext cx="2486213" cy="12385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022560" imgH="1307880" progId="Equation.DSMT4">
                  <p:embed/>
                </p:oleObj>
              </mc:Choice>
              <mc:Fallback>
                <p:oleObj name="Equation" r:id="rId18" imgW="3022560" imgH="1307880" progId="Equation.DSMT4">
                  <p:embed/>
                  <p:pic>
                    <p:nvPicPr>
                      <p:cNvPr id="17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795" y="4291528"/>
                        <a:ext cx="2486213" cy="12385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8">
            <a:extLst>
              <a:ext uri="{FF2B5EF4-FFF2-40B4-BE49-F238E27FC236}">
                <a16:creationId xmlns:a16="http://schemas.microsoft.com/office/drawing/2014/main" id="{8DDA5028-53B4-175D-66FA-E5D432C54C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5609503"/>
              </p:ext>
            </p:extLst>
          </p:nvPr>
        </p:nvGraphicFramePr>
        <p:xfrm>
          <a:off x="3868737" y="4153548"/>
          <a:ext cx="3008313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657600" imgH="1447560" progId="Equation.DSMT4">
                  <p:embed/>
                </p:oleObj>
              </mc:Choice>
              <mc:Fallback>
                <p:oleObj name="Equation" r:id="rId20" imgW="3657600" imgH="1447560" progId="Equation.DSMT4">
                  <p:embed/>
                  <p:pic>
                    <p:nvPicPr>
                      <p:cNvPr id="4" name="Object 8">
                        <a:extLst>
                          <a:ext uri="{FF2B5EF4-FFF2-40B4-BE49-F238E27FC236}">
                            <a16:creationId xmlns:a16="http://schemas.microsoft.com/office/drawing/2014/main" id="{BF59320D-0E9D-25F8-D8C4-9BA8504FC7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8737" y="4153548"/>
                        <a:ext cx="3008313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918</TotalTime>
  <Words>334</Words>
  <Application>Microsoft Office PowerPoint</Application>
  <PresentationFormat>On-screen Show (4:3)</PresentationFormat>
  <Paragraphs>36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Courier New</vt:lpstr>
      <vt:lpstr>Symbol</vt:lpstr>
      <vt:lpstr>Office Theme</vt:lpstr>
      <vt:lpstr>Equation</vt:lpstr>
      <vt:lpstr>Section 7.10</vt:lpstr>
      <vt:lpstr>Definition: Absolute Value</vt:lpstr>
      <vt:lpstr>Definition: Solving Absolute Value Equations</vt:lpstr>
      <vt:lpstr>Note</vt:lpstr>
      <vt:lpstr>Example 1: Solving Absolute Value Equations</vt:lpstr>
      <vt:lpstr>Example 1: Solving Absolute Value Equations (cont.)</vt:lpstr>
      <vt:lpstr>Example 1: Solving Absolute Value Equations (cont.)</vt:lpstr>
      <vt:lpstr>Definition: Solving Equations with Two Absolute Value Expressions</vt:lpstr>
      <vt:lpstr>Example 2: Solving Equations with Two Absolute Value Expressions</vt:lpstr>
      <vt:lpstr>Example 2: Solving Equations with Two Absolute Value Expressions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Jolie Even</cp:lastModifiedBy>
  <cp:revision>207</cp:revision>
  <dcterms:created xsi:type="dcterms:W3CDTF">2013-04-26T14:43:13Z</dcterms:created>
  <dcterms:modified xsi:type="dcterms:W3CDTF">2023-06-27T20:47:29Z</dcterms:modified>
</cp:coreProperties>
</file>