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80" r:id="rId3"/>
    <p:sldId id="294" r:id="rId4"/>
    <p:sldId id="260" r:id="rId5"/>
    <p:sldId id="281" r:id="rId6"/>
    <p:sldId id="287" r:id="rId7"/>
    <p:sldId id="282" r:id="rId8"/>
    <p:sldId id="288" r:id="rId9"/>
    <p:sldId id="289" r:id="rId10"/>
    <p:sldId id="285" r:id="rId11"/>
    <p:sldId id="262" r:id="rId12"/>
    <p:sldId id="291" r:id="rId13"/>
    <p:sldId id="292" r:id="rId14"/>
    <p:sldId id="29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28E6D"/>
    <a:srgbClr val="FF00FF"/>
    <a:srgbClr val="13DB9D"/>
    <a:srgbClr val="199776"/>
    <a:srgbClr val="04C895"/>
    <a:srgbClr val="000099"/>
    <a:srgbClr val="CC0099"/>
    <a:srgbClr val="2D7D9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3" autoAdjust="0"/>
    <p:restoredTop sz="94660"/>
  </p:normalViewPr>
  <p:slideViewPr>
    <p:cSldViewPr>
      <p:cViewPr varScale="1">
        <p:scale>
          <a:sx n="111" d="100"/>
          <a:sy n="111" d="100"/>
        </p:scale>
        <p:origin x="161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3983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FC6A14-F8A9-43FF-91F1-5E371CD108E7}" type="datetimeFigureOut">
              <a:rPr lang="en-US" smtClean="0"/>
              <a:pPr/>
              <a:t>6/27/2023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507B98-95EC-4CDC-A495-B3EA5059B9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986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emf"/><Relationship Id="rId3" Type="http://schemas.openxmlformats.org/officeDocument/2006/relationships/image" Target="../media/image29.emf"/><Relationship Id="rId7" Type="http://schemas.openxmlformats.org/officeDocument/2006/relationships/oleObject" Target="../embeddings/oleObject31.bin"/><Relationship Id="rId2" Type="http://schemas.openxmlformats.org/officeDocument/2006/relationships/oleObject" Target="../embeddings/oleObject2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emf"/><Relationship Id="rId11" Type="http://schemas.openxmlformats.org/officeDocument/2006/relationships/image" Target="../media/image33.png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32.emf"/><Relationship Id="rId4" Type="http://schemas.openxmlformats.org/officeDocument/2006/relationships/oleObject" Target="../embeddings/oleObject29.bin"/><Relationship Id="rId9" Type="http://schemas.openxmlformats.org/officeDocument/2006/relationships/oleObject" Target="../embeddings/oleObject32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13" Type="http://schemas.openxmlformats.org/officeDocument/2006/relationships/oleObject" Target="../embeddings/oleObject39.bin"/><Relationship Id="rId18" Type="http://schemas.openxmlformats.org/officeDocument/2006/relationships/image" Target="../media/image41.emf"/><Relationship Id="rId3" Type="http://schemas.openxmlformats.org/officeDocument/2006/relationships/image" Target="../media/image34.emf"/><Relationship Id="rId7" Type="http://schemas.openxmlformats.org/officeDocument/2006/relationships/image" Target="../media/image36.emf"/><Relationship Id="rId12" Type="http://schemas.openxmlformats.org/officeDocument/2006/relationships/image" Target="../media/image38.emf"/><Relationship Id="rId17" Type="http://schemas.openxmlformats.org/officeDocument/2006/relationships/oleObject" Target="../embeddings/oleObject41.bin"/><Relationship Id="rId2" Type="http://schemas.openxmlformats.org/officeDocument/2006/relationships/oleObject" Target="../embeddings/oleObject33.bin"/><Relationship Id="rId16" Type="http://schemas.openxmlformats.org/officeDocument/2006/relationships/image" Target="../media/image40.e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5.bin"/><Relationship Id="rId11" Type="http://schemas.openxmlformats.org/officeDocument/2006/relationships/oleObject" Target="../embeddings/oleObject38.bin"/><Relationship Id="rId5" Type="http://schemas.openxmlformats.org/officeDocument/2006/relationships/image" Target="../media/image35.emf"/><Relationship Id="rId15" Type="http://schemas.openxmlformats.org/officeDocument/2006/relationships/oleObject" Target="../embeddings/oleObject40.bin"/><Relationship Id="rId10" Type="http://schemas.openxmlformats.org/officeDocument/2006/relationships/image" Target="../media/image37.emf"/><Relationship Id="rId19" Type="http://schemas.openxmlformats.org/officeDocument/2006/relationships/image" Target="../media/image42.png"/><Relationship Id="rId4" Type="http://schemas.openxmlformats.org/officeDocument/2006/relationships/oleObject" Target="../embeddings/oleObject34.bin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39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emf"/><Relationship Id="rId2" Type="http://schemas.openxmlformats.org/officeDocument/2006/relationships/oleObject" Target="../embeddings/oleObject4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image" Target="../media/image51.emf"/><Relationship Id="rId18" Type="http://schemas.openxmlformats.org/officeDocument/2006/relationships/image" Target="../media/image53.emf"/><Relationship Id="rId3" Type="http://schemas.openxmlformats.org/officeDocument/2006/relationships/image" Target="../media/image46.emf"/><Relationship Id="rId21" Type="http://schemas.openxmlformats.org/officeDocument/2006/relationships/image" Target="../media/image55.png"/><Relationship Id="rId7" Type="http://schemas.openxmlformats.org/officeDocument/2006/relationships/image" Target="../media/image48.emf"/><Relationship Id="rId12" Type="http://schemas.openxmlformats.org/officeDocument/2006/relationships/oleObject" Target="../embeddings/oleObject48.bin"/><Relationship Id="rId17" Type="http://schemas.openxmlformats.org/officeDocument/2006/relationships/oleObject" Target="../embeddings/oleObject51.bin"/><Relationship Id="rId2" Type="http://schemas.openxmlformats.org/officeDocument/2006/relationships/oleObject" Target="../embeddings/oleObject43.bin"/><Relationship Id="rId16" Type="http://schemas.openxmlformats.org/officeDocument/2006/relationships/image" Target="../media/image52.emf"/><Relationship Id="rId20" Type="http://schemas.openxmlformats.org/officeDocument/2006/relationships/image" Target="../media/image54.e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5.bin"/><Relationship Id="rId11" Type="http://schemas.openxmlformats.org/officeDocument/2006/relationships/image" Target="../media/image50.emf"/><Relationship Id="rId5" Type="http://schemas.openxmlformats.org/officeDocument/2006/relationships/image" Target="../media/image47.emf"/><Relationship Id="rId15" Type="http://schemas.openxmlformats.org/officeDocument/2006/relationships/oleObject" Target="../embeddings/oleObject50.bin"/><Relationship Id="rId10" Type="http://schemas.openxmlformats.org/officeDocument/2006/relationships/oleObject" Target="../embeddings/oleObject47.bin"/><Relationship Id="rId19" Type="http://schemas.openxmlformats.org/officeDocument/2006/relationships/oleObject" Target="../embeddings/oleObject52.bin"/><Relationship Id="rId4" Type="http://schemas.openxmlformats.org/officeDocument/2006/relationships/oleObject" Target="../embeddings/oleObject44.bin"/><Relationship Id="rId9" Type="http://schemas.openxmlformats.org/officeDocument/2006/relationships/image" Target="../media/image49.emf"/><Relationship Id="rId14" Type="http://schemas.openxmlformats.org/officeDocument/2006/relationships/oleObject" Target="../embeddings/oleObject49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emf"/><Relationship Id="rId7" Type="http://schemas.openxmlformats.org/officeDocument/2006/relationships/image" Target="../media/image4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13" Type="http://schemas.openxmlformats.org/officeDocument/2006/relationships/image" Target="../media/image11.wmf"/><Relationship Id="rId3" Type="http://schemas.openxmlformats.org/officeDocument/2006/relationships/image" Target="../media/image6.emf"/><Relationship Id="rId7" Type="http://schemas.openxmlformats.org/officeDocument/2006/relationships/oleObject" Target="../embeddings/oleObject8.bin"/><Relationship Id="rId12" Type="http://schemas.openxmlformats.org/officeDocument/2006/relationships/oleObject" Target="../embeddings/oleObject10.bin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11" Type="http://schemas.openxmlformats.org/officeDocument/2006/relationships/image" Target="../media/image10.png"/><Relationship Id="rId5" Type="http://schemas.openxmlformats.org/officeDocument/2006/relationships/oleObject" Target="../embeddings/oleObject7.bin"/><Relationship Id="rId10" Type="http://schemas.openxmlformats.org/officeDocument/2006/relationships/image" Target="../media/image9.emf"/><Relationship Id="rId4" Type="http://schemas.openxmlformats.org/officeDocument/2006/relationships/oleObject" Target="../embeddings/oleObject6.bin"/><Relationship Id="rId9" Type="http://schemas.openxmlformats.org/officeDocument/2006/relationships/oleObject" Target="../embeddings/oleObject9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7.bin"/><Relationship Id="rId3" Type="http://schemas.openxmlformats.org/officeDocument/2006/relationships/image" Target="../media/image12.emf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6.emf"/><Relationship Id="rId17" Type="http://schemas.openxmlformats.org/officeDocument/2006/relationships/image" Target="../media/image19.png"/><Relationship Id="rId2" Type="http://schemas.openxmlformats.org/officeDocument/2006/relationships/oleObject" Target="../embeddings/oleObject11.bin"/><Relationship Id="rId16" Type="http://schemas.openxmlformats.org/officeDocument/2006/relationships/image" Target="../media/image18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e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15.emf"/><Relationship Id="rId4" Type="http://schemas.openxmlformats.org/officeDocument/2006/relationships/oleObject" Target="../embeddings/oleObject12.bin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emf"/><Relationship Id="rId4" Type="http://schemas.openxmlformats.org/officeDocument/2006/relationships/oleObject" Target="../embeddings/oleObject20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3" Type="http://schemas.openxmlformats.org/officeDocument/2006/relationships/image" Target="../media/image22.emf"/><Relationship Id="rId7" Type="http://schemas.openxmlformats.org/officeDocument/2006/relationships/oleObject" Target="../embeddings/oleObject24.bin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emf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5.emf"/><Relationship Id="rId4" Type="http://schemas.openxmlformats.org/officeDocument/2006/relationships/oleObject" Target="../embeddings/oleObject22.bin"/><Relationship Id="rId9" Type="http://schemas.openxmlformats.org/officeDocument/2006/relationships/oleObject" Target="../embeddings/oleObject25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emf"/><Relationship Id="rId4" Type="http://schemas.openxmlformats.org/officeDocument/2006/relationships/oleObject" Target="../embeddings/oleObject2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7.11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i="1" dirty="0">
                <a:solidFill>
                  <a:srgbClr val="1F497D"/>
                </a:solidFill>
              </a:rPr>
              <a:t>Absolute Value Inequalities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15875" indent="-15875">
              <a:tabLst>
                <a:tab pos="7150100" algn="l"/>
              </a:tabLst>
            </a:pPr>
            <a:r>
              <a:rPr lang="en-US" dirty="0">
                <a:solidFill>
                  <a:schemeClr val="accent1"/>
                </a:solidFill>
              </a:rPr>
              <a:t>Definition: Solving Absolute Value Inequalities with </a:t>
            </a:r>
            <a:r>
              <a:rPr lang="en-US" dirty="0">
                <a:solidFill>
                  <a:schemeClr val="accent1"/>
                </a:solidFill>
                <a:latin typeface="Symbol" charset="2"/>
                <a:cs typeface="Symbol" charset="2"/>
              </a:rPr>
              <a:t>&gt; </a:t>
            </a:r>
            <a:r>
              <a:rPr lang="en-US" dirty="0">
                <a:solidFill>
                  <a:schemeClr val="accent1"/>
                </a:solidFill>
              </a:rPr>
              <a:t>(or </a:t>
            </a:r>
            <a:r>
              <a:rPr lang="en-US" dirty="0">
                <a:solidFill>
                  <a:schemeClr val="accent1"/>
                </a:solidFill>
                <a:latin typeface="Times New Roman"/>
                <a:cs typeface="Symbol" charset="2"/>
              </a:rPr>
              <a:t>≥</a:t>
            </a:r>
            <a:r>
              <a:rPr lang="en-US" dirty="0">
                <a:solidFill>
                  <a:schemeClr val="accent1"/>
                </a:solidFill>
              </a:rPr>
              <a:t>)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457200" y="1295400"/>
            <a:ext cx="8229600" cy="2936188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 indent="-15875"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&gt;</a:t>
            </a:r>
            <a:r>
              <a:rPr lang="en-US" dirty="0">
                <a:solidFill>
                  <a:srgbClr val="000000"/>
                </a:solidFill>
              </a:rPr>
              <a:t> 0:</a:t>
            </a:r>
          </a:p>
          <a:p>
            <a:pPr marL="454025" indent="-454025">
              <a:buFont typeface="+mj-lt"/>
              <a:buAutoNum type="alphaLcPeriod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|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|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&gt;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then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b="1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&lt;</a:t>
            </a:r>
            <a:r>
              <a:rPr lang="en-US" dirty="0">
                <a:solidFill>
                  <a:srgbClr val="000000"/>
                </a:solidFill>
              </a:rPr>
              <a:t> –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&gt;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 marL="514350" indent="-514350">
              <a:buFont typeface="+mj-lt"/>
              <a:buAutoNum type="alphaLcPeriod" startAt="2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|</a:t>
            </a:r>
            <a:r>
              <a:rPr lang="en-US" i="1" dirty="0">
                <a:solidFill>
                  <a:srgbClr val="000000"/>
                </a:solidFill>
              </a:rPr>
              <a:t>ax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|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&gt;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then </a:t>
            </a:r>
            <a:r>
              <a:rPr lang="en-US" i="1" dirty="0">
                <a:solidFill>
                  <a:srgbClr val="000000"/>
                </a:solidFill>
              </a:rPr>
              <a:t>ax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b</a:t>
            </a:r>
            <a:r>
              <a:rPr lang="en-US" dirty="0">
                <a:solidFill>
                  <a:srgbClr val="000000"/>
                </a:solidFill>
              </a:rPr>
              <a:t> &lt; –</a:t>
            </a:r>
            <a:r>
              <a:rPr lang="en-US" i="1" dirty="0">
                <a:solidFill>
                  <a:srgbClr val="000000"/>
                </a:solidFill>
              </a:rPr>
              <a:t>c </a:t>
            </a:r>
            <a:r>
              <a:rPr lang="en-US" b="1" dirty="0">
                <a:solidFill>
                  <a:srgbClr val="C00000"/>
                </a:solidFill>
              </a:rPr>
              <a:t>or </a:t>
            </a:r>
            <a:r>
              <a:rPr lang="en-US" i="1" dirty="0">
                <a:solidFill>
                  <a:srgbClr val="000000"/>
                </a:solidFill>
              </a:rPr>
              <a:t>ax</a:t>
            </a:r>
            <a:r>
              <a:rPr lang="en-US" b="1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b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&gt;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. </a:t>
            </a:r>
            <a:br>
              <a:rPr lang="en-US" dirty="0">
                <a:solidFill>
                  <a:srgbClr val="000000"/>
                </a:solidFill>
              </a:rPr>
            </a:br>
            <a:endParaRPr lang="en-US" dirty="0">
              <a:solidFill>
                <a:srgbClr val="000000"/>
              </a:solidFill>
            </a:endParaRPr>
          </a:p>
          <a:p>
            <a:pPr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The inequalities in </a:t>
            </a:r>
            <a:r>
              <a:rPr lang="en-US" b="1" dirty="0">
                <a:solidFill>
                  <a:srgbClr val="C00000"/>
                </a:solidFill>
              </a:rPr>
              <a:t>a.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b="1" dirty="0">
                <a:solidFill>
                  <a:srgbClr val="C00000"/>
                </a:solidFill>
              </a:rPr>
              <a:t>b.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are true if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&gt;</a:t>
            </a:r>
            <a:r>
              <a:rPr lang="en-US" dirty="0">
                <a:solidFill>
                  <a:srgbClr val="000000"/>
                </a:solidFill>
              </a:rPr>
              <a:t> is replaced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by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Symbol" charset="2"/>
              </a:rPr>
              <a:t>≥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020058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>
                <a:solidFill>
                  <a:schemeClr val="accent1"/>
                </a:solidFill>
              </a:rPr>
              <a:t>Solving Absolute Value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4605" y="229618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2971800" y="3710710"/>
            <a:ext cx="499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33400" y="1295400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Solve the absolute value inequality and graph the solution set:</a:t>
            </a:r>
          </a:p>
        </p:txBody>
      </p:sp>
      <p:graphicFrame>
        <p:nvGraphicFramePr>
          <p:cNvPr id="3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6332962"/>
              </p:ext>
            </p:extLst>
          </p:nvPr>
        </p:nvGraphicFramePr>
        <p:xfrm>
          <a:off x="2514600" y="1717675"/>
          <a:ext cx="838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22600" imgH="594000" progId="Equation.DSMT4">
                  <p:embed/>
                </p:oleObj>
              </mc:Choice>
              <mc:Fallback>
                <p:oleObj name="Equation" r:id="rId2" imgW="822600" imgH="594000" progId="Equation.DSMT4">
                  <p:embed/>
                  <p:pic>
                    <p:nvPicPr>
                      <p:cNvPr id="0" name="Picture 6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717675"/>
                        <a:ext cx="838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9057808"/>
              </p:ext>
            </p:extLst>
          </p:nvPr>
        </p:nvGraphicFramePr>
        <p:xfrm>
          <a:off x="1600200" y="3048000"/>
          <a:ext cx="838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22600" imgH="594000" progId="Equation.DSMT4">
                  <p:embed/>
                </p:oleObj>
              </mc:Choice>
              <mc:Fallback>
                <p:oleObj name="Equation" r:id="rId4" imgW="822600" imgH="594000" progId="Equation.DSMT4">
                  <p:embed/>
                  <p:pic>
                    <p:nvPicPr>
                      <p:cNvPr id="0" name="Picture 6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048000"/>
                        <a:ext cx="838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2343079"/>
              </p:ext>
            </p:extLst>
          </p:nvPr>
        </p:nvGraphicFramePr>
        <p:xfrm>
          <a:off x="1682750" y="3848100"/>
          <a:ext cx="990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78120" imgH="347400" progId="Equation.DSMT4">
                  <p:embed/>
                </p:oleObj>
              </mc:Choice>
              <mc:Fallback>
                <p:oleObj name="Equation" r:id="rId5" imgW="978120" imgH="347400" progId="Equation.DSMT4">
                  <p:embed/>
                  <p:pic>
                    <p:nvPicPr>
                      <p:cNvPr id="0" name="Picture 6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2750" y="3848100"/>
                        <a:ext cx="990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5249082"/>
              </p:ext>
            </p:extLst>
          </p:nvPr>
        </p:nvGraphicFramePr>
        <p:xfrm>
          <a:off x="3768435" y="3848100"/>
          <a:ext cx="736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22160" imgH="347400" progId="Equation.DSMT4">
                  <p:embed/>
                </p:oleObj>
              </mc:Choice>
              <mc:Fallback>
                <p:oleObj name="Equation" r:id="rId7" imgW="722160" imgH="347400" progId="Equation.DSMT4">
                  <p:embed/>
                  <p:pic>
                    <p:nvPicPr>
                      <p:cNvPr id="0" name="Picture 6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8435" y="3848100"/>
                        <a:ext cx="736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0723156"/>
              </p:ext>
            </p:extLst>
          </p:nvPr>
        </p:nvGraphicFramePr>
        <p:xfrm>
          <a:off x="3022600" y="4689475"/>
          <a:ext cx="25400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532240" imgH="649080" progId="Equation.DSMT4">
                  <p:embed/>
                </p:oleObj>
              </mc:Choice>
              <mc:Fallback>
                <p:oleObj name="Equation" r:id="rId9" imgW="2532240" imgH="649080" progId="Equation.DSMT4">
                  <p:embed/>
                  <p:pic>
                    <p:nvPicPr>
                      <p:cNvPr id="0" name="Picture 6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2600" y="4689475"/>
                        <a:ext cx="25400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1524000" y="4724400"/>
            <a:ext cx="15215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So,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is in</a:t>
            </a:r>
          </a:p>
        </p:txBody>
      </p:sp>
      <p:pic>
        <p:nvPicPr>
          <p:cNvPr id="61079" name="Picture 663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181600" y="3733800"/>
            <a:ext cx="358140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2" grpId="0"/>
      <p:bldP spid="3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>
                <a:solidFill>
                  <a:schemeClr val="accent1"/>
                </a:solidFill>
              </a:rPr>
              <a:t>Solving Absolute Value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4605" y="229618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2667000" y="3276600"/>
            <a:ext cx="499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33400" y="1295400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Solve the absolute value inequality and graph the solution set:</a:t>
            </a:r>
          </a:p>
        </p:txBody>
      </p:sp>
      <p:graphicFrame>
        <p:nvGraphicFramePr>
          <p:cNvPr id="3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3088298"/>
              </p:ext>
            </p:extLst>
          </p:nvPr>
        </p:nvGraphicFramePr>
        <p:xfrm>
          <a:off x="2514600" y="1717675"/>
          <a:ext cx="1511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99400" imgH="594000" progId="Equation.DSMT4">
                  <p:embed/>
                </p:oleObj>
              </mc:Choice>
              <mc:Fallback>
                <p:oleObj name="Equation" r:id="rId2" imgW="1499400" imgH="594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717675"/>
                        <a:ext cx="15113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153508"/>
              </p:ext>
            </p:extLst>
          </p:nvPr>
        </p:nvGraphicFramePr>
        <p:xfrm>
          <a:off x="1524000" y="4127500"/>
          <a:ext cx="812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04240" imgH="886680" progId="Equation.DSMT4">
                  <p:embed/>
                </p:oleObj>
              </mc:Choice>
              <mc:Fallback>
                <p:oleObj name="Equation" r:id="rId4" imgW="804240" imgH="886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127500"/>
                        <a:ext cx="812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1387060"/>
              </p:ext>
            </p:extLst>
          </p:nvPr>
        </p:nvGraphicFramePr>
        <p:xfrm>
          <a:off x="2438400" y="4914900"/>
          <a:ext cx="25400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32240" imgH="1106280" progId="Equation.DSMT4">
                  <p:embed/>
                </p:oleObj>
              </mc:Choice>
              <mc:Fallback>
                <p:oleObj name="Equation" r:id="rId6" imgW="2532240" imgH="1106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914900"/>
                        <a:ext cx="25400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914400" y="5178425"/>
            <a:ext cx="15215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So,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is in</a:t>
            </a:r>
          </a:p>
        </p:txBody>
      </p:sp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0075917"/>
              </p:ext>
            </p:extLst>
          </p:nvPr>
        </p:nvGraphicFramePr>
        <p:xfrm>
          <a:off x="762000" y="2819400"/>
          <a:ext cx="1511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99400" imgH="594000" progId="Equation.DSMT4">
                  <p:embed/>
                </p:oleObj>
              </mc:Choice>
              <mc:Fallback>
                <p:oleObj name="Equation" r:id="rId8" imgW="1499400" imgH="594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819400"/>
                        <a:ext cx="15113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3811766"/>
              </p:ext>
            </p:extLst>
          </p:nvPr>
        </p:nvGraphicFramePr>
        <p:xfrm>
          <a:off x="838200" y="3429000"/>
          <a:ext cx="1676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663920" imgH="292320" progId="Equation.DSMT4">
                  <p:embed/>
                </p:oleObj>
              </mc:Choice>
              <mc:Fallback>
                <p:oleObj name="Equation" r:id="rId9" imgW="1663920" imgH="292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429000"/>
                        <a:ext cx="1676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0823459"/>
              </p:ext>
            </p:extLst>
          </p:nvPr>
        </p:nvGraphicFramePr>
        <p:xfrm>
          <a:off x="3200400" y="3429000"/>
          <a:ext cx="1409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98600" imgH="292320" progId="Equation.DSMT4">
                  <p:embed/>
                </p:oleObj>
              </mc:Choice>
              <mc:Fallback>
                <p:oleObj name="Equation" r:id="rId11" imgW="1398600" imgH="2923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429000"/>
                        <a:ext cx="1409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6838002"/>
              </p:ext>
            </p:extLst>
          </p:nvPr>
        </p:nvGraphicFramePr>
        <p:xfrm>
          <a:off x="1327150" y="3810000"/>
          <a:ext cx="914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905040" imgH="292320" progId="Equation.DSMT4">
                  <p:embed/>
                </p:oleObj>
              </mc:Choice>
              <mc:Fallback>
                <p:oleObj name="Equation" r:id="rId13" imgW="905040" imgH="292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7150" y="3810000"/>
                        <a:ext cx="914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588286"/>
              </p:ext>
            </p:extLst>
          </p:nvPr>
        </p:nvGraphicFramePr>
        <p:xfrm>
          <a:off x="3657600" y="3860800"/>
          <a:ext cx="927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914040" imgH="292320" progId="Equation.DSMT4">
                  <p:embed/>
                </p:oleObj>
              </mc:Choice>
              <mc:Fallback>
                <p:oleObj name="Equation" r:id="rId15" imgW="914040" imgH="29232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860800"/>
                        <a:ext cx="927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8331186"/>
              </p:ext>
            </p:extLst>
          </p:nvPr>
        </p:nvGraphicFramePr>
        <p:xfrm>
          <a:off x="3822700" y="4127500"/>
          <a:ext cx="812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804240" imgH="886680" progId="Equation.DSMT4">
                  <p:embed/>
                </p:oleObj>
              </mc:Choice>
              <mc:Fallback>
                <p:oleObj name="Equation" r:id="rId17" imgW="804240" imgH="8866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700" y="4127500"/>
                        <a:ext cx="812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5029200" y="4343400"/>
            <a:ext cx="3581400" cy="116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84195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2" grpId="0"/>
      <p:bldP spid="3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</a:t>
            </a:r>
            <a:r>
              <a:rPr lang="en-US" dirty="0">
                <a:solidFill>
                  <a:schemeClr val="accent1"/>
                </a:solidFill>
              </a:rPr>
              <a:t>Solving Absolute Value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4605" y="2043799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32" name="TextBox 31"/>
          <p:cNvSpPr txBox="1"/>
          <p:nvPr/>
        </p:nvSpPr>
        <p:spPr>
          <a:xfrm>
            <a:off x="474605" y="1117483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/>
              <a:t>Solve the absolute value inequality and graph the solution set:</a:t>
            </a:r>
          </a:p>
        </p:txBody>
      </p:sp>
      <p:graphicFrame>
        <p:nvGraphicFramePr>
          <p:cNvPr id="3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1532172"/>
              </p:ext>
            </p:extLst>
          </p:nvPr>
        </p:nvGraphicFramePr>
        <p:xfrm>
          <a:off x="1193800" y="1524000"/>
          <a:ext cx="1778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64360" imgH="594000" progId="Equation.DSMT4">
                  <p:embed/>
                </p:oleObj>
              </mc:Choice>
              <mc:Fallback>
                <p:oleObj name="Equation" r:id="rId2" imgW="1764360" imgH="594000" progId="Equation.DSMT4">
                  <p:embed/>
                  <p:pic>
                    <p:nvPicPr>
                      <p:cNvPr id="0" name="Picture 2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800" y="1524000"/>
                        <a:ext cx="17780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74604" y="2540117"/>
                <a:ext cx="8212195" cy="34163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700" dirty="0"/>
                  <a:t>There is nothing to do here except observe that no matter what is substituted for </a:t>
                </a:r>
                <a:r>
                  <a:rPr lang="en-US" sz="2700" i="1" dirty="0"/>
                  <a:t>x</a:t>
                </a:r>
                <a:r>
                  <a:rPr lang="en-US" sz="2700" dirty="0"/>
                  <a:t>, the absolute value </a:t>
                </a:r>
                <a:br>
                  <a:rPr lang="en-US" sz="2700" dirty="0"/>
                </a:br>
                <a:r>
                  <a:rPr lang="en-US" sz="2700" dirty="0"/>
                  <a:t>will be greater than −6. Absolute value is always nonnegative (greater than or equal to 0). The solution </a:t>
                </a:r>
                <a:br>
                  <a:rPr lang="en-US" sz="2700" dirty="0"/>
                </a:br>
                <a:r>
                  <a:rPr lang="en-US" sz="2700" dirty="0"/>
                  <a:t>to the inequality is </a:t>
                </a:r>
                <a:r>
                  <a:rPr lang="en-US" sz="2700" b="1" dirty="0">
                    <a:solidFill>
                      <a:srgbClr val="366092"/>
                    </a:solidFill>
                  </a:rPr>
                  <a:t>all real numbers</a:t>
                </a:r>
                <a:r>
                  <a:rPr lang="en-US" sz="2700" dirty="0"/>
                  <a:t>, so shade the entire number line. In interval notation, </a:t>
                </a:r>
                <a:r>
                  <a:rPr lang="en-US" sz="2700" i="1" dirty="0"/>
                  <a:t>x</a:t>
                </a:r>
                <a:r>
                  <a:rPr lang="en-US" sz="2700" dirty="0"/>
                  <a:t> is in </a:t>
                </a:r>
                <a14:m>
                  <m:oMath xmlns:m="http://schemas.openxmlformats.org/officeDocument/2006/math">
                    <m:r>
                      <a:rPr lang="en-US" sz="2700" b="0" i="1" smtClean="0">
                        <a:latin typeface="Cambria Math" panose="02040503050406030204" pitchFamily="18" charset="0"/>
                      </a:rPr>
                      <m:t>(−</m:t>
                    </m:r>
                    <m:r>
                      <a:rPr lang="en-US" sz="27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∞,∞)</m:t>
                    </m:r>
                  </m:oMath>
                </a14:m>
                <a:r>
                  <a:rPr lang="en-US" sz="2700" dirty="0"/>
                  <a:t>.</a:t>
                </a:r>
              </a:p>
              <a:p>
                <a:endParaRPr lang="en-US" sz="2700" dirty="0"/>
              </a:p>
              <a:p>
                <a:endParaRPr lang="en-US" sz="27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604" y="2540117"/>
                <a:ext cx="8212195" cy="3416320"/>
              </a:xfrm>
              <a:prstGeom prst="rect">
                <a:avLst/>
              </a:prstGeom>
              <a:blipFill>
                <a:blip r:embed="rId4"/>
                <a:stretch>
                  <a:fillRect l="-1411" t="-16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6546" name="Picture 22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90800" y="5188067"/>
            <a:ext cx="36004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823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9: </a:t>
            </a:r>
            <a:r>
              <a:rPr lang="en-US" dirty="0">
                <a:solidFill>
                  <a:schemeClr val="accent1"/>
                </a:solidFill>
              </a:rPr>
              <a:t>Solving Absolute Value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4605" y="229618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32" name="TextBox 31"/>
          <p:cNvSpPr txBox="1"/>
          <p:nvPr/>
        </p:nvSpPr>
        <p:spPr>
          <a:xfrm>
            <a:off x="533400" y="1295400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Solve the absolute value inequality and graph the solution set:</a:t>
            </a:r>
          </a:p>
        </p:txBody>
      </p:sp>
      <p:graphicFrame>
        <p:nvGraphicFramePr>
          <p:cNvPr id="3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8607159"/>
              </p:ext>
            </p:extLst>
          </p:nvPr>
        </p:nvGraphicFramePr>
        <p:xfrm>
          <a:off x="2489200" y="1717675"/>
          <a:ext cx="2006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92960" imgH="594000" progId="Equation.DSMT4">
                  <p:embed/>
                </p:oleObj>
              </mc:Choice>
              <mc:Fallback>
                <p:oleObj name="Equation" r:id="rId2" imgW="1992960" imgH="594000" progId="Equation.DSMT4">
                  <p:embed/>
                  <p:pic>
                    <p:nvPicPr>
                      <p:cNvPr id="0" name="Picture 5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9200" y="1717675"/>
                        <a:ext cx="2006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4298894"/>
              </p:ext>
            </p:extLst>
          </p:nvPr>
        </p:nvGraphicFramePr>
        <p:xfrm>
          <a:off x="3060700" y="5359400"/>
          <a:ext cx="26670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51400" imgH="649080" progId="Equation.DSMT4">
                  <p:embed/>
                </p:oleObj>
              </mc:Choice>
              <mc:Fallback>
                <p:oleObj name="Equation" r:id="rId4" imgW="2651400" imgH="649080" progId="Equation.DSMT4">
                  <p:embed/>
                  <p:pic>
                    <p:nvPicPr>
                      <p:cNvPr id="0" name="Picture 5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0700" y="5359400"/>
                        <a:ext cx="26670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600200" y="5394325"/>
            <a:ext cx="15215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So,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is in</a:t>
            </a:r>
          </a:p>
        </p:txBody>
      </p:sp>
      <p:graphicFrame>
        <p:nvGraphicFramePr>
          <p:cNvPr id="1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5202924"/>
              </p:ext>
            </p:extLst>
          </p:nvPr>
        </p:nvGraphicFramePr>
        <p:xfrm>
          <a:off x="1524000" y="4064000"/>
          <a:ext cx="1651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36560" imgH="347400" progId="Equation.DSMT4">
                  <p:embed/>
                </p:oleObj>
              </mc:Choice>
              <mc:Fallback>
                <p:oleObj name="Equation" r:id="rId6" imgW="1636560" imgH="347400" progId="Equation.DSMT4">
                  <p:embed/>
                  <p:pic>
                    <p:nvPicPr>
                      <p:cNvPr id="0" name="Picture 5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064000"/>
                        <a:ext cx="1651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0294203"/>
              </p:ext>
            </p:extLst>
          </p:nvPr>
        </p:nvGraphicFramePr>
        <p:xfrm>
          <a:off x="3810000" y="4064000"/>
          <a:ext cx="1397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80240" imgH="347400" progId="Equation.DSMT4">
                  <p:embed/>
                </p:oleObj>
              </mc:Choice>
              <mc:Fallback>
                <p:oleObj name="Equation" r:id="rId8" imgW="1380240" imgH="347400" progId="Equation.DSMT4">
                  <p:embed/>
                  <p:pic>
                    <p:nvPicPr>
                      <p:cNvPr id="0" name="Picture 5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064000"/>
                        <a:ext cx="1397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8446429"/>
              </p:ext>
            </p:extLst>
          </p:nvPr>
        </p:nvGraphicFramePr>
        <p:xfrm>
          <a:off x="2032000" y="4521200"/>
          <a:ext cx="1168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52000" imgH="347400" progId="Equation.DSMT4">
                  <p:embed/>
                </p:oleObj>
              </mc:Choice>
              <mc:Fallback>
                <p:oleObj name="Equation" r:id="rId10" imgW="1152000" imgH="347400" progId="Equation.DSMT4">
                  <p:embed/>
                  <p:pic>
                    <p:nvPicPr>
                      <p:cNvPr id="0" name="Picture 5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0" y="4521200"/>
                        <a:ext cx="11684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4940648"/>
              </p:ext>
            </p:extLst>
          </p:nvPr>
        </p:nvGraphicFramePr>
        <p:xfrm>
          <a:off x="4302990" y="4495800"/>
          <a:ext cx="1079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69560" imgH="347400" progId="Equation.DSMT4">
                  <p:embed/>
                </p:oleObj>
              </mc:Choice>
              <mc:Fallback>
                <p:oleObj name="Equation" r:id="rId12" imgW="1069560" imgH="347400" progId="Equation.DSMT4">
                  <p:embed/>
                  <p:pic>
                    <p:nvPicPr>
                      <p:cNvPr id="0" name="Picture 5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2990" y="4495800"/>
                        <a:ext cx="10795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8606608"/>
              </p:ext>
            </p:extLst>
          </p:nvPr>
        </p:nvGraphicFramePr>
        <p:xfrm>
          <a:off x="965200" y="2807855"/>
          <a:ext cx="2006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92960" imgH="594000" progId="Equation.DSMT4">
                  <p:embed/>
                </p:oleObj>
              </mc:Choice>
              <mc:Fallback>
                <p:oleObj name="Equation" r:id="rId14" imgW="1992960" imgH="594000" progId="Equation.DSMT4">
                  <p:embed/>
                  <p:pic>
                    <p:nvPicPr>
                      <p:cNvPr id="0" name="Picture 5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2807855"/>
                        <a:ext cx="2006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5782034"/>
              </p:ext>
            </p:extLst>
          </p:nvPr>
        </p:nvGraphicFramePr>
        <p:xfrm>
          <a:off x="1420090" y="3405910"/>
          <a:ext cx="1498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490040" imgH="594000" progId="Equation.DSMT4">
                  <p:embed/>
                </p:oleObj>
              </mc:Choice>
              <mc:Fallback>
                <p:oleObj name="Equation" r:id="rId15" imgW="1490040" imgH="594000" progId="Equation.DSMT4">
                  <p:embed/>
                  <p:pic>
                    <p:nvPicPr>
                      <p:cNvPr id="0" name="Picture 5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0090" y="3405910"/>
                        <a:ext cx="1498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6411679"/>
              </p:ext>
            </p:extLst>
          </p:nvPr>
        </p:nvGraphicFramePr>
        <p:xfrm>
          <a:off x="2171700" y="4978400"/>
          <a:ext cx="1003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987120" imgH="347400" progId="Equation.DSMT4">
                  <p:embed/>
                </p:oleObj>
              </mc:Choice>
              <mc:Fallback>
                <p:oleObj name="Equation" r:id="rId17" imgW="987120" imgH="347400" progId="Equation.DSMT4">
                  <p:embed/>
                  <p:pic>
                    <p:nvPicPr>
                      <p:cNvPr id="0" name="Picture 5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1700" y="4978400"/>
                        <a:ext cx="1003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2393403"/>
              </p:ext>
            </p:extLst>
          </p:nvPr>
        </p:nvGraphicFramePr>
        <p:xfrm>
          <a:off x="4458855" y="4978400"/>
          <a:ext cx="736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722160" imgH="347400" progId="Equation.DSMT4">
                  <p:embed/>
                </p:oleObj>
              </mc:Choice>
              <mc:Fallback>
                <p:oleObj name="Equation" r:id="rId19" imgW="722160" imgH="347400" progId="Equation.DSMT4">
                  <p:embed/>
                  <p:pic>
                    <p:nvPicPr>
                      <p:cNvPr id="0" name="Picture 5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8855" y="4978400"/>
                        <a:ext cx="736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3276600" y="3896380"/>
            <a:ext cx="499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E4E9C1D-27AC-E8C0-E94D-F7B55103D5A1}"/>
              </a:ext>
            </a:extLst>
          </p:cNvPr>
          <p:cNvSpPr txBox="1"/>
          <p:nvPr/>
        </p:nvSpPr>
        <p:spPr>
          <a:xfrm>
            <a:off x="4572000" y="3370471"/>
            <a:ext cx="42991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228E6D"/>
                </a:solidFill>
              </a:rPr>
              <a:t>Add 5 to both sides in order to get the inequality in standard form.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F18D9C5-6747-CA63-C239-9985E5B83468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5905165" y="5021215"/>
            <a:ext cx="2400635" cy="676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6126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8" grpId="0"/>
      <p:bldP spid="20" grpId="0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pPr marL="15875" indent="-15875">
              <a:tabLst>
                <a:tab pos="7150100" algn="l"/>
              </a:tabLst>
            </a:pPr>
            <a:r>
              <a:rPr lang="en-US" dirty="0">
                <a:solidFill>
                  <a:schemeClr val="accent1"/>
                </a:solidFill>
              </a:rPr>
              <a:t>Definition: Solving Absolute Value Inequalities with </a:t>
            </a:r>
            <a:r>
              <a:rPr lang="en-US" dirty="0">
                <a:solidFill>
                  <a:schemeClr val="accent1"/>
                </a:solidFill>
                <a:latin typeface="Symbol" charset="2"/>
                <a:cs typeface="Symbol" charset="2"/>
              </a:rPr>
              <a:t>&lt; </a:t>
            </a:r>
            <a:r>
              <a:rPr lang="en-US" dirty="0">
                <a:solidFill>
                  <a:schemeClr val="accent1"/>
                </a:solidFill>
              </a:rPr>
              <a:t>(or </a:t>
            </a:r>
            <a:r>
              <a:rPr lang="en-US" dirty="0">
                <a:solidFill>
                  <a:schemeClr val="accent1"/>
                </a:solidFill>
                <a:latin typeface="Times New Roman"/>
                <a:cs typeface="Symbol" charset="2"/>
              </a:rPr>
              <a:t>≤</a:t>
            </a:r>
            <a:r>
              <a:rPr lang="en-US" dirty="0">
                <a:solidFill>
                  <a:schemeClr val="accent1"/>
                </a:solidFill>
              </a:rPr>
              <a:t>)</a:t>
            </a: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>
          <a:xfrm>
            <a:off x="457200" y="1307437"/>
            <a:ext cx="8229600" cy="2505301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 indent="-15875"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&gt;</a:t>
            </a:r>
            <a:r>
              <a:rPr lang="en-US" dirty="0">
                <a:solidFill>
                  <a:srgbClr val="000000"/>
                </a:solidFill>
              </a:rPr>
              <a:t> 0:</a:t>
            </a:r>
            <a:endParaRPr lang="en-US" b="1" dirty="0">
              <a:solidFill>
                <a:srgbClr val="C00000"/>
              </a:solidFill>
            </a:endParaRPr>
          </a:p>
          <a:p>
            <a:pPr marL="454025" indent="-454025">
              <a:buFont typeface="+mj-lt"/>
              <a:buAutoNum type="alphaLcPeriod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|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|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&lt;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then –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&lt;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&lt;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c.</a:t>
            </a:r>
          </a:p>
          <a:p>
            <a:pPr marL="514350" indent="-514350">
              <a:buFont typeface="+mj-lt"/>
              <a:buAutoNum type="alphaLcPeriod" startAt="2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|</a:t>
            </a:r>
            <a:r>
              <a:rPr lang="en-US" i="1" dirty="0">
                <a:solidFill>
                  <a:srgbClr val="000000"/>
                </a:solidFill>
              </a:rPr>
              <a:t>ax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b</a:t>
            </a:r>
            <a:r>
              <a:rPr lang="en-US" dirty="0">
                <a:solidFill>
                  <a:srgbClr val="000000"/>
                </a:solidFill>
              </a:rPr>
              <a:t>|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&lt;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then –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&lt;</a:t>
            </a:r>
            <a:r>
              <a:rPr lang="en-US" dirty="0">
                <a:solidFill>
                  <a:srgbClr val="000000"/>
                </a:solidFill>
              </a:rPr>
              <a:t> a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b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&lt;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c.</a:t>
            </a:r>
          </a:p>
          <a:p>
            <a:pPr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The inequalities in </a:t>
            </a:r>
            <a:r>
              <a:rPr lang="en-US" b="1" dirty="0">
                <a:solidFill>
                  <a:srgbClr val="C00000"/>
                </a:solidFill>
              </a:rPr>
              <a:t>a.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b="1" dirty="0">
                <a:solidFill>
                  <a:srgbClr val="C00000"/>
                </a:solidFill>
              </a:rPr>
              <a:t>b.</a:t>
            </a:r>
            <a:r>
              <a:rPr lang="en-US" dirty="0">
                <a:solidFill>
                  <a:srgbClr val="000000"/>
                </a:solidFill>
              </a:rPr>
              <a:t> are also true if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&lt;</a:t>
            </a:r>
            <a:r>
              <a:rPr lang="en-US" dirty="0">
                <a:solidFill>
                  <a:srgbClr val="000000"/>
                </a:solidFill>
              </a:rPr>
              <a:t> is replaced by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Symbol" charset="2"/>
              </a:rPr>
              <a:t>≤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47309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pPr marL="15875" indent="-15875">
              <a:tabLst>
                <a:tab pos="7150100" algn="l"/>
              </a:tabLst>
            </a:pPr>
            <a:r>
              <a:rPr lang="en-US" dirty="0">
                <a:solidFill>
                  <a:schemeClr val="accent1"/>
                </a:solidFill>
              </a:rPr>
              <a:t>Note</a:t>
            </a: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>
          <a:xfrm>
            <a:off x="457200" y="1307437"/>
            <a:ext cx="8229600" cy="2246769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indent="-12700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If the absolute value expression is isolated on one side of the inequality, we say that the inequality is in </a:t>
            </a:r>
            <a:r>
              <a:rPr lang="en-US" b="1" dirty="0">
                <a:solidFill>
                  <a:srgbClr val="C00000"/>
                </a:solidFill>
              </a:rPr>
              <a:t>standard form</a:t>
            </a:r>
            <a:r>
              <a:rPr lang="en-US" dirty="0">
                <a:solidFill>
                  <a:srgbClr val="000000"/>
                </a:solidFill>
              </a:rPr>
              <a:t>. You may need to manipulate the absolute value inequality to get it into standard form before you can solve it. (See Examples 3 and 5.)</a:t>
            </a:r>
          </a:p>
        </p:txBody>
      </p:sp>
    </p:spTree>
    <p:extLst>
      <p:ext uri="{BB962C8B-B14F-4D97-AF65-F5344CB8AC3E}">
        <p14:creationId xmlns:p14="http://schemas.microsoft.com/office/powerpoint/2010/main" val="1832055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Solving Absolute Value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7467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</a:rPr>
              <a:t>Solve the absolute value inequality and graph the solution set: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74605" y="243840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7634134"/>
              </p:ext>
            </p:extLst>
          </p:nvPr>
        </p:nvGraphicFramePr>
        <p:xfrm>
          <a:off x="2438400" y="1716088"/>
          <a:ext cx="850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40960" imgH="594000" progId="Equation.DSMT4">
                  <p:embed/>
                </p:oleObj>
              </mc:Choice>
              <mc:Fallback>
                <p:oleObj name="Equation" r:id="rId2" imgW="840960" imgH="594000" progId="Equation.DSMT4">
                  <p:embed/>
                  <p:pic>
                    <p:nvPicPr>
                      <p:cNvPr id="0" name="Picture 9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716088"/>
                        <a:ext cx="8509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2048531"/>
              </p:ext>
            </p:extLst>
          </p:nvPr>
        </p:nvGraphicFramePr>
        <p:xfrm>
          <a:off x="3190591" y="4356100"/>
          <a:ext cx="1016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05480" imgH="594000" progId="Equation.DSMT4">
                  <p:embed/>
                </p:oleObj>
              </mc:Choice>
              <mc:Fallback>
                <p:oleObj name="Equation" r:id="rId4" imgW="1005480" imgH="594000" progId="Equation.DSMT4">
                  <p:embed/>
                  <p:pic>
                    <p:nvPicPr>
                      <p:cNvPr id="0" name="Picture 9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0591" y="4356100"/>
                        <a:ext cx="10160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1727200" y="4356100"/>
            <a:ext cx="15166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So,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is in</a:t>
            </a:r>
          </a:p>
        </p:txBody>
      </p:sp>
      <p:graphicFrame>
        <p:nvGraphicFramePr>
          <p:cNvPr id="2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3157620"/>
              </p:ext>
            </p:extLst>
          </p:nvPr>
        </p:nvGraphicFramePr>
        <p:xfrm>
          <a:off x="2413000" y="3048000"/>
          <a:ext cx="850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40960" imgH="594000" progId="Equation.DSMT4">
                  <p:embed/>
                </p:oleObj>
              </mc:Choice>
              <mc:Fallback>
                <p:oleObj name="Equation" r:id="rId6" imgW="840960" imgH="594000" progId="Equation.DSMT4">
                  <p:embed/>
                  <p:pic>
                    <p:nvPicPr>
                      <p:cNvPr id="0" name="Picture 9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0" y="3048000"/>
                        <a:ext cx="8509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4209" name="Picture 96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572000" y="3786162"/>
            <a:ext cx="3438525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Object 8">
            <a:extLst>
              <a:ext uri="{FF2B5EF4-FFF2-40B4-BE49-F238E27FC236}">
                <a16:creationId xmlns:a16="http://schemas.microsoft.com/office/drawing/2014/main" id="{B16D346D-A14B-6504-FB00-31DEB35D2D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0376078"/>
              </p:ext>
            </p:extLst>
          </p:nvPr>
        </p:nvGraphicFramePr>
        <p:xfrm>
          <a:off x="2019953" y="3836987"/>
          <a:ext cx="1579562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62040" imgH="330120" progId="Equation.DSMT4">
                  <p:embed/>
                </p:oleObj>
              </mc:Choice>
              <mc:Fallback>
                <p:oleObj name="Equation" r:id="rId8" imgW="1562040" imgH="330120" progId="Equation.DSMT4">
                  <p:embed/>
                  <p:pic>
                    <p:nvPicPr>
                      <p:cNvPr id="2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953" y="3836987"/>
                        <a:ext cx="1579562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Solving Absolute Value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33400" y="1295400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Solve the absolute value inequality and graph the solution set: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4605" y="243840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5324777"/>
              </p:ext>
            </p:extLst>
          </p:nvPr>
        </p:nvGraphicFramePr>
        <p:xfrm>
          <a:off x="2514600" y="1717965"/>
          <a:ext cx="1346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34520" imgH="594000" progId="Equation.DSMT4">
                  <p:embed/>
                </p:oleObj>
              </mc:Choice>
              <mc:Fallback>
                <p:oleObj name="Equation" r:id="rId2" imgW="1334520" imgH="594000" progId="Equation.DSMT4">
                  <p:embed/>
                  <p:pic>
                    <p:nvPicPr>
                      <p:cNvPr id="0" name="Picture 7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717965"/>
                        <a:ext cx="1346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78232"/>
              </p:ext>
            </p:extLst>
          </p:nvPr>
        </p:nvGraphicFramePr>
        <p:xfrm>
          <a:off x="1676400" y="3048000"/>
          <a:ext cx="1346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34520" imgH="594000" progId="Equation.DSMT4">
                  <p:embed/>
                </p:oleObj>
              </mc:Choice>
              <mc:Fallback>
                <p:oleObj name="Equation" r:id="rId4" imgW="1334520" imgH="594000" progId="Equation.DSMT4">
                  <p:embed/>
                  <p:pic>
                    <p:nvPicPr>
                      <p:cNvPr id="0" name="Picture 7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048000"/>
                        <a:ext cx="1346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6205981"/>
              </p:ext>
            </p:extLst>
          </p:nvPr>
        </p:nvGraphicFramePr>
        <p:xfrm>
          <a:off x="1339850" y="3797300"/>
          <a:ext cx="2019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011320" imgH="301680" progId="Equation.DSMT4">
                  <p:embed/>
                </p:oleObj>
              </mc:Choice>
              <mc:Fallback>
                <p:oleObj name="Equation" r:id="rId5" imgW="2011320" imgH="301680" progId="Equation.DSMT4">
                  <p:embed/>
                  <p:pic>
                    <p:nvPicPr>
                      <p:cNvPr id="0" name="Picture 7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9850" y="3797300"/>
                        <a:ext cx="20193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5845198"/>
              </p:ext>
            </p:extLst>
          </p:nvPr>
        </p:nvGraphicFramePr>
        <p:xfrm>
          <a:off x="1536700" y="4724400"/>
          <a:ext cx="1765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755360" imgH="292320" progId="Equation.DSMT4">
                  <p:embed/>
                </p:oleObj>
              </mc:Choice>
              <mc:Fallback>
                <p:oleObj name="Equation" r:id="rId7" imgW="1755360" imgH="292320" progId="Equation.DSMT4">
                  <p:embed/>
                  <p:pic>
                    <p:nvPicPr>
                      <p:cNvPr id="0" name="Picture 7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6700" y="4724400"/>
                        <a:ext cx="1765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1900917"/>
              </p:ext>
            </p:extLst>
          </p:nvPr>
        </p:nvGraphicFramePr>
        <p:xfrm>
          <a:off x="2686050" y="5105400"/>
          <a:ext cx="1308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98160" imgH="594000" progId="Equation.DSMT4">
                  <p:embed/>
                </p:oleObj>
              </mc:Choice>
              <mc:Fallback>
                <p:oleObj name="Equation" r:id="rId9" imgW="1298160" imgH="594000" progId="Equation.DSMT4">
                  <p:embed/>
                  <p:pic>
                    <p:nvPicPr>
                      <p:cNvPr id="0" name="Picture 7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6050" y="5105400"/>
                        <a:ext cx="1308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1219200" y="5115580"/>
            <a:ext cx="15215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So,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is in</a:t>
            </a:r>
          </a:p>
        </p:txBody>
      </p:sp>
      <p:pic>
        <p:nvPicPr>
          <p:cNvPr id="62234" name="Picture 794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876800" y="4572000"/>
            <a:ext cx="345757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Object 8">
            <a:extLst>
              <a:ext uri="{FF2B5EF4-FFF2-40B4-BE49-F238E27FC236}">
                <a16:creationId xmlns:a16="http://schemas.microsoft.com/office/drawing/2014/main" id="{0CFBB342-5CE4-E375-A4F4-DA1699E624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3313016"/>
              </p:ext>
            </p:extLst>
          </p:nvPr>
        </p:nvGraphicFramePr>
        <p:xfrm>
          <a:off x="564356" y="4235986"/>
          <a:ext cx="3570287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555720" imgH="317160" progId="Equation.DSMT4">
                  <p:embed/>
                </p:oleObj>
              </mc:Choice>
              <mc:Fallback>
                <p:oleObj name="Equation" r:id="rId12" imgW="3555720" imgH="317160" progId="Equation.DSMT4">
                  <p:embed/>
                  <p:pic>
                    <p:nvPicPr>
                      <p:cNvPr id="1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356" y="4235986"/>
                        <a:ext cx="3570287" cy="334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49918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>
                <a:solidFill>
                  <a:schemeClr val="accent1"/>
                </a:solidFill>
              </a:rPr>
              <a:t>Solving Absolute Value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33400" y="1295400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Solve the absolute value inequality and graph the solution set: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4605" y="2261545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6940640"/>
              </p:ext>
            </p:extLst>
          </p:nvPr>
        </p:nvGraphicFramePr>
        <p:xfrm>
          <a:off x="2489200" y="1717675"/>
          <a:ext cx="1854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46800" imgH="594000" progId="Equation.DSMT4">
                  <p:embed/>
                </p:oleObj>
              </mc:Choice>
              <mc:Fallback>
                <p:oleObj name="Equation" r:id="rId2" imgW="1846800" imgH="594000" progId="Equation.DSMT4">
                  <p:embed/>
                  <p:pic>
                    <p:nvPicPr>
                      <p:cNvPr id="0" name="Picture 6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9200" y="1717675"/>
                        <a:ext cx="1854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4591605"/>
              </p:ext>
            </p:extLst>
          </p:nvPr>
        </p:nvGraphicFramePr>
        <p:xfrm>
          <a:off x="1422400" y="2761675"/>
          <a:ext cx="1854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46800" imgH="594000" progId="Equation.DSMT4">
                  <p:embed/>
                </p:oleObj>
              </mc:Choice>
              <mc:Fallback>
                <p:oleObj name="Equation" r:id="rId4" imgW="1846800" imgH="594000" progId="Equation.DSMT4">
                  <p:embed/>
                  <p:pic>
                    <p:nvPicPr>
                      <p:cNvPr id="0" name="Picture 6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2761675"/>
                        <a:ext cx="1854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8214862"/>
              </p:ext>
            </p:extLst>
          </p:nvPr>
        </p:nvGraphicFramePr>
        <p:xfrm>
          <a:off x="1263650" y="3940175"/>
          <a:ext cx="2171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157480" imgH="292320" progId="Equation.DSMT4">
                  <p:embed/>
                </p:oleObj>
              </mc:Choice>
              <mc:Fallback>
                <p:oleObj name="Equation" r:id="rId5" imgW="2157480" imgH="292320" progId="Equation.DSMT4">
                  <p:embed/>
                  <p:pic>
                    <p:nvPicPr>
                      <p:cNvPr id="0" name="Picture 6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3650" y="3940175"/>
                        <a:ext cx="2171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6976411"/>
              </p:ext>
            </p:extLst>
          </p:nvPr>
        </p:nvGraphicFramePr>
        <p:xfrm>
          <a:off x="438150" y="4337050"/>
          <a:ext cx="3811588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797280" imgH="317160" progId="Equation.DSMT4">
                  <p:embed/>
                </p:oleObj>
              </mc:Choice>
              <mc:Fallback>
                <p:oleObj name="Equation" r:id="rId7" imgW="3797280" imgH="317160" progId="Equation.DSMT4">
                  <p:embed/>
                  <p:pic>
                    <p:nvPicPr>
                      <p:cNvPr id="0" name="Picture 6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150" y="4337050"/>
                        <a:ext cx="3811588" cy="334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544519"/>
              </p:ext>
            </p:extLst>
          </p:nvPr>
        </p:nvGraphicFramePr>
        <p:xfrm>
          <a:off x="1625600" y="4736810"/>
          <a:ext cx="1587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572480" imgH="292320" progId="Equation.DSMT4">
                  <p:embed/>
                </p:oleObj>
              </mc:Choice>
              <mc:Fallback>
                <p:oleObj name="Equation" r:id="rId9" imgW="1572480" imgH="292320" progId="Equation.DSMT4">
                  <p:embed/>
                  <p:pic>
                    <p:nvPicPr>
                      <p:cNvPr id="0" name="Picture 6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600" y="4736810"/>
                        <a:ext cx="1587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8295145"/>
              </p:ext>
            </p:extLst>
          </p:nvPr>
        </p:nvGraphicFramePr>
        <p:xfrm>
          <a:off x="2670073" y="5410200"/>
          <a:ext cx="787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76880" imgH="594000" progId="Equation.DSMT4">
                  <p:embed/>
                </p:oleObj>
              </mc:Choice>
              <mc:Fallback>
                <p:oleObj name="Equation" r:id="rId11" imgW="776880" imgH="594000" progId="Equation.DSMT4">
                  <p:embed/>
                  <p:pic>
                    <p:nvPicPr>
                      <p:cNvPr id="0" name="Picture 6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0073" y="5410200"/>
                        <a:ext cx="7874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1221655" y="5420380"/>
            <a:ext cx="15215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So,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is in</a:t>
            </a:r>
          </a:p>
        </p:txBody>
      </p:sp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7656744"/>
              </p:ext>
            </p:extLst>
          </p:nvPr>
        </p:nvGraphicFramePr>
        <p:xfrm>
          <a:off x="1670050" y="3352800"/>
          <a:ext cx="1544638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536480" imgH="482400" progId="Equation.DSMT4">
                  <p:embed/>
                </p:oleObj>
              </mc:Choice>
              <mc:Fallback>
                <p:oleObj name="Equation" r:id="rId13" imgW="1536480" imgH="482400" progId="Equation.DSMT4">
                  <p:embed/>
                  <p:pic>
                    <p:nvPicPr>
                      <p:cNvPr id="0" name="Picture 6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0050" y="3352800"/>
                        <a:ext cx="1544638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3372962"/>
              </p:ext>
            </p:extLst>
          </p:nvPr>
        </p:nvGraphicFramePr>
        <p:xfrm>
          <a:off x="1847850" y="5094720"/>
          <a:ext cx="1244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34080" imgH="292320" progId="Equation.DSMT4">
                  <p:embed/>
                </p:oleObj>
              </mc:Choice>
              <mc:Fallback>
                <p:oleObj name="Equation" r:id="rId15" imgW="1234080" imgH="292320" progId="Equation.DSMT4">
                  <p:embed/>
                  <p:pic>
                    <p:nvPicPr>
                      <p:cNvPr id="0" name="Picture 6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0" y="5094720"/>
                        <a:ext cx="1244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6199" name="Picture 663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4800600" y="5029200"/>
            <a:ext cx="34671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353E228-70C2-9EEB-A6BC-168B56A29B17}"/>
              </a:ext>
            </a:extLst>
          </p:cNvPr>
          <p:cNvSpPr txBox="1"/>
          <p:nvPr/>
        </p:nvSpPr>
        <p:spPr>
          <a:xfrm>
            <a:off x="4557153" y="3124567"/>
            <a:ext cx="429917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199776"/>
                </a:solidFill>
              </a:rPr>
              <a:t>Divide both sides by </a:t>
            </a:r>
            <a:r>
              <a:rPr lang="en-US" sz="2000" dirty="0">
                <a:solidFill>
                  <a:srgbClr val="FF00FF"/>
                </a:solidFill>
              </a:rPr>
              <a:t>3</a:t>
            </a:r>
            <a:r>
              <a:rPr lang="en-US" sz="2000" dirty="0">
                <a:solidFill>
                  <a:srgbClr val="199776"/>
                </a:solidFill>
              </a:rPr>
              <a:t> in order to get the inequality in standard form. Remember, we must get the expression in </a:t>
            </a:r>
            <a:r>
              <a:rPr lang="en-US" sz="2000" b="1" dirty="0">
                <a:solidFill>
                  <a:srgbClr val="199776"/>
                </a:solidFill>
              </a:rPr>
              <a:t>standard</a:t>
            </a:r>
            <a:r>
              <a:rPr lang="en-US" sz="2000" dirty="0">
                <a:solidFill>
                  <a:srgbClr val="199776"/>
                </a:solidFill>
              </a:rPr>
              <a:t> </a:t>
            </a:r>
            <a:r>
              <a:rPr lang="en-US" sz="2000" b="1" dirty="0">
                <a:solidFill>
                  <a:srgbClr val="199776"/>
                </a:solidFill>
              </a:rPr>
              <a:t>form</a:t>
            </a:r>
            <a:r>
              <a:rPr lang="en-US" sz="2000" dirty="0">
                <a:solidFill>
                  <a:srgbClr val="199776"/>
                </a:solidFill>
              </a:rPr>
              <a:t> before solving an absolute value inequality.</a:t>
            </a:r>
          </a:p>
        </p:txBody>
      </p:sp>
    </p:spTree>
    <p:extLst>
      <p:ext uri="{BB962C8B-B14F-4D97-AF65-F5344CB8AC3E}">
        <p14:creationId xmlns:p14="http://schemas.microsoft.com/office/powerpoint/2010/main" val="4190620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0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>
                <a:solidFill>
                  <a:schemeClr val="accent1"/>
                </a:solidFill>
              </a:rPr>
              <a:t>Solving Absolute Value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33400" y="1143000"/>
            <a:ext cx="8382000" cy="13181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/>
              <a:t>Solve the absolute value inequality and graph the solution set:</a:t>
            </a:r>
          </a:p>
        </p:txBody>
      </p:sp>
      <p:graphicFrame>
        <p:nvGraphicFramePr>
          <p:cNvPr id="2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523684"/>
              </p:ext>
            </p:extLst>
          </p:nvPr>
        </p:nvGraphicFramePr>
        <p:xfrm>
          <a:off x="2514600" y="1730796"/>
          <a:ext cx="1676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63920" imgH="886680" progId="Equation.DSMT4">
                  <p:embed/>
                </p:oleObj>
              </mc:Choice>
              <mc:Fallback>
                <p:oleObj name="Equation" r:id="rId2" imgW="1663920" imgH="886680" progId="Equation.DSMT4">
                  <p:embed/>
                  <p:pic>
                    <p:nvPicPr>
                      <p:cNvPr id="0" name="Picture 3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730796"/>
                        <a:ext cx="1676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474605" y="274320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26" name="TextBox 25"/>
          <p:cNvSpPr txBox="1"/>
          <p:nvPr/>
        </p:nvSpPr>
        <p:spPr>
          <a:xfrm>
            <a:off x="510310" y="3276600"/>
            <a:ext cx="8382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Since absolute value is always nonnegative (greater than </a:t>
            </a:r>
          </a:p>
          <a:p>
            <a:r>
              <a:rPr lang="en-US" sz="2800" dirty="0"/>
              <a:t>or equal to 0), no number has an absolute value less</a:t>
            </a:r>
          </a:p>
          <a:p>
            <a:r>
              <a:rPr lang="en-US" sz="2800" dirty="0"/>
              <a:t>than         Thus, there is </a:t>
            </a:r>
            <a:r>
              <a:rPr lang="en-US" sz="2800" b="1" dirty="0"/>
              <a:t>no solution</a:t>
            </a:r>
            <a:r>
              <a:rPr lang="en-US" sz="2800" dirty="0"/>
              <a:t>, </a:t>
            </a:r>
            <a:r>
              <a:rPr lang="en-US" sz="2800" dirty="0">
                <a:latin typeface="Symbol" charset="2"/>
                <a:cs typeface="Symbol" charset="2"/>
                <a:sym typeface="Symbol"/>
              </a:rPr>
              <a:t></a:t>
            </a:r>
            <a:r>
              <a:rPr lang="en-US" sz="2800" dirty="0"/>
              <a:t>.</a:t>
            </a:r>
          </a:p>
          <a:p>
            <a:endParaRPr lang="en-US" sz="2800" dirty="0"/>
          </a:p>
        </p:txBody>
      </p:sp>
      <p:graphicFrame>
        <p:nvGraphicFramePr>
          <p:cNvPr id="2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0070459"/>
              </p:ext>
            </p:extLst>
          </p:nvPr>
        </p:nvGraphicFramePr>
        <p:xfrm>
          <a:off x="1301943" y="3975100"/>
          <a:ext cx="596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85000" imgH="886680" progId="Equation.DSMT4">
                  <p:embed/>
                </p:oleObj>
              </mc:Choice>
              <mc:Fallback>
                <p:oleObj name="Equation" r:id="rId4" imgW="585000" imgH="886680" progId="Equation.DSMT4">
                  <p:embed/>
                  <p:pic>
                    <p:nvPicPr>
                      <p:cNvPr id="0" name="Picture 3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1943" y="3975100"/>
                        <a:ext cx="5969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33924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>
                <a:solidFill>
                  <a:schemeClr val="accent1"/>
                </a:solidFill>
              </a:rPr>
              <a:t>Solving Absolute Value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33400" y="1295400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Solve the absolute value inequality and graph the solution set:</a:t>
            </a:r>
          </a:p>
        </p:txBody>
      </p:sp>
      <p:graphicFrame>
        <p:nvGraphicFramePr>
          <p:cNvPr id="2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2798729"/>
              </p:ext>
            </p:extLst>
          </p:nvPr>
        </p:nvGraphicFramePr>
        <p:xfrm>
          <a:off x="2461490" y="1717675"/>
          <a:ext cx="2070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57040" imgH="594000" progId="Equation.DSMT4">
                  <p:embed/>
                </p:oleObj>
              </mc:Choice>
              <mc:Fallback>
                <p:oleObj name="Equation" r:id="rId2" imgW="2057040" imgH="594000" progId="Equation.DSMT4">
                  <p:embed/>
                  <p:pic>
                    <p:nvPicPr>
                      <p:cNvPr id="0" name="Picture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1490" y="1717675"/>
                        <a:ext cx="2070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520785" y="244858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1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8467514"/>
              </p:ext>
            </p:extLst>
          </p:nvPr>
        </p:nvGraphicFramePr>
        <p:xfrm>
          <a:off x="1676400" y="3124200"/>
          <a:ext cx="2070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57040" imgH="594000" progId="Equation.DSMT4">
                  <p:embed/>
                </p:oleObj>
              </mc:Choice>
              <mc:Fallback>
                <p:oleObj name="Equation" r:id="rId4" imgW="2057040" imgH="594000" progId="Equation.DSMT4">
                  <p:embed/>
                  <p:pic>
                    <p:nvPicPr>
                      <p:cNvPr id="0" name="Picture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124200"/>
                        <a:ext cx="2070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1932083"/>
              </p:ext>
            </p:extLst>
          </p:nvPr>
        </p:nvGraphicFramePr>
        <p:xfrm>
          <a:off x="2197100" y="3810000"/>
          <a:ext cx="1536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26760" imgH="594000" progId="Equation.DSMT4">
                  <p:embed/>
                </p:oleObj>
              </mc:Choice>
              <mc:Fallback>
                <p:oleObj name="Equation" r:id="rId5" imgW="1526760" imgH="594000" progId="Equation.DSMT4">
                  <p:embed/>
                  <p:pic>
                    <p:nvPicPr>
                      <p:cNvPr id="0" name="Picture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7100" y="3810000"/>
                        <a:ext cx="1536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6636815"/>
              </p:ext>
            </p:extLst>
          </p:nvPr>
        </p:nvGraphicFramePr>
        <p:xfrm>
          <a:off x="1638300" y="4559300"/>
          <a:ext cx="2209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194200" imgH="301680" progId="Equation.DSMT4">
                  <p:embed/>
                </p:oleObj>
              </mc:Choice>
              <mc:Fallback>
                <p:oleObj name="Equation" r:id="rId7" imgW="2194200" imgH="301680" progId="Equation.DSMT4">
                  <p:embed/>
                  <p:pic>
                    <p:nvPicPr>
                      <p:cNvPr id="0" name="Picture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8300" y="4559300"/>
                        <a:ext cx="22098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6723479"/>
              </p:ext>
            </p:extLst>
          </p:nvPr>
        </p:nvGraphicFramePr>
        <p:xfrm>
          <a:off x="2185988" y="5105400"/>
          <a:ext cx="1943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928880" imgH="292320" progId="Equation.DSMT4">
                  <p:embed/>
                </p:oleObj>
              </mc:Choice>
              <mc:Fallback>
                <p:oleObj name="Equation" r:id="rId9" imgW="1928880" imgH="292320" progId="Equation.DSMT4">
                  <p:embed/>
                  <p:pic>
                    <p:nvPicPr>
                      <p:cNvPr id="0" name="Picture 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5988" y="5105400"/>
                        <a:ext cx="1943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D63C4341-8D89-048E-9832-C94EFBBD050D}"/>
              </a:ext>
            </a:extLst>
          </p:cNvPr>
          <p:cNvSpPr txBox="1"/>
          <p:nvPr/>
        </p:nvSpPr>
        <p:spPr>
          <a:xfrm>
            <a:off x="4353560" y="3886200"/>
            <a:ext cx="42991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199776"/>
                </a:solidFill>
              </a:rPr>
              <a:t>Add </a:t>
            </a:r>
            <a:r>
              <a:rPr lang="en-US" sz="2000" dirty="0">
                <a:solidFill>
                  <a:srgbClr val="FF0000"/>
                </a:solidFill>
              </a:rPr>
              <a:t>−4 </a:t>
            </a:r>
            <a:r>
              <a:rPr lang="en-US" sz="2000" dirty="0">
                <a:solidFill>
                  <a:srgbClr val="199776"/>
                </a:solidFill>
              </a:rPr>
              <a:t>to both sides in order to get the</a:t>
            </a:r>
          </a:p>
          <a:p>
            <a:r>
              <a:rPr lang="en-US" sz="2000" dirty="0">
                <a:solidFill>
                  <a:srgbClr val="199776"/>
                </a:solidFill>
              </a:rPr>
              <a:t>expression in standard form.</a:t>
            </a:r>
          </a:p>
        </p:txBody>
      </p:sp>
    </p:spTree>
    <p:extLst>
      <p:ext uri="{BB962C8B-B14F-4D97-AF65-F5344CB8AC3E}">
        <p14:creationId xmlns:p14="http://schemas.microsoft.com/office/powerpoint/2010/main" val="2855265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>
                <a:solidFill>
                  <a:schemeClr val="accent1"/>
                </a:solidFill>
              </a:rPr>
              <a:t>Solving Absolute Value Inequalities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3420433"/>
              </p:ext>
            </p:extLst>
          </p:nvPr>
        </p:nvGraphicFramePr>
        <p:xfrm>
          <a:off x="1276350" y="1295400"/>
          <a:ext cx="1892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83160" imgH="886680" progId="Equation.DSMT4">
                  <p:embed/>
                </p:oleObj>
              </mc:Choice>
              <mc:Fallback>
                <p:oleObj name="Equation" r:id="rId2" imgW="1883160" imgH="886680" progId="Equation.DSMT4">
                  <p:embed/>
                  <p:pic>
                    <p:nvPicPr>
                      <p:cNvPr id="0" name="Picture 6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6350" y="1295400"/>
                        <a:ext cx="1892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4993354"/>
              </p:ext>
            </p:extLst>
          </p:nvPr>
        </p:nvGraphicFramePr>
        <p:xfrm>
          <a:off x="2743200" y="2298700"/>
          <a:ext cx="14605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44320" imgH="1032840" progId="Equation.DSMT4">
                  <p:embed/>
                </p:oleObj>
              </mc:Choice>
              <mc:Fallback>
                <p:oleObj name="Equation" r:id="rId4" imgW="1444320" imgH="1032840" progId="Equation.DSMT4">
                  <p:embed/>
                  <p:pic>
                    <p:nvPicPr>
                      <p:cNvPr id="0" name="Picture 6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298700"/>
                        <a:ext cx="14605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1219200" y="2524780"/>
            <a:ext cx="15215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So,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is in</a:t>
            </a:r>
          </a:p>
        </p:txBody>
      </p:sp>
      <p:pic>
        <p:nvPicPr>
          <p:cNvPr id="48775" name="Picture 64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800600" y="1447800"/>
            <a:ext cx="34766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55787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1213</TotalTime>
  <Words>583</Words>
  <Application>Microsoft Office PowerPoint</Application>
  <PresentationFormat>On-screen Show (4:3)</PresentationFormat>
  <Paragraphs>60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</vt:lpstr>
      <vt:lpstr>Cambria Math</vt:lpstr>
      <vt:lpstr>Courier New</vt:lpstr>
      <vt:lpstr>Symbol</vt:lpstr>
      <vt:lpstr>Times New Roman</vt:lpstr>
      <vt:lpstr>Office Theme</vt:lpstr>
      <vt:lpstr>Equation</vt:lpstr>
      <vt:lpstr>Section 7.11</vt:lpstr>
      <vt:lpstr>Definition: Solving Absolute Value Inequalities with &lt; (or ≤)</vt:lpstr>
      <vt:lpstr>Note</vt:lpstr>
      <vt:lpstr>Example 1: Solving Absolute Value Inequalities</vt:lpstr>
      <vt:lpstr>Example 2: Solving Absolute Value Inequalities</vt:lpstr>
      <vt:lpstr>Example 3: Solving Absolute Value Inequalities</vt:lpstr>
      <vt:lpstr>Example 4: Solving Absolute Value Inequalities</vt:lpstr>
      <vt:lpstr>Example 5: Solving Absolute Value Inequalities</vt:lpstr>
      <vt:lpstr>Example 5: Solving Absolute Value Inequalities (cont.)</vt:lpstr>
      <vt:lpstr>Definition: Solving Absolute Value Inequalities with &gt; (or ≥)</vt:lpstr>
      <vt:lpstr>Example 6: Solving Absolute Value Inequalities</vt:lpstr>
      <vt:lpstr>Example 7: Solving Absolute Value Inequalities</vt:lpstr>
      <vt:lpstr>Example 8: Solving Absolute Value Inequalities</vt:lpstr>
      <vt:lpstr>Example 9: Solving Absolute Value Inequalities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Jolie Even</cp:lastModifiedBy>
  <cp:revision>373</cp:revision>
  <dcterms:created xsi:type="dcterms:W3CDTF">2013-04-26T14:43:13Z</dcterms:created>
  <dcterms:modified xsi:type="dcterms:W3CDTF">2023-06-27T20:51:35Z</dcterms:modified>
</cp:coreProperties>
</file>