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260" r:id="rId4"/>
    <p:sldId id="261" r:id="rId5"/>
    <p:sldId id="262" r:id="rId6"/>
    <p:sldId id="273" r:id="rId7"/>
    <p:sldId id="274" r:id="rId8"/>
    <p:sldId id="275" r:id="rId9"/>
    <p:sldId id="276" r:id="rId10"/>
    <p:sldId id="263" r:id="rId11"/>
    <p:sldId id="272" r:id="rId12"/>
    <p:sldId id="264" r:id="rId13"/>
    <p:sldId id="265" r:id="rId14"/>
    <p:sldId id="266" r:id="rId15"/>
    <p:sldId id="267" r:id="rId16"/>
    <p:sldId id="277" r:id="rId17"/>
    <p:sldId id="278" r:id="rId18"/>
    <p:sldId id="283" r:id="rId19"/>
    <p:sldId id="282" r:id="rId20"/>
    <p:sldId id="268" r:id="rId21"/>
    <p:sldId id="269" r:id="rId22"/>
    <p:sldId id="270" r:id="rId23"/>
    <p:sldId id="28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7B65"/>
    <a:srgbClr val="1F497D"/>
    <a:srgbClr val="2D7D9F"/>
    <a:srgbClr val="0000FF"/>
    <a:srgbClr val="000099"/>
    <a:srgbClr val="FF00FF"/>
    <a:srgbClr val="000000"/>
    <a:srgbClr val="6666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60" autoAdjust="0"/>
    <p:restoredTop sz="94660"/>
  </p:normalViewPr>
  <p:slideViewPr>
    <p:cSldViewPr>
      <p:cViewPr varScale="1">
        <p:scale>
          <a:sx n="111" d="100"/>
          <a:sy n="111" d="100"/>
        </p:scale>
        <p:origin x="1746" y="96"/>
      </p:cViewPr>
      <p:guideLst>
        <p:guide orient="horz" pos="1104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967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AEF74-9B86-4FF0-9F40-B0C3B06244AF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0B283-AB0B-4748-A537-B9BC9BF1E1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14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9.wmf"/><Relationship Id="rId18" Type="http://schemas.openxmlformats.org/officeDocument/2006/relationships/oleObject" Target="../embeddings/oleObject66.bin"/><Relationship Id="rId26" Type="http://schemas.openxmlformats.org/officeDocument/2006/relationships/oleObject" Target="../embeddings/oleObject71.bin"/><Relationship Id="rId39" Type="http://schemas.openxmlformats.org/officeDocument/2006/relationships/oleObject" Target="../embeddings/oleObject80.bin"/><Relationship Id="rId21" Type="http://schemas.openxmlformats.org/officeDocument/2006/relationships/image" Target="../media/image53.wmf"/><Relationship Id="rId34" Type="http://schemas.openxmlformats.org/officeDocument/2006/relationships/oleObject" Target="../embeddings/oleObject77.bin"/><Relationship Id="rId42" Type="http://schemas.openxmlformats.org/officeDocument/2006/relationships/oleObject" Target="../embeddings/oleObject82.bin"/><Relationship Id="rId47" Type="http://schemas.openxmlformats.org/officeDocument/2006/relationships/oleObject" Target="../embeddings/oleObject85.bin"/><Relationship Id="rId50" Type="http://schemas.openxmlformats.org/officeDocument/2006/relationships/image" Target="../media/image63.wmf"/><Relationship Id="rId55" Type="http://schemas.openxmlformats.org/officeDocument/2006/relationships/oleObject" Target="../embeddings/oleObject89.bin"/><Relationship Id="rId7" Type="http://schemas.openxmlformats.org/officeDocument/2006/relationships/image" Target="../media/image46.wmf"/><Relationship Id="rId2" Type="http://schemas.openxmlformats.org/officeDocument/2006/relationships/oleObject" Target="../embeddings/oleObject58.bin"/><Relationship Id="rId16" Type="http://schemas.openxmlformats.org/officeDocument/2006/relationships/oleObject" Target="../embeddings/oleObject65.bin"/><Relationship Id="rId29" Type="http://schemas.openxmlformats.org/officeDocument/2006/relationships/image" Target="../media/image56.wmf"/><Relationship Id="rId11" Type="http://schemas.openxmlformats.org/officeDocument/2006/relationships/image" Target="../media/image48.emf"/><Relationship Id="rId24" Type="http://schemas.openxmlformats.org/officeDocument/2006/relationships/oleObject" Target="../embeddings/oleObject69.bin"/><Relationship Id="rId32" Type="http://schemas.openxmlformats.org/officeDocument/2006/relationships/oleObject" Target="../embeddings/oleObject75.bin"/><Relationship Id="rId37" Type="http://schemas.openxmlformats.org/officeDocument/2006/relationships/oleObject" Target="../embeddings/oleObject79.bin"/><Relationship Id="rId40" Type="http://schemas.openxmlformats.org/officeDocument/2006/relationships/oleObject" Target="../embeddings/oleObject81.bin"/><Relationship Id="rId45" Type="http://schemas.openxmlformats.org/officeDocument/2006/relationships/oleObject" Target="../embeddings/oleObject84.bin"/><Relationship Id="rId53" Type="http://schemas.openxmlformats.org/officeDocument/2006/relationships/oleObject" Target="../embeddings/oleObject88.bin"/><Relationship Id="rId5" Type="http://schemas.openxmlformats.org/officeDocument/2006/relationships/image" Target="../media/image45.emf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52.emf"/><Relationship Id="rId31" Type="http://schemas.openxmlformats.org/officeDocument/2006/relationships/oleObject" Target="../embeddings/oleObject74.bin"/><Relationship Id="rId44" Type="http://schemas.openxmlformats.org/officeDocument/2006/relationships/oleObject" Target="../embeddings/oleObject83.bin"/><Relationship Id="rId52" Type="http://schemas.openxmlformats.org/officeDocument/2006/relationships/image" Target="../media/image64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47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Relationship Id="rId27" Type="http://schemas.openxmlformats.org/officeDocument/2006/relationships/image" Target="../media/image55.wmf"/><Relationship Id="rId30" Type="http://schemas.openxmlformats.org/officeDocument/2006/relationships/oleObject" Target="../embeddings/oleObject73.bin"/><Relationship Id="rId35" Type="http://schemas.openxmlformats.org/officeDocument/2006/relationships/oleObject" Target="../embeddings/oleObject78.bin"/><Relationship Id="rId43" Type="http://schemas.openxmlformats.org/officeDocument/2006/relationships/image" Target="../media/image60.wmf"/><Relationship Id="rId48" Type="http://schemas.openxmlformats.org/officeDocument/2006/relationships/image" Target="../media/image62.emf"/><Relationship Id="rId56" Type="http://schemas.openxmlformats.org/officeDocument/2006/relationships/image" Target="../media/image66.wmf"/><Relationship Id="rId8" Type="http://schemas.openxmlformats.org/officeDocument/2006/relationships/oleObject" Target="../embeddings/oleObject61.bin"/><Relationship Id="rId51" Type="http://schemas.openxmlformats.org/officeDocument/2006/relationships/oleObject" Target="../embeddings/oleObject87.bin"/><Relationship Id="rId3" Type="http://schemas.openxmlformats.org/officeDocument/2006/relationships/image" Target="../media/image44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51.wmf"/><Relationship Id="rId25" Type="http://schemas.openxmlformats.org/officeDocument/2006/relationships/oleObject" Target="../embeddings/oleObject70.bin"/><Relationship Id="rId33" Type="http://schemas.openxmlformats.org/officeDocument/2006/relationships/oleObject" Target="../embeddings/oleObject76.bin"/><Relationship Id="rId38" Type="http://schemas.openxmlformats.org/officeDocument/2006/relationships/image" Target="../media/image58.wmf"/><Relationship Id="rId46" Type="http://schemas.openxmlformats.org/officeDocument/2006/relationships/image" Target="../media/image61.wmf"/><Relationship Id="rId20" Type="http://schemas.openxmlformats.org/officeDocument/2006/relationships/oleObject" Target="../embeddings/oleObject67.bin"/><Relationship Id="rId41" Type="http://schemas.openxmlformats.org/officeDocument/2006/relationships/image" Target="../media/image59.wmf"/><Relationship Id="rId54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5" Type="http://schemas.openxmlformats.org/officeDocument/2006/relationships/image" Target="../media/image50.emf"/><Relationship Id="rId23" Type="http://schemas.openxmlformats.org/officeDocument/2006/relationships/image" Target="../media/image54.wmf"/><Relationship Id="rId28" Type="http://schemas.openxmlformats.org/officeDocument/2006/relationships/oleObject" Target="../embeddings/oleObject72.bin"/><Relationship Id="rId36" Type="http://schemas.openxmlformats.org/officeDocument/2006/relationships/image" Target="../media/image57.wmf"/><Relationship Id="rId49" Type="http://schemas.openxmlformats.org/officeDocument/2006/relationships/oleObject" Target="../embeddings/oleObject8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3.bin"/><Relationship Id="rId3" Type="http://schemas.openxmlformats.org/officeDocument/2006/relationships/image" Target="../media/image67.wmf"/><Relationship Id="rId7" Type="http://schemas.openxmlformats.org/officeDocument/2006/relationships/image" Target="../media/image69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2.bin"/><Relationship Id="rId11" Type="http://schemas.openxmlformats.org/officeDocument/2006/relationships/image" Target="../media/image71.wmf"/><Relationship Id="rId5" Type="http://schemas.openxmlformats.org/officeDocument/2006/relationships/image" Target="../media/image68.wmf"/><Relationship Id="rId10" Type="http://schemas.openxmlformats.org/officeDocument/2006/relationships/oleObject" Target="../embeddings/oleObject94.bin"/><Relationship Id="rId4" Type="http://schemas.openxmlformats.org/officeDocument/2006/relationships/oleObject" Target="../embeddings/oleObject91.bin"/><Relationship Id="rId9" Type="http://schemas.openxmlformats.org/officeDocument/2006/relationships/image" Target="../media/image7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2.emf"/><Relationship Id="rId18" Type="http://schemas.openxmlformats.org/officeDocument/2006/relationships/oleObject" Target="../embeddings/oleObject103.bin"/><Relationship Id="rId26" Type="http://schemas.openxmlformats.org/officeDocument/2006/relationships/oleObject" Target="../embeddings/oleObject107.bin"/><Relationship Id="rId39" Type="http://schemas.openxmlformats.org/officeDocument/2006/relationships/oleObject" Target="../embeddings/oleObject115.bin"/><Relationship Id="rId21" Type="http://schemas.openxmlformats.org/officeDocument/2006/relationships/image" Target="../media/image86.wmf"/><Relationship Id="rId34" Type="http://schemas.openxmlformats.org/officeDocument/2006/relationships/image" Target="../media/image91.emf"/><Relationship Id="rId42" Type="http://schemas.openxmlformats.org/officeDocument/2006/relationships/image" Target="../media/image95.wmf"/><Relationship Id="rId7" Type="http://schemas.openxmlformats.org/officeDocument/2006/relationships/image" Target="../media/image79.wmf"/><Relationship Id="rId2" Type="http://schemas.openxmlformats.org/officeDocument/2006/relationships/oleObject" Target="../embeddings/oleObject95.bin"/><Relationship Id="rId16" Type="http://schemas.openxmlformats.org/officeDocument/2006/relationships/oleObject" Target="../embeddings/oleObject102.bin"/><Relationship Id="rId20" Type="http://schemas.openxmlformats.org/officeDocument/2006/relationships/oleObject" Target="../embeddings/oleObject104.bin"/><Relationship Id="rId29" Type="http://schemas.openxmlformats.org/officeDocument/2006/relationships/image" Target="../media/image90.wmf"/><Relationship Id="rId41" Type="http://schemas.openxmlformats.org/officeDocument/2006/relationships/oleObject" Target="../embeddings/oleObject1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7.bin"/><Relationship Id="rId11" Type="http://schemas.openxmlformats.org/officeDocument/2006/relationships/image" Target="../media/image81.wmf"/><Relationship Id="rId24" Type="http://schemas.openxmlformats.org/officeDocument/2006/relationships/oleObject" Target="../embeddings/oleObject106.bin"/><Relationship Id="rId32" Type="http://schemas.openxmlformats.org/officeDocument/2006/relationships/oleObject" Target="../embeddings/oleObject111.bin"/><Relationship Id="rId37" Type="http://schemas.openxmlformats.org/officeDocument/2006/relationships/oleObject" Target="../embeddings/oleObject114.bin"/><Relationship Id="rId40" Type="http://schemas.openxmlformats.org/officeDocument/2006/relationships/image" Target="../media/image94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23" Type="http://schemas.openxmlformats.org/officeDocument/2006/relationships/image" Target="../media/image87.wmf"/><Relationship Id="rId28" Type="http://schemas.openxmlformats.org/officeDocument/2006/relationships/oleObject" Target="../embeddings/oleObject108.bin"/><Relationship Id="rId36" Type="http://schemas.openxmlformats.org/officeDocument/2006/relationships/image" Target="../media/image92.wmf"/><Relationship Id="rId10" Type="http://schemas.openxmlformats.org/officeDocument/2006/relationships/oleObject" Target="../embeddings/oleObject99.bin"/><Relationship Id="rId19" Type="http://schemas.openxmlformats.org/officeDocument/2006/relationships/image" Target="../media/image85.wmf"/><Relationship Id="rId31" Type="http://schemas.openxmlformats.org/officeDocument/2006/relationships/oleObject" Target="../embeddings/oleObject110.bin"/><Relationship Id="rId44" Type="http://schemas.openxmlformats.org/officeDocument/2006/relationships/image" Target="../media/image96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80.emf"/><Relationship Id="rId14" Type="http://schemas.openxmlformats.org/officeDocument/2006/relationships/oleObject" Target="../embeddings/oleObject101.bin"/><Relationship Id="rId22" Type="http://schemas.openxmlformats.org/officeDocument/2006/relationships/oleObject" Target="../embeddings/oleObject105.bin"/><Relationship Id="rId27" Type="http://schemas.openxmlformats.org/officeDocument/2006/relationships/image" Target="../media/image89.wmf"/><Relationship Id="rId30" Type="http://schemas.openxmlformats.org/officeDocument/2006/relationships/oleObject" Target="../embeddings/oleObject109.bin"/><Relationship Id="rId35" Type="http://schemas.openxmlformats.org/officeDocument/2006/relationships/oleObject" Target="../embeddings/oleObject113.bin"/><Relationship Id="rId43" Type="http://schemas.openxmlformats.org/officeDocument/2006/relationships/oleObject" Target="../embeddings/oleObject117.bin"/><Relationship Id="rId8" Type="http://schemas.openxmlformats.org/officeDocument/2006/relationships/oleObject" Target="../embeddings/oleObject98.bin"/><Relationship Id="rId3" Type="http://schemas.openxmlformats.org/officeDocument/2006/relationships/image" Target="../media/image77.wmf"/><Relationship Id="rId12" Type="http://schemas.openxmlformats.org/officeDocument/2006/relationships/oleObject" Target="../embeddings/oleObject100.bin"/><Relationship Id="rId17" Type="http://schemas.openxmlformats.org/officeDocument/2006/relationships/image" Target="../media/image84.emf"/><Relationship Id="rId25" Type="http://schemas.openxmlformats.org/officeDocument/2006/relationships/image" Target="../media/image88.wmf"/><Relationship Id="rId33" Type="http://schemas.openxmlformats.org/officeDocument/2006/relationships/oleObject" Target="../embeddings/oleObject112.bin"/><Relationship Id="rId38" Type="http://schemas.openxmlformats.org/officeDocument/2006/relationships/image" Target="../media/image93.wmf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2.wmf"/><Relationship Id="rId18" Type="http://schemas.openxmlformats.org/officeDocument/2006/relationships/oleObject" Target="../embeddings/oleObject126.bin"/><Relationship Id="rId26" Type="http://schemas.openxmlformats.org/officeDocument/2006/relationships/oleObject" Target="../embeddings/oleObject130.bin"/><Relationship Id="rId39" Type="http://schemas.openxmlformats.org/officeDocument/2006/relationships/image" Target="../media/image115.wmf"/><Relationship Id="rId21" Type="http://schemas.openxmlformats.org/officeDocument/2006/relationships/image" Target="../media/image106.emf"/><Relationship Id="rId34" Type="http://schemas.openxmlformats.org/officeDocument/2006/relationships/oleObject" Target="../embeddings/oleObject134.bin"/><Relationship Id="rId7" Type="http://schemas.openxmlformats.org/officeDocument/2006/relationships/image" Target="../media/image99.wmf"/><Relationship Id="rId2" Type="http://schemas.openxmlformats.org/officeDocument/2006/relationships/oleObject" Target="../embeddings/oleObject118.bin"/><Relationship Id="rId16" Type="http://schemas.openxmlformats.org/officeDocument/2006/relationships/oleObject" Target="../embeddings/oleObject125.bin"/><Relationship Id="rId20" Type="http://schemas.openxmlformats.org/officeDocument/2006/relationships/oleObject" Target="../embeddings/oleObject127.bin"/><Relationship Id="rId29" Type="http://schemas.openxmlformats.org/officeDocument/2006/relationships/image" Target="../media/image110.wmf"/><Relationship Id="rId41" Type="http://schemas.openxmlformats.org/officeDocument/2006/relationships/image" Target="../media/image11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01.wmf"/><Relationship Id="rId24" Type="http://schemas.openxmlformats.org/officeDocument/2006/relationships/oleObject" Target="../embeddings/oleObject129.bin"/><Relationship Id="rId32" Type="http://schemas.openxmlformats.org/officeDocument/2006/relationships/oleObject" Target="../embeddings/oleObject133.bin"/><Relationship Id="rId37" Type="http://schemas.openxmlformats.org/officeDocument/2006/relationships/image" Target="../media/image114.wmf"/><Relationship Id="rId40" Type="http://schemas.openxmlformats.org/officeDocument/2006/relationships/oleObject" Target="../embeddings/oleObject137.bin"/><Relationship Id="rId5" Type="http://schemas.openxmlformats.org/officeDocument/2006/relationships/image" Target="../media/image98.wmf"/><Relationship Id="rId15" Type="http://schemas.openxmlformats.org/officeDocument/2006/relationships/image" Target="../media/image103.wmf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31.bin"/><Relationship Id="rId36" Type="http://schemas.openxmlformats.org/officeDocument/2006/relationships/oleObject" Target="../embeddings/oleObject135.bin"/><Relationship Id="rId10" Type="http://schemas.openxmlformats.org/officeDocument/2006/relationships/oleObject" Target="../embeddings/oleObject122.bin"/><Relationship Id="rId19" Type="http://schemas.openxmlformats.org/officeDocument/2006/relationships/image" Target="../media/image105.wmf"/><Relationship Id="rId31" Type="http://schemas.openxmlformats.org/officeDocument/2006/relationships/image" Target="../media/image111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00.wmf"/><Relationship Id="rId14" Type="http://schemas.openxmlformats.org/officeDocument/2006/relationships/oleObject" Target="../embeddings/oleObject124.bin"/><Relationship Id="rId22" Type="http://schemas.openxmlformats.org/officeDocument/2006/relationships/oleObject" Target="../embeddings/oleObject128.bin"/><Relationship Id="rId27" Type="http://schemas.openxmlformats.org/officeDocument/2006/relationships/image" Target="../media/image109.wmf"/><Relationship Id="rId30" Type="http://schemas.openxmlformats.org/officeDocument/2006/relationships/oleObject" Target="../embeddings/oleObject132.bin"/><Relationship Id="rId35" Type="http://schemas.openxmlformats.org/officeDocument/2006/relationships/image" Target="../media/image113.wmf"/><Relationship Id="rId8" Type="http://schemas.openxmlformats.org/officeDocument/2006/relationships/oleObject" Target="../embeddings/oleObject121.bin"/><Relationship Id="rId3" Type="http://schemas.openxmlformats.org/officeDocument/2006/relationships/image" Target="../media/image97.wmf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104.emf"/><Relationship Id="rId25" Type="http://schemas.openxmlformats.org/officeDocument/2006/relationships/image" Target="../media/image108.wmf"/><Relationship Id="rId33" Type="http://schemas.openxmlformats.org/officeDocument/2006/relationships/image" Target="../media/image112.wmf"/><Relationship Id="rId38" Type="http://schemas.openxmlformats.org/officeDocument/2006/relationships/oleObject" Target="../embeddings/oleObject136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wmf"/><Relationship Id="rId3" Type="http://schemas.openxmlformats.org/officeDocument/2006/relationships/oleObject" Target="../embeddings/oleObject138.bin"/><Relationship Id="rId7" Type="http://schemas.openxmlformats.org/officeDocument/2006/relationships/oleObject" Target="../embeddings/oleObject140.bin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emf"/><Relationship Id="rId5" Type="http://schemas.openxmlformats.org/officeDocument/2006/relationships/oleObject" Target="../embeddings/oleObject139.bin"/><Relationship Id="rId4" Type="http://schemas.openxmlformats.org/officeDocument/2006/relationships/image" Target="../media/image117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8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21" Type="http://schemas.openxmlformats.org/officeDocument/2006/relationships/image" Target="../media/image12.emf"/><Relationship Id="rId34" Type="http://schemas.openxmlformats.org/officeDocument/2006/relationships/oleObject" Target="../embeddings/oleObject18.bin"/><Relationship Id="rId7" Type="http://schemas.openxmlformats.org/officeDocument/2006/relationships/image" Target="../media/image5.e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0.emf"/><Relationship Id="rId25" Type="http://schemas.openxmlformats.org/officeDocument/2006/relationships/image" Target="../media/image14.emf"/><Relationship Id="rId33" Type="http://schemas.openxmlformats.org/officeDocument/2006/relationships/image" Target="../media/image17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7.emf"/><Relationship Id="rId24" Type="http://schemas.openxmlformats.org/officeDocument/2006/relationships/oleObject" Target="../embeddings/oleObject12.bin"/><Relationship Id="rId32" Type="http://schemas.openxmlformats.org/officeDocument/2006/relationships/oleObject" Target="../embeddings/oleObject17.bin"/><Relationship Id="rId37" Type="http://schemas.openxmlformats.org/officeDocument/2006/relationships/image" Target="../media/image19.e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image" Target="../media/image15.emf"/><Relationship Id="rId36" Type="http://schemas.openxmlformats.org/officeDocument/2006/relationships/oleObject" Target="../embeddings/oleObject19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1.wmf"/><Relationship Id="rId31" Type="http://schemas.openxmlformats.org/officeDocument/2006/relationships/oleObject" Target="../embeddings/oleObject16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6.emf"/><Relationship Id="rId35" Type="http://schemas.openxmlformats.org/officeDocument/2006/relationships/image" Target="../media/image18.emf"/><Relationship Id="rId8" Type="http://schemas.openxmlformats.org/officeDocument/2006/relationships/oleObject" Target="../embeddings/oleObject4.bin"/><Relationship Id="rId3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4.wmf"/><Relationship Id="rId18" Type="http://schemas.openxmlformats.org/officeDocument/2006/relationships/oleObject" Target="../embeddings/oleObject28.bin"/><Relationship Id="rId26" Type="http://schemas.openxmlformats.org/officeDocument/2006/relationships/image" Target="../media/image13.wmf"/><Relationship Id="rId39" Type="http://schemas.openxmlformats.org/officeDocument/2006/relationships/image" Target="../media/image31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38.bin"/><Relationship Id="rId42" Type="http://schemas.openxmlformats.org/officeDocument/2006/relationships/image" Target="../media/image32.wmf"/><Relationship Id="rId47" Type="http://schemas.openxmlformats.org/officeDocument/2006/relationships/oleObject" Target="../embeddings/oleObject47.bin"/><Relationship Id="rId50" Type="http://schemas.openxmlformats.org/officeDocument/2006/relationships/image" Target="../media/image34.wmf"/><Relationship Id="rId55" Type="http://schemas.openxmlformats.org/officeDocument/2006/relationships/oleObject" Target="../embeddings/oleObject51.bin"/><Relationship Id="rId7" Type="http://schemas.openxmlformats.org/officeDocument/2006/relationships/image" Target="../media/image22.wmf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9" Type="http://schemas.openxmlformats.org/officeDocument/2006/relationships/oleObject" Target="../embeddings/oleObject34.bin"/><Relationship Id="rId11" Type="http://schemas.openxmlformats.org/officeDocument/2006/relationships/image" Target="../media/image6.wmf"/><Relationship Id="rId24" Type="http://schemas.openxmlformats.org/officeDocument/2006/relationships/image" Target="../media/image27.wmf"/><Relationship Id="rId32" Type="http://schemas.openxmlformats.org/officeDocument/2006/relationships/oleObject" Target="../embeddings/oleObject37.bin"/><Relationship Id="rId37" Type="http://schemas.openxmlformats.org/officeDocument/2006/relationships/image" Target="../media/image30.wmf"/><Relationship Id="rId40" Type="http://schemas.openxmlformats.org/officeDocument/2006/relationships/oleObject" Target="../embeddings/oleObject42.bin"/><Relationship Id="rId45" Type="http://schemas.openxmlformats.org/officeDocument/2006/relationships/oleObject" Target="../embeddings/oleObject46.bin"/><Relationship Id="rId53" Type="http://schemas.openxmlformats.org/officeDocument/2006/relationships/oleObject" Target="../embeddings/oleObject50.bin"/><Relationship Id="rId58" Type="http://schemas.openxmlformats.org/officeDocument/2006/relationships/image" Target="../media/image38.wmf"/><Relationship Id="rId5" Type="http://schemas.openxmlformats.org/officeDocument/2006/relationships/image" Target="../media/image4.wmf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Relationship Id="rId27" Type="http://schemas.openxmlformats.org/officeDocument/2006/relationships/oleObject" Target="../embeddings/oleObject33.bin"/><Relationship Id="rId30" Type="http://schemas.openxmlformats.org/officeDocument/2006/relationships/oleObject" Target="../embeddings/oleObject35.bin"/><Relationship Id="rId35" Type="http://schemas.openxmlformats.org/officeDocument/2006/relationships/oleObject" Target="../embeddings/oleObject39.bin"/><Relationship Id="rId43" Type="http://schemas.openxmlformats.org/officeDocument/2006/relationships/oleObject" Target="../embeddings/oleObject44.bin"/><Relationship Id="rId48" Type="http://schemas.openxmlformats.org/officeDocument/2006/relationships/image" Target="../media/image33.wmf"/><Relationship Id="rId56" Type="http://schemas.openxmlformats.org/officeDocument/2006/relationships/image" Target="../media/image37.wmf"/><Relationship Id="rId8" Type="http://schemas.openxmlformats.org/officeDocument/2006/relationships/oleObject" Target="../embeddings/oleObject23.bin"/><Relationship Id="rId51" Type="http://schemas.openxmlformats.org/officeDocument/2006/relationships/oleObject" Target="../embeddings/oleObject49.bin"/><Relationship Id="rId3" Type="http://schemas.openxmlformats.org/officeDocument/2006/relationships/image" Target="../media/image21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5.wmf"/><Relationship Id="rId25" Type="http://schemas.openxmlformats.org/officeDocument/2006/relationships/oleObject" Target="../embeddings/oleObject32.bin"/><Relationship Id="rId33" Type="http://schemas.openxmlformats.org/officeDocument/2006/relationships/image" Target="../media/image29.wmf"/><Relationship Id="rId38" Type="http://schemas.openxmlformats.org/officeDocument/2006/relationships/oleObject" Target="../embeddings/oleObject41.bin"/><Relationship Id="rId46" Type="http://schemas.openxmlformats.org/officeDocument/2006/relationships/image" Target="../media/image17.wmf"/><Relationship Id="rId20" Type="http://schemas.openxmlformats.org/officeDocument/2006/relationships/oleObject" Target="../embeddings/oleObject29.bin"/><Relationship Id="rId41" Type="http://schemas.openxmlformats.org/officeDocument/2006/relationships/oleObject" Target="../embeddings/oleObject43.bin"/><Relationship Id="rId54" Type="http://schemas.openxmlformats.org/officeDocument/2006/relationships/image" Target="../media/image36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5" Type="http://schemas.openxmlformats.org/officeDocument/2006/relationships/image" Target="../media/image8.wmf"/><Relationship Id="rId23" Type="http://schemas.openxmlformats.org/officeDocument/2006/relationships/oleObject" Target="../embeddings/oleObject31.bin"/><Relationship Id="rId28" Type="http://schemas.openxmlformats.org/officeDocument/2006/relationships/image" Target="../media/image28.wmf"/><Relationship Id="rId36" Type="http://schemas.openxmlformats.org/officeDocument/2006/relationships/oleObject" Target="../embeddings/oleObject40.bin"/><Relationship Id="rId49" Type="http://schemas.openxmlformats.org/officeDocument/2006/relationships/oleObject" Target="../embeddings/oleObject48.bin"/><Relationship Id="rId57" Type="http://schemas.openxmlformats.org/officeDocument/2006/relationships/oleObject" Target="../embeddings/oleObject52.bin"/><Relationship Id="rId10" Type="http://schemas.openxmlformats.org/officeDocument/2006/relationships/oleObject" Target="../embeddings/oleObject24.bin"/><Relationship Id="rId31" Type="http://schemas.openxmlformats.org/officeDocument/2006/relationships/oleObject" Target="../embeddings/oleObject36.bin"/><Relationship Id="rId44" Type="http://schemas.openxmlformats.org/officeDocument/2006/relationships/oleObject" Target="../embeddings/oleObject45.bin"/><Relationship Id="rId52" Type="http://schemas.openxmlformats.org/officeDocument/2006/relationships/image" Target="../media/image3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39.wmf"/><Relationship Id="rId7" Type="http://schemas.openxmlformats.org/officeDocument/2006/relationships/image" Target="../media/image41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40.e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Distance-Rate-Time, Interest, Average, and Cost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</a:rPr>
              <a:t>Kara has had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$40,000 </a:t>
            </a:r>
            <a:r>
              <a:rPr lang="en-US" dirty="0">
                <a:latin typeface="Calibri" pitchFamily="34" charset="0"/>
              </a:rPr>
              <a:t>invested for one year, some in a savings account which paid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7%</a:t>
            </a:r>
            <a:r>
              <a:rPr lang="en-US" dirty="0">
                <a:latin typeface="Calibri" pitchFamily="34" charset="0"/>
              </a:rPr>
              <a:t> and the rest in a high-risk stock which yielded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12%</a:t>
            </a:r>
            <a:r>
              <a:rPr lang="en-US" dirty="0">
                <a:latin typeface="Calibri" pitchFamily="34" charset="0"/>
              </a:rPr>
              <a:t> for the year. If her interest income last year was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$3550</a:t>
            </a:r>
            <a:r>
              <a:rPr lang="en-US" dirty="0">
                <a:latin typeface="Calibri" pitchFamily="34" charset="0"/>
              </a:rPr>
              <a:t>, how much did she have in the savings account and how much did she invest in the stock?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eaLnBrk="0" hangingPunct="0"/>
            <a:r>
              <a:rPr lang="en-US" b="1" dirty="0"/>
              <a:t>Solution</a:t>
            </a:r>
            <a:endParaRPr lang="en-US" i="1" dirty="0"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Let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7%</a:t>
            </a:r>
          </a:p>
          <a:p>
            <a:pPr marL="342900" indent="-342900" algn="just" eaLnBrk="0" hangingPunct="0"/>
            <a:r>
              <a:rPr lang="en-US" dirty="0">
                <a:latin typeface="Calibri" pitchFamily="34" charset="0"/>
              </a:rPr>
              <a:t>40,000 − </a:t>
            </a:r>
            <a:r>
              <a:rPr lang="en-US" i="1" dirty="0">
                <a:latin typeface="Calibri" pitchFamily="34" charset="0"/>
              </a:rPr>
              <a:t>x </a:t>
            </a:r>
            <a:r>
              <a:rPr lang="en-US" dirty="0">
                <a:latin typeface="Calibri" pitchFamily="34" charset="0"/>
              </a:rPr>
              <a:t>= amount invested at 12%</a:t>
            </a:r>
            <a:endParaRPr lang="en-US" dirty="0"/>
          </a:p>
        </p:txBody>
      </p:sp>
      <p:graphicFrame>
        <p:nvGraphicFramePr>
          <p:cNvPr id="307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4180016"/>
              </p:ext>
            </p:extLst>
          </p:nvPr>
        </p:nvGraphicFramePr>
        <p:xfrm>
          <a:off x="6019800" y="2298192"/>
          <a:ext cx="26670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587" imgH="1244554" progId="Equation.DSMT4">
                  <p:embed/>
                </p:oleObj>
              </mc:Choice>
              <mc:Fallback>
                <p:oleObj name="Equation" r:id="rId2" imgW="2666587" imgH="1244554" progId="Equation.DSMT4">
                  <p:embed/>
                  <p:pic>
                    <p:nvPicPr>
                      <p:cNvPr id="0" name="Picture 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298192"/>
                        <a:ext cx="2667000" cy="1244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526733"/>
              </p:ext>
            </p:extLst>
          </p:nvPr>
        </p:nvGraphicFramePr>
        <p:xfrm>
          <a:off x="457200" y="3810000"/>
          <a:ext cx="8305801" cy="1535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78268362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158926542"/>
                    </a:ext>
                  </a:extLst>
                </a:gridCol>
                <a:gridCol w="1981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700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        Principal             </a:t>
                      </a:r>
                      <a:r>
                        <a:rPr kumimoji="0" lang="en-US" sz="32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.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Rate           =              Interest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966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Savings Account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0.07(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70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Stock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</a:t>
                      </a:r>
                    </a:p>
                  </a:txBody>
                  <a:tcPr marL="92295" marR="92295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0.12(40,000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x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295" marR="92295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36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059069"/>
              </p:ext>
            </p:extLst>
          </p:nvPr>
        </p:nvGraphicFramePr>
        <p:xfrm>
          <a:off x="2724150" y="4724400"/>
          <a:ext cx="156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62031" imgH="330154" progId="Equation.DSMT4">
                  <p:embed/>
                </p:oleObj>
              </mc:Choice>
              <mc:Fallback>
                <p:oleObj name="Equation" r:id="rId2" imgW="1562031" imgH="330154" progId="Equation.DSMT4">
                  <p:embed/>
                  <p:pic>
                    <p:nvPicPr>
                      <p:cNvPr id="0" name="Picture 3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724400"/>
                        <a:ext cx="15621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4099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768955"/>
              </p:ext>
            </p:extLst>
          </p:nvPr>
        </p:nvGraphicFramePr>
        <p:xfrm>
          <a:off x="6286500" y="2673350"/>
          <a:ext cx="2247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9920" imgH="1069560" progId="Equation.DSMT4">
                  <p:embed/>
                </p:oleObj>
              </mc:Choice>
              <mc:Fallback>
                <p:oleObj name="Equation" r:id="rId4" imgW="2239920" imgH="1069560" progId="Equation.DSMT4">
                  <p:embed/>
                  <p:pic>
                    <p:nvPicPr>
                      <p:cNvPr id="0" name="Picture 3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673350"/>
                        <a:ext cx="2247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472004"/>
              </p:ext>
            </p:extLst>
          </p:nvPr>
        </p:nvGraphicFramePr>
        <p:xfrm>
          <a:off x="6270625" y="4235450"/>
          <a:ext cx="2416175" cy="31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304560" progId="Equation.DSMT4">
                  <p:embed/>
                </p:oleObj>
              </mc:Choice>
              <mc:Fallback>
                <p:oleObj name="Equation" r:id="rId6" imgW="2400120" imgH="304560" progId="Equation.DSMT4">
                  <p:embed/>
                  <p:pic>
                    <p:nvPicPr>
                      <p:cNvPr id="0" name="Picture 3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25" y="4235450"/>
                        <a:ext cx="2416175" cy="319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592712"/>
              </p:ext>
            </p:extLst>
          </p:nvPr>
        </p:nvGraphicFramePr>
        <p:xfrm>
          <a:off x="6238875" y="4743450"/>
          <a:ext cx="2524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14600" imgH="304560" progId="Equation.DSMT4">
                  <p:embed/>
                </p:oleObj>
              </mc:Choice>
              <mc:Fallback>
                <p:oleObj name="Equation" r:id="rId8" imgW="2514600" imgH="304560" progId="Equation.DSMT4">
                  <p:embed/>
                  <p:pic>
                    <p:nvPicPr>
                      <p:cNvPr id="0" name="Picture 3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4743450"/>
                        <a:ext cx="2524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6536550"/>
              </p:ext>
            </p:extLst>
          </p:nvPr>
        </p:nvGraphicFramePr>
        <p:xfrm>
          <a:off x="457200" y="1250950"/>
          <a:ext cx="1422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7960" imgH="849960" progId="Equation.DSMT4">
                  <p:embed/>
                </p:oleObj>
              </mc:Choice>
              <mc:Fallback>
                <p:oleObj name="Equation" r:id="rId10" imgW="1407960" imgH="849960" progId="Equation.DSMT4">
                  <p:embed/>
                  <p:pic>
                    <p:nvPicPr>
                      <p:cNvPr id="0" name="Picture 3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50950"/>
                        <a:ext cx="1422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339890"/>
              </p:ext>
            </p:extLst>
          </p:nvPr>
        </p:nvGraphicFramePr>
        <p:xfrm>
          <a:off x="1892300" y="1447800"/>
          <a:ext cx="165100" cy="153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504" imgH="177708" progId="Equation.DSMT4">
                  <p:embed/>
                </p:oleObj>
              </mc:Choice>
              <mc:Fallback>
                <p:oleObj name="Equation" r:id="rId12" imgW="164504" imgH="177708" progId="Equation.DSMT4">
                  <p:embed/>
                  <p:pic>
                    <p:nvPicPr>
                      <p:cNvPr id="0" name="Picture 3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1447800"/>
                        <a:ext cx="165100" cy="1536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911932"/>
              </p:ext>
            </p:extLst>
          </p:nvPr>
        </p:nvGraphicFramePr>
        <p:xfrm>
          <a:off x="2495550" y="1250950"/>
          <a:ext cx="15367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6760" imgH="849960" progId="Equation.DSMT4">
                  <p:embed/>
                </p:oleObj>
              </mc:Choice>
              <mc:Fallback>
                <p:oleObj name="Equation" r:id="rId14" imgW="1526760" imgH="849960" progId="Equation.DSMT4">
                  <p:embed/>
                  <p:pic>
                    <p:nvPicPr>
                      <p:cNvPr id="0" name="Picture 3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1250950"/>
                        <a:ext cx="15367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633709"/>
              </p:ext>
            </p:extLst>
          </p:nvPr>
        </p:nvGraphicFramePr>
        <p:xfrm>
          <a:off x="4522094" y="16002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64901" imgH="164901" progId="Equation.DSMT4">
                  <p:embed/>
                </p:oleObj>
              </mc:Choice>
              <mc:Fallback>
                <p:oleObj name="Equation" r:id="rId16" imgW="164901" imgH="164901" progId="Equation.DSMT4">
                  <p:embed/>
                  <p:pic>
                    <p:nvPicPr>
                      <p:cNvPr id="0" name="Picture 3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2094" y="16002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368313"/>
              </p:ext>
            </p:extLst>
          </p:nvPr>
        </p:nvGraphicFramePr>
        <p:xfrm>
          <a:off x="4686300" y="1250950"/>
          <a:ext cx="1371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62240" imgH="849960" progId="Equation.DSMT4">
                  <p:embed/>
                </p:oleObj>
              </mc:Choice>
              <mc:Fallback>
                <p:oleObj name="Equation" r:id="rId18" imgW="1362240" imgH="849960" progId="Equation.DSMT4">
                  <p:embed/>
                  <p:pic>
                    <p:nvPicPr>
                      <p:cNvPr id="0" name="Picture 3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250950"/>
                        <a:ext cx="13716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569598"/>
              </p:ext>
            </p:extLst>
          </p:nvPr>
        </p:nvGraphicFramePr>
        <p:xfrm>
          <a:off x="615950" y="2095500"/>
          <a:ext cx="1104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105222" imgH="469885" progId="Equation.DSMT4">
                  <p:embed/>
                </p:oleObj>
              </mc:Choice>
              <mc:Fallback>
                <p:oleObj name="Equation" r:id="rId20" imgW="1105222" imgH="469885" progId="Equation.DSMT4">
                  <p:embed/>
                  <p:pic>
                    <p:nvPicPr>
                      <p:cNvPr id="0" name="Picture 3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2095500"/>
                        <a:ext cx="1104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433529"/>
              </p:ext>
            </p:extLst>
          </p:nvPr>
        </p:nvGraphicFramePr>
        <p:xfrm>
          <a:off x="1841500" y="22161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801" imgH="228462" progId="Equation.DSMT4">
                  <p:embed/>
                </p:oleObj>
              </mc:Choice>
              <mc:Fallback>
                <p:oleObj name="Equation" r:id="rId22" imgW="215801" imgH="228462" progId="Equation.DSMT4">
                  <p:embed/>
                  <p:pic>
                    <p:nvPicPr>
                      <p:cNvPr id="0" name="Picture 3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2161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5248424"/>
              </p:ext>
            </p:extLst>
          </p:nvPr>
        </p:nvGraphicFramePr>
        <p:xfrm>
          <a:off x="1841500" y="278765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5801" imgH="228462" progId="Equation.DSMT4">
                  <p:embed/>
                </p:oleObj>
              </mc:Choice>
              <mc:Fallback>
                <p:oleObj name="Equation" r:id="rId24" imgW="215801" imgH="228462" progId="Equation.DSMT4">
                  <p:embed/>
                  <p:pic>
                    <p:nvPicPr>
                      <p:cNvPr id="0" name="Picture 3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78765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728566"/>
              </p:ext>
            </p:extLst>
          </p:nvPr>
        </p:nvGraphicFramePr>
        <p:xfrm>
          <a:off x="1841500" y="32639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15801" imgH="228462" progId="Equation.DSMT4">
                  <p:embed/>
                </p:oleObj>
              </mc:Choice>
              <mc:Fallback>
                <p:oleObj name="Equation" r:id="rId25" imgW="215801" imgH="228462" progId="Equation.DSMT4">
                  <p:embed/>
                  <p:pic>
                    <p:nvPicPr>
                      <p:cNvPr id="0" name="Picture 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32639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3161043"/>
              </p:ext>
            </p:extLst>
          </p:nvPr>
        </p:nvGraphicFramePr>
        <p:xfrm>
          <a:off x="2051050" y="2095500"/>
          <a:ext cx="2425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25172" imgH="469601" progId="Equation.DSMT4">
                  <p:embed/>
                </p:oleObj>
              </mc:Choice>
              <mc:Fallback>
                <p:oleObj name="Equation" r:id="rId26" imgW="2425172" imgH="469601" progId="Equation.DSMT4">
                  <p:embed/>
                  <p:pic>
                    <p:nvPicPr>
                      <p:cNvPr id="0" name="Picture 3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2095500"/>
                        <a:ext cx="2425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021768"/>
              </p:ext>
            </p:extLst>
          </p:nvPr>
        </p:nvGraphicFramePr>
        <p:xfrm>
          <a:off x="4503044" y="22288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03017" imgH="203017" progId="Equation.DSMT4">
                  <p:embed/>
                </p:oleObj>
              </mc:Choice>
              <mc:Fallback>
                <p:oleObj name="Equation" r:id="rId28" imgW="203017" imgH="203017" progId="Equation.DSMT4">
                  <p:embed/>
                  <p:pic>
                    <p:nvPicPr>
                      <p:cNvPr id="0" name="Picture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2288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9462190"/>
              </p:ext>
            </p:extLst>
          </p:nvPr>
        </p:nvGraphicFramePr>
        <p:xfrm>
          <a:off x="4503044" y="28003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3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28003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6430680"/>
              </p:ext>
            </p:extLst>
          </p:nvPr>
        </p:nvGraphicFramePr>
        <p:xfrm>
          <a:off x="4503044" y="32766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3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2766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5350220"/>
              </p:ext>
            </p:extLst>
          </p:nvPr>
        </p:nvGraphicFramePr>
        <p:xfrm>
          <a:off x="4503044" y="374015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3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374015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52600"/>
              </p:ext>
            </p:extLst>
          </p:nvPr>
        </p:nvGraphicFramePr>
        <p:xfrm>
          <a:off x="4503044" y="4254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203017" imgH="203017" progId="Equation.DSMT4">
                  <p:embed/>
                </p:oleObj>
              </mc:Choice>
              <mc:Fallback>
                <p:oleObj name="Equation" r:id="rId33" imgW="203017" imgH="203017" progId="Equation.DSMT4">
                  <p:embed/>
                  <p:pic>
                    <p:nvPicPr>
                      <p:cNvPr id="0" name="Picture 3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254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9200766"/>
              </p:ext>
            </p:extLst>
          </p:nvPr>
        </p:nvGraphicFramePr>
        <p:xfrm>
          <a:off x="4503044" y="47879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3017" imgH="203017" progId="Equation.DSMT4">
                  <p:embed/>
                </p:oleObj>
              </mc:Choice>
              <mc:Fallback>
                <p:oleObj name="Equation" r:id="rId34" imgW="203017" imgH="203017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044" y="47879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599875"/>
              </p:ext>
            </p:extLst>
          </p:nvPr>
        </p:nvGraphicFramePr>
        <p:xfrm>
          <a:off x="4775200" y="21844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736370" imgH="292123" progId="Equation.DSMT4">
                  <p:embed/>
                </p:oleObj>
              </mc:Choice>
              <mc:Fallback>
                <p:oleObj name="Equation" r:id="rId35" imgW="736370" imgH="292123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21844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0655347"/>
              </p:ext>
            </p:extLst>
          </p:nvPr>
        </p:nvGraphicFramePr>
        <p:xfrm>
          <a:off x="971550" y="276225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93539" imgH="279446" progId="Equation.DSMT4">
                  <p:embed/>
                </p:oleObj>
              </mc:Choice>
              <mc:Fallback>
                <p:oleObj name="Equation" r:id="rId37" imgW="393539" imgH="279446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6225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3806218"/>
              </p:ext>
            </p:extLst>
          </p:nvPr>
        </p:nvGraphicFramePr>
        <p:xfrm>
          <a:off x="971550" y="323850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393539" imgH="279446" progId="Equation.DSMT4">
                  <p:embed/>
                </p:oleObj>
              </mc:Choice>
              <mc:Fallback>
                <p:oleObj name="Equation" r:id="rId39" imgW="393539" imgH="279446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23850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187469"/>
              </p:ext>
            </p:extLst>
          </p:nvPr>
        </p:nvGraphicFramePr>
        <p:xfrm>
          <a:off x="2190750" y="2667000"/>
          <a:ext cx="214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147020" imgH="469885" progId="Equation.DSMT4">
                  <p:embed/>
                </p:oleObj>
              </mc:Choice>
              <mc:Fallback>
                <p:oleObj name="Equation" r:id="rId40" imgW="2147020" imgH="469885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2667000"/>
                        <a:ext cx="214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9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1859253"/>
              </p:ext>
            </p:extLst>
          </p:nvPr>
        </p:nvGraphicFramePr>
        <p:xfrm>
          <a:off x="4768850" y="273685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06523" imgH="330154" progId="Equation.DSMT4">
                  <p:embed/>
                </p:oleObj>
              </mc:Choice>
              <mc:Fallback>
                <p:oleObj name="Equation" r:id="rId42" imgW="1206523" imgH="330154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73685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922318"/>
              </p:ext>
            </p:extLst>
          </p:nvPr>
        </p:nvGraphicFramePr>
        <p:xfrm>
          <a:off x="4768850" y="3213100"/>
          <a:ext cx="1206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206523" imgH="330154" progId="Equation.DSMT4">
                  <p:embed/>
                </p:oleObj>
              </mc:Choice>
              <mc:Fallback>
                <p:oleObj name="Equation" r:id="rId44" imgW="1206523" imgH="330154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3213100"/>
                        <a:ext cx="12065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742649"/>
              </p:ext>
            </p:extLst>
          </p:nvPr>
        </p:nvGraphicFramePr>
        <p:xfrm>
          <a:off x="2235200" y="3213100"/>
          <a:ext cx="2057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2056987" imgH="330154" progId="Equation.DSMT4">
                  <p:embed/>
                </p:oleObj>
              </mc:Choice>
              <mc:Fallback>
                <p:oleObj name="Equation" r:id="rId45" imgW="2056987" imgH="330154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213100"/>
                        <a:ext cx="2057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3258658"/>
              </p:ext>
            </p:extLst>
          </p:nvPr>
        </p:nvGraphicFramePr>
        <p:xfrm>
          <a:off x="3702050" y="37020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576000" imgH="264960" progId="Equation.DSMT4">
                  <p:embed/>
                </p:oleObj>
              </mc:Choice>
              <mc:Fallback>
                <p:oleObj name="Equation" r:id="rId47" imgW="576000" imgH="264960" progId="Equation.DSMT4">
                  <p:embed/>
                  <p:pic>
                    <p:nvPicPr>
                      <p:cNvPr id="0" name="Picture 3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7020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3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5145627"/>
              </p:ext>
            </p:extLst>
          </p:nvPr>
        </p:nvGraphicFramePr>
        <p:xfrm>
          <a:off x="4749800" y="3676650"/>
          <a:ext cx="14224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1422033" imgH="330154" progId="Equation.DSMT4">
                  <p:embed/>
                </p:oleObj>
              </mc:Choice>
              <mc:Fallback>
                <p:oleObj name="Equation" r:id="rId49" imgW="1422033" imgH="330154" progId="Equation.DSMT4">
                  <p:embed/>
                  <p:pic>
                    <p:nvPicPr>
                      <p:cNvPr id="0" name="Picture 3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9800" y="3676650"/>
                        <a:ext cx="14224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1233582"/>
              </p:ext>
            </p:extLst>
          </p:nvPr>
        </p:nvGraphicFramePr>
        <p:xfrm>
          <a:off x="4070350" y="4241800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215801" imgH="228462" progId="Equation.DSMT4">
                  <p:embed/>
                </p:oleObj>
              </mc:Choice>
              <mc:Fallback>
                <p:oleObj name="Equation" r:id="rId51" imgW="215801" imgH="228462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0350" y="4241800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5027107"/>
              </p:ext>
            </p:extLst>
          </p:nvPr>
        </p:nvGraphicFramePr>
        <p:xfrm>
          <a:off x="4826000" y="4191000"/>
          <a:ext cx="10287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8493" imgH="330154" progId="Equation.DSMT4">
                  <p:embed/>
                </p:oleObj>
              </mc:Choice>
              <mc:Fallback>
                <p:oleObj name="Equation" r:id="rId53" imgW="1028493" imgH="330154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191000"/>
                        <a:ext cx="10287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7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150259"/>
              </p:ext>
            </p:extLst>
          </p:nvPr>
        </p:nvGraphicFramePr>
        <p:xfrm>
          <a:off x="4826000" y="4724400"/>
          <a:ext cx="1016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015816" imgH="330154" progId="Equation.DSMT4">
                  <p:embed/>
                </p:oleObj>
              </mc:Choice>
              <mc:Fallback>
                <p:oleObj name="Equation" r:id="rId55" imgW="1015816" imgH="330154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724400"/>
                        <a:ext cx="10160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Application: Solving </a:t>
            </a:r>
            <a:br>
              <a:rPr lang="en-US" dirty="0"/>
            </a:br>
            <a:r>
              <a:rPr lang="en-US" dirty="0"/>
              <a:t>Interest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12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Kara had </a:t>
            </a:r>
            <a:r>
              <a:rPr lang="en-US" dirty="0">
                <a:solidFill>
                  <a:srgbClr val="FF0000"/>
                </a:solidFill>
              </a:rPr>
              <a:t>$25,000 </a:t>
            </a:r>
            <a:r>
              <a:rPr lang="en-US" dirty="0">
                <a:solidFill>
                  <a:schemeClr val="tx1"/>
                </a:solidFill>
              </a:rPr>
              <a:t>in the savings account at </a:t>
            </a:r>
            <a:r>
              <a:rPr lang="en-US" dirty="0">
                <a:solidFill>
                  <a:srgbClr val="0000FF"/>
                </a:solidFill>
              </a:rPr>
              <a:t>7%</a:t>
            </a:r>
            <a:r>
              <a:rPr lang="en-US" dirty="0">
                <a:solidFill>
                  <a:schemeClr val="tx1"/>
                </a:solidFill>
              </a:rPr>
              <a:t> interest and </a:t>
            </a:r>
            <a:r>
              <a:rPr lang="en-US" dirty="0">
                <a:solidFill>
                  <a:srgbClr val="FF0000"/>
                </a:solidFill>
              </a:rPr>
              <a:t>$15,000 </a:t>
            </a:r>
            <a:r>
              <a:rPr lang="en-US" dirty="0">
                <a:solidFill>
                  <a:schemeClr val="tx1"/>
                </a:solidFill>
              </a:rPr>
              <a:t>in the </a:t>
            </a:r>
            <a:r>
              <a:rPr lang="en-US" dirty="0"/>
              <a:t>high-risk </a:t>
            </a:r>
            <a:r>
              <a:rPr lang="en-US" dirty="0">
                <a:solidFill>
                  <a:schemeClr val="tx1"/>
                </a:solidFill>
              </a:rPr>
              <a:t>stock at </a:t>
            </a:r>
            <a:r>
              <a:rPr lang="en-US" dirty="0">
                <a:solidFill>
                  <a:srgbClr val="0000FF"/>
                </a:solidFill>
              </a:rPr>
              <a:t>12%</a:t>
            </a:r>
            <a:r>
              <a:rPr lang="en-US" dirty="0">
                <a:solidFill>
                  <a:schemeClr val="tx1"/>
                </a:solidFill>
              </a:rPr>
              <a:t> interest.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25,000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0.07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1750</a:t>
            </a:r>
            <a:r>
              <a:rPr lang="en-US" i="0" dirty="0">
                <a:solidFill>
                  <a:schemeClr val="tx1"/>
                </a:solidFill>
              </a:rPr>
              <a:t> and </a:t>
            </a:r>
            <a:r>
              <a:rPr lang="en-US" i="0" dirty="0">
                <a:solidFill>
                  <a:srgbClr val="FF0000"/>
                </a:solidFill>
              </a:rPr>
              <a:t>15,000</a:t>
            </a: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</a:rPr>
              <a:t>0.12</a:t>
            </a:r>
            <a:r>
              <a:rPr lang="en-US" i="0" dirty="0">
                <a:solidFill>
                  <a:schemeClr val="tx1"/>
                </a:solidFill>
              </a:rPr>
              <a:t>)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1800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FF00FF"/>
                </a:solidFill>
              </a:rPr>
              <a:t>$1750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FF"/>
                </a:solidFill>
              </a:rPr>
              <a:t>$1800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2060"/>
                </a:solidFill>
              </a:rPr>
              <a:t>$3550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Suppose that you have scores of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92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 on four exams in your English class. What score will you need on the fifth exam to have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your score on the fifth exam. 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sum of all the scores, including the unknown fifth exam, divided by </a:t>
            </a:r>
            <a:r>
              <a:rPr lang="en-US" i="0" dirty="0">
                <a:solidFill>
                  <a:srgbClr val="000099"/>
                </a:solidFill>
              </a:rPr>
              <a:t>5</a:t>
            </a:r>
            <a:r>
              <a:rPr lang="en-US" i="0" dirty="0">
                <a:solidFill>
                  <a:schemeClr val="tx1"/>
                </a:solidFill>
              </a:rPr>
              <a:t> must equal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4: </a:t>
            </a:r>
            <a:r>
              <a:rPr lang="en-US" dirty="0"/>
              <a:t>Application: Finding The Average </a:t>
            </a:r>
            <a:br>
              <a:rPr lang="en-US" dirty="0"/>
            </a:br>
            <a:r>
              <a:rPr lang="en-US" dirty="0"/>
              <a:t>(or Mean)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750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Courier New" pitchFamily="49" charset="0"/>
              <a:buNone/>
            </a:pPr>
            <a:endParaRPr lang="en-US" sz="4000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Assuming that each exam is worth </a:t>
            </a:r>
            <a:r>
              <a:rPr lang="en-US" i="0" dirty="0">
                <a:solidFill>
                  <a:srgbClr val="FF0000"/>
                </a:solidFill>
              </a:rPr>
              <a:t>100 points</a:t>
            </a:r>
            <a:r>
              <a:rPr lang="en-US" i="0" dirty="0">
                <a:solidFill>
                  <a:schemeClr val="tx1"/>
                </a:solidFill>
              </a:rPr>
              <a:t>, you cannot attain an average of </a:t>
            </a:r>
            <a:r>
              <a:rPr lang="en-US" i="0" dirty="0">
                <a:solidFill>
                  <a:srgbClr val="0000FF"/>
                </a:solidFill>
              </a:rPr>
              <a:t>90</a:t>
            </a:r>
            <a:r>
              <a:rPr lang="en-US" i="0" dirty="0">
                <a:solidFill>
                  <a:schemeClr val="tx1"/>
                </a:solidFill>
              </a:rPr>
              <a:t> on the five exams.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283071"/>
              </p:ext>
            </p:extLst>
          </p:nvPr>
        </p:nvGraphicFramePr>
        <p:xfrm>
          <a:off x="1930400" y="1219200"/>
          <a:ext cx="340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440" imgH="838080" progId="Equation.DSMT4">
                  <p:embed/>
                </p:oleObj>
              </mc:Choice>
              <mc:Fallback>
                <p:oleObj name="Equation" r:id="rId2" imgW="3403440" imgH="838080" progId="Equation.DSMT4">
                  <p:embed/>
                  <p:pic>
                    <p:nvPicPr>
                      <p:cNvPr id="0" name="Picture 8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1219200"/>
                        <a:ext cx="340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632200" y="199390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7874" imgH="838292" progId="Equation.DSMT4">
                  <p:embed/>
                </p:oleObj>
              </mc:Choice>
              <mc:Fallback>
                <p:oleObj name="Equation" r:id="rId4" imgW="1727874" imgH="838292" progId="Equation.DSMT4">
                  <p:embed/>
                  <p:pic>
                    <p:nvPicPr>
                      <p:cNvPr id="0" name="Picture 8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2200" y="199390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302000" y="29718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87141" imgH="837787" progId="Equation.DSMT4">
                  <p:embed/>
                </p:oleObj>
              </mc:Choice>
              <mc:Fallback>
                <p:oleObj name="Equation" r:id="rId6" imgW="2387141" imgH="837787" progId="Equation.DSMT4">
                  <p:embed/>
                  <p:pic>
                    <p:nvPicPr>
                      <p:cNvPr id="0" name="Picture 8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0" y="2971800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3683000" y="3962400"/>
          <a:ext cx="185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53603" imgH="292123" progId="Equation.DSMT4">
                  <p:embed/>
                </p:oleObj>
              </mc:Choice>
              <mc:Fallback>
                <p:oleObj name="Equation" r:id="rId8" imgW="1853603" imgH="292123" progId="Equation.DSMT4">
                  <p:embed/>
                  <p:pic>
                    <p:nvPicPr>
                      <p:cNvPr id="0" name="Picture 8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962400"/>
                        <a:ext cx="185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508500" y="439420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816" imgH="292123" progId="Equation.DSMT4">
                  <p:embed/>
                </p:oleObj>
              </mc:Choice>
              <mc:Fallback>
                <p:oleObj name="Equation" r:id="rId10" imgW="1015816" imgH="292123" progId="Equation.DSMT4">
                  <p:embed/>
                  <p:pic>
                    <p:nvPicPr>
                      <p:cNvPr id="0" name="Picture 8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439420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Application: Using Bar Graphs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1053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bar graph shows the undergraduate enrollment at the main campuses at six Big Ten universities </a:t>
            </a:r>
            <a:r>
              <a:rPr lang="en-IN" dirty="0"/>
              <a:t>during a certain year.</a:t>
            </a:r>
            <a:r>
              <a:rPr lang="en-US" dirty="0"/>
              <a:t> Use the graph to find the following. (Note that the units on the graph are in thousands.)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8EAC03-820E-9C30-A85E-36C04A4018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016624"/>
            <a:ext cx="4820323" cy="2905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230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lnSpc>
                <a:spcPct val="90000"/>
              </a:lnSpc>
              <a:buAutoNum type="alphaLcPeriod"/>
            </a:pPr>
            <a:r>
              <a:rPr lang="en-US" dirty="0"/>
              <a:t>Find the average </a:t>
            </a:r>
            <a:br>
              <a:rPr lang="en-US" dirty="0"/>
            </a:br>
            <a:r>
              <a:rPr lang="en-US" dirty="0"/>
              <a:t>enrollment over the </a:t>
            </a:r>
            <a:br>
              <a:rPr lang="en-US" dirty="0"/>
            </a:br>
            <a:r>
              <a:rPr lang="en-US" dirty="0"/>
              <a:t>six schools. (Round to </a:t>
            </a:r>
            <a:br>
              <a:rPr lang="en-US" dirty="0"/>
            </a:br>
            <a:r>
              <a:rPr lang="en-US" dirty="0"/>
              <a:t>the nearest thousand.)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Which university had </a:t>
            </a:r>
            <a:br>
              <a:rPr lang="en-US" dirty="0"/>
            </a:br>
            <a:r>
              <a:rPr lang="en-US" dirty="0"/>
              <a:t>the lowest enrollment?</a:t>
            </a:r>
          </a:p>
          <a:p>
            <a:pPr marL="514350" indent="-514350">
              <a:lnSpc>
                <a:spcPct val="90000"/>
              </a:lnSpc>
              <a:buFontTx/>
              <a:buAutoNum type="alphaLcPeriod"/>
            </a:pPr>
            <a:r>
              <a:rPr lang="en-US" dirty="0"/>
              <a:t>Find the difference in </a:t>
            </a:r>
            <a:br>
              <a:rPr lang="en-US" dirty="0"/>
            </a:br>
            <a:r>
              <a:rPr lang="en-US" dirty="0"/>
              <a:t>enrollment between </a:t>
            </a:r>
            <a:br>
              <a:rPr lang="en-US" dirty="0"/>
            </a:br>
            <a:r>
              <a:rPr lang="en-US" dirty="0"/>
              <a:t>Ohio State and </a:t>
            </a:r>
            <a:br>
              <a:rPr lang="en-US" dirty="0"/>
            </a:br>
            <a:r>
              <a:rPr lang="en-US" dirty="0"/>
              <a:t>Penn State.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E4C0A6-BEC4-D15C-0163-4970D3AE84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588" y="1435167"/>
            <a:ext cx="4029637" cy="255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4773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48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endParaRPr lang="en-US" b="1" dirty="0">
                  <a:solidFill>
                    <a:schemeClr val="tx1"/>
                  </a:solidFill>
                </a:endParaRPr>
              </a:p>
              <a:p>
                <a:r>
                  <a:rPr lang="en-US" b="1" dirty="0">
                    <a:solidFill>
                      <a:schemeClr val="tx1"/>
                    </a:solidFill>
                  </a:rPr>
                  <a:t>Solution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a.	 Find the sum: 40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24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29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8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46 </a:t>
                </a:r>
                <a:r>
                  <a:rPr lang="en-US" dirty="0">
                    <a:latin typeface="Symbol" charset="2"/>
                    <a:cs typeface="Symbol" charset="2"/>
                  </a:rPr>
                  <a:t>+</a:t>
                </a:r>
                <a:r>
                  <a:rPr lang="en-US" dirty="0"/>
                  <a:t> 41 </a:t>
                </a:r>
                <a:r>
                  <a:rPr lang="en-US" dirty="0">
                    <a:latin typeface="Symbol" charset="2"/>
                    <a:cs typeface="Symbol" charset="2"/>
                  </a:rPr>
                  <a:t>=</a:t>
                </a:r>
                <a:r>
                  <a:rPr lang="en-US" dirty="0"/>
                  <a:t> 188.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nb-NO" dirty="0"/>
                  <a:t>	 Divide by 6: 188 ÷ 6 </a:t>
                </a:r>
                <a14:m>
                  <m:oMath xmlns:m="http://schemas.openxmlformats.org/officeDocument/2006/math">
                    <m:r>
                      <a:rPr lang="nb-NO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nb-NO" dirty="0"/>
                  <a:t> 31.</a:t>
                </a:r>
              </a:p>
              <a:p>
                <a:pPr>
                  <a:tabLst>
                    <a:tab pos="450850" algn="l"/>
                  </a:tabLst>
                </a:pPr>
                <a:r>
                  <a:rPr lang="en-US" dirty="0"/>
                  <a:t>	 The Average enrollment was </a:t>
                </a:r>
                <a:r>
                  <a:rPr lang="en-IN" dirty="0"/>
                  <a:t>approximately</a:t>
                </a:r>
                <a:r>
                  <a:rPr lang="en-US" dirty="0"/>
                  <a:t> </a:t>
                </a:r>
                <a:r>
                  <a:rPr lang="en-US" dirty="0">
                    <a:solidFill>
                      <a:srgbClr val="FF0000"/>
                    </a:solidFill>
                  </a:rPr>
                  <a:t>31,000      	 students</a:t>
                </a:r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614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97280"/>
                <a:ext cx="8229600" cy="4573560"/>
              </a:xfrm>
              <a:prstGeom prst="rect">
                <a:avLst/>
              </a:prstGeom>
              <a:blipFill>
                <a:blip r:embed="rId2"/>
                <a:stretch>
                  <a:fillRect l="-1481" r="-1926" b="-2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17174CED-F1D5-9C3D-66D5-8B54D7FD3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080247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005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>
                <a:solidFill>
                  <a:schemeClr val="accent1"/>
                </a:solidFill>
              </a:rPr>
              <a:t>5: </a:t>
            </a:r>
            <a:r>
              <a:rPr lang="en-US" dirty="0"/>
              <a:t>Application: Using Bar Graphs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6148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35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0850" algn="l"/>
              </a:tabLst>
            </a:pPr>
            <a:r>
              <a:rPr lang="en-US" dirty="0">
                <a:solidFill>
                  <a:srgbClr val="1F497D"/>
                </a:solidFill>
              </a:rPr>
              <a:t>b.  </a:t>
            </a:r>
            <a:r>
              <a:rPr lang="en-US" dirty="0">
                <a:solidFill>
                  <a:srgbClr val="FF0000"/>
                </a:solidFill>
              </a:rPr>
              <a:t>Northwestern</a:t>
            </a:r>
            <a:r>
              <a:rPr lang="en-US" dirty="0"/>
              <a:t> had the lowest enrollment with 8000 </a:t>
            </a:r>
            <a:br>
              <a:rPr lang="en-US" dirty="0"/>
            </a:br>
            <a:r>
              <a:rPr lang="en-US" dirty="0"/>
              <a:t>	students.</a:t>
            </a:r>
          </a:p>
          <a:p>
            <a:pPr marL="514350" indent="-514350">
              <a:buAutoNum type="alphaLcPeriod" startAt="3"/>
              <a:tabLst>
                <a:tab pos="450850" algn="l"/>
              </a:tabLst>
            </a:pPr>
            <a:r>
              <a:rPr lang="en-US" dirty="0"/>
              <a:t>The difference was </a:t>
            </a:r>
          </a:p>
          <a:p>
            <a:pPr>
              <a:tabLst>
                <a:tab pos="450850" algn="l"/>
              </a:tabLst>
            </a:pPr>
            <a:r>
              <a:rPr lang="en-US" dirty="0"/>
              <a:t>      46,000 − 41,000 = </a:t>
            </a:r>
            <a:r>
              <a:rPr lang="en-US" dirty="0">
                <a:solidFill>
                  <a:srgbClr val="FF0000"/>
                </a:solidFill>
              </a:rPr>
              <a:t>5000 students</a:t>
            </a:r>
            <a:r>
              <a:rPr lang="en-US" dirty="0"/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9342C9F-18A2-0248-158D-942B17312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4392" y="1219200"/>
            <a:ext cx="3515216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87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 brother and sister leave a family reunion at the </a:t>
            </a:r>
            <a:br>
              <a:rPr lang="en-US" dirty="0"/>
            </a:br>
            <a:r>
              <a:rPr lang="en-US" dirty="0"/>
              <a:t>same time and drive their cars in opposite directions. The brother’s speed is </a:t>
            </a:r>
            <a:r>
              <a:rPr lang="en-US" dirty="0">
                <a:solidFill>
                  <a:srgbClr val="0000FF"/>
                </a:solidFill>
              </a:rPr>
              <a:t>50 mph</a:t>
            </a:r>
            <a:r>
              <a:rPr lang="en-US" dirty="0"/>
              <a:t> and the sister’s speed </a:t>
            </a:r>
            <a:br>
              <a:rPr lang="en-US" dirty="0"/>
            </a:br>
            <a:r>
              <a:rPr lang="en-US" dirty="0"/>
              <a:t>is </a:t>
            </a:r>
            <a:r>
              <a:rPr lang="en-US" dirty="0">
                <a:solidFill>
                  <a:srgbClr val="0000FF"/>
                </a:solidFill>
              </a:rPr>
              <a:t>65 mph</a:t>
            </a:r>
            <a:r>
              <a:rPr lang="en-US" dirty="0"/>
              <a:t>. When will they be </a:t>
            </a:r>
            <a:r>
              <a:rPr lang="en-US" dirty="0">
                <a:solidFill>
                  <a:srgbClr val="0000FF"/>
                </a:solidFill>
              </a:rPr>
              <a:t>460 miles</a:t>
            </a:r>
            <a:r>
              <a:rPr lang="en-US" dirty="0"/>
              <a:t> apart?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t </a:t>
            </a:r>
            <a:r>
              <a:rPr lang="en-US" dirty="0"/>
              <a:t>= travel time.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jeweler paid </a:t>
            </a:r>
            <a:r>
              <a:rPr lang="en-US" i="0" dirty="0">
                <a:solidFill>
                  <a:srgbClr val="0000FF"/>
                </a:solidFill>
              </a:rPr>
              <a:t>$350 </a:t>
            </a:r>
            <a:r>
              <a:rPr lang="en-US" i="0" dirty="0">
                <a:solidFill>
                  <a:schemeClr val="tx1"/>
                </a:solidFill>
              </a:rPr>
              <a:t>for a ring. He wants to price the ring for sale so that he can give a </a:t>
            </a:r>
            <a:r>
              <a:rPr lang="en-US" i="0" dirty="0">
                <a:solidFill>
                  <a:srgbClr val="0000FF"/>
                </a:solidFill>
              </a:rPr>
              <a:t>30%</a:t>
            </a:r>
            <a:r>
              <a:rPr lang="en-US" i="0" dirty="0">
                <a:solidFill>
                  <a:schemeClr val="tx1"/>
                </a:solidFill>
              </a:rPr>
              <a:t> discount on the marked selling price and still make a profit of </a:t>
            </a:r>
            <a:r>
              <a:rPr lang="en-US" i="0" dirty="0">
                <a:solidFill>
                  <a:srgbClr val="0000FF"/>
                </a:solidFill>
              </a:rPr>
              <a:t>20%</a:t>
            </a:r>
            <a:r>
              <a:rPr lang="en-US" i="0" dirty="0">
                <a:solidFill>
                  <a:schemeClr val="tx1"/>
                </a:solidFill>
              </a:rPr>
              <a:t> on his cost. What should be the marked selling price of the ring?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We make use of the relationship</a:t>
            </a:r>
          </a:p>
          <a:p>
            <a:r>
              <a:rPr lang="en-US" i="1" dirty="0">
                <a:solidFill>
                  <a:srgbClr val="0000FF"/>
                </a:solidFill>
              </a:rPr>
              <a:t>S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(Selling price 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 Cost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Profit).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marked selling price. </a:t>
            </a:r>
          </a:p>
          <a:p>
            <a:pPr marL="0" indent="0">
              <a:lnSpc>
                <a:spcPct val="110000"/>
              </a:lnSpc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T</a:t>
            </a:r>
            <a:r>
              <a:rPr lang="en-US" i="0" dirty="0">
                <a:solidFill>
                  <a:schemeClr val="tx1"/>
                </a:solidFill>
              </a:rPr>
              <a:t>hen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 0.30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actual selling price and 350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cost.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16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00800" y="2819400"/>
            <a:ext cx="1801276" cy="2000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9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2613819"/>
              </p:ext>
            </p:extLst>
          </p:nvPr>
        </p:nvGraphicFramePr>
        <p:xfrm>
          <a:off x="4324350" y="4378356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555" imgH="291947" progId="Equation.DSMT4">
                  <p:embed/>
                </p:oleObj>
              </mc:Choice>
              <mc:Fallback>
                <p:oleObj name="Equation" r:id="rId2" imgW="558555" imgH="291947" progId="Equation.DSMT4">
                  <p:embed/>
                  <p:pic>
                    <p:nvPicPr>
                      <p:cNvPr id="0" name="Picture 8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4378356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194990"/>
              </p:ext>
            </p:extLst>
          </p:nvPr>
        </p:nvGraphicFramePr>
        <p:xfrm>
          <a:off x="5346921" y="1752600"/>
          <a:ext cx="3187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87440" imgH="914400" progId="Equation.DSMT4">
                  <p:embed/>
                </p:oleObj>
              </mc:Choice>
              <mc:Fallback>
                <p:oleObj name="Equation" r:id="rId4" imgW="3187440" imgH="914400" progId="Equation.DSMT4">
                  <p:embed/>
                  <p:pic>
                    <p:nvPicPr>
                      <p:cNvPr id="0" name="Picture 8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921" y="1752600"/>
                        <a:ext cx="3187700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1229281"/>
              </p:ext>
            </p:extLst>
          </p:nvPr>
        </p:nvGraphicFramePr>
        <p:xfrm>
          <a:off x="5315167" y="3368942"/>
          <a:ext cx="3429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29000" imgH="596880" progId="Equation.DSMT4">
                  <p:embed/>
                </p:oleObj>
              </mc:Choice>
              <mc:Fallback>
                <p:oleObj name="Equation" r:id="rId6" imgW="3429000" imgH="596880" progId="Equation.DSMT4">
                  <p:embed/>
                  <p:pic>
                    <p:nvPicPr>
                      <p:cNvPr id="0" name="Picture 8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167" y="3368942"/>
                        <a:ext cx="34290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133044"/>
              </p:ext>
            </p:extLst>
          </p:nvPr>
        </p:nvGraphicFramePr>
        <p:xfrm>
          <a:off x="762000" y="1384300"/>
          <a:ext cx="1206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7360" imgH="1170000" progId="Equation.DSMT4">
                  <p:embed/>
                </p:oleObj>
              </mc:Choice>
              <mc:Fallback>
                <p:oleObj name="Equation" r:id="rId8" imgW="1197360" imgH="1170000" progId="Equation.DSMT4">
                  <p:embed/>
                  <p:pic>
                    <p:nvPicPr>
                      <p:cNvPr id="0" name="Picture 8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384300"/>
                        <a:ext cx="1206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2265362" y="1911350"/>
          <a:ext cx="190500" cy="12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92" imgH="126694" progId="Equation.DSMT4">
                  <p:embed/>
                </p:oleObj>
              </mc:Choice>
              <mc:Fallback>
                <p:oleObj name="Equation" r:id="rId10" imgW="190592" imgH="126694" progId="Equation.DSMT4">
                  <p:embed/>
                  <p:pic>
                    <p:nvPicPr>
                      <p:cNvPr id="0" name="Picture 8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2" y="1911350"/>
                        <a:ext cx="190500" cy="12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2275464"/>
              </p:ext>
            </p:extLst>
          </p:nvPr>
        </p:nvGraphicFramePr>
        <p:xfrm>
          <a:off x="2774950" y="1587500"/>
          <a:ext cx="4826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6200" imgH="758520" progId="Equation.DSMT4">
                  <p:embed/>
                </p:oleObj>
              </mc:Choice>
              <mc:Fallback>
                <p:oleObj name="Equation" r:id="rId12" imgW="466200" imgH="758520" progId="Equation.DSMT4">
                  <p:embed/>
                  <p:pic>
                    <p:nvPicPr>
                      <p:cNvPr id="0" name="Picture 8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1587500"/>
                        <a:ext cx="4826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600450" y="1892300"/>
          <a:ext cx="1651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901" imgH="164901" progId="Equation.DSMT4">
                  <p:embed/>
                </p:oleObj>
              </mc:Choice>
              <mc:Fallback>
                <p:oleObj name="Equation" r:id="rId14" imgW="164901" imgH="164901" progId="Equation.DSMT4">
                  <p:embed/>
                  <p:pic>
                    <p:nvPicPr>
                      <p:cNvPr id="0" name="Picture 8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892300"/>
                        <a:ext cx="1651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942798"/>
              </p:ext>
            </p:extLst>
          </p:nvPr>
        </p:nvGraphicFramePr>
        <p:xfrm>
          <a:off x="4305300" y="1587500"/>
          <a:ext cx="596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85000" imgH="758520" progId="Equation.DSMT4">
                  <p:embed/>
                </p:oleObj>
              </mc:Choice>
              <mc:Fallback>
                <p:oleObj name="Equation" r:id="rId16" imgW="585000" imgH="758520" progId="Equation.DSMT4">
                  <p:embed/>
                  <p:pic>
                    <p:nvPicPr>
                      <p:cNvPr id="0" name="Picture 8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1587500"/>
                        <a:ext cx="5969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9422239"/>
              </p:ext>
            </p:extLst>
          </p:nvPr>
        </p:nvGraphicFramePr>
        <p:xfrm>
          <a:off x="692150" y="271555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5970" imgH="292123" progId="Equation.DSMT4">
                  <p:embed/>
                </p:oleObj>
              </mc:Choice>
              <mc:Fallback>
                <p:oleObj name="Equation" r:id="rId18" imgW="1345970" imgH="292123" progId="Equation.DSMT4">
                  <p:embed/>
                  <p:pic>
                    <p:nvPicPr>
                      <p:cNvPr id="0" name="Picture 8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271555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886485"/>
              </p:ext>
            </p:extLst>
          </p:nvPr>
        </p:nvGraphicFramePr>
        <p:xfrm>
          <a:off x="2239962" y="2779053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200" imgH="164880" progId="Equation.DSMT4">
                  <p:embed/>
                </p:oleObj>
              </mc:Choice>
              <mc:Fallback>
                <p:oleObj name="Equation" r:id="rId20" imgW="241200" imgH="164880" progId="Equation.DSMT4">
                  <p:embed/>
                  <p:pic>
                    <p:nvPicPr>
                      <p:cNvPr id="0" name="Picture 8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2779053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6376751"/>
              </p:ext>
            </p:extLst>
          </p:nvPr>
        </p:nvGraphicFramePr>
        <p:xfrm>
          <a:off x="2239962" y="3299759"/>
          <a:ext cx="2413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200" imgH="164880" progId="Equation.DSMT4">
                  <p:embed/>
                </p:oleObj>
              </mc:Choice>
              <mc:Fallback>
                <p:oleObj name="Equation" r:id="rId22" imgW="241200" imgH="164880" progId="Equation.DSMT4">
                  <p:embed/>
                  <p:pic>
                    <p:nvPicPr>
                      <p:cNvPr id="0" name="Picture 8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962" y="3299759"/>
                        <a:ext cx="2413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815322"/>
              </p:ext>
            </p:extLst>
          </p:nvPr>
        </p:nvGraphicFramePr>
        <p:xfrm>
          <a:off x="2736850" y="2715553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8555" imgH="291947" progId="Equation.DSMT4">
                  <p:embed/>
                </p:oleObj>
              </mc:Choice>
              <mc:Fallback>
                <p:oleObj name="Equation" r:id="rId24" imgW="558555" imgH="291947" progId="Equation.DSMT4">
                  <p:embed/>
                  <p:pic>
                    <p:nvPicPr>
                      <p:cNvPr id="0" name="Picture 8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2715553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582888"/>
              </p:ext>
            </p:extLst>
          </p:nvPr>
        </p:nvGraphicFramePr>
        <p:xfrm>
          <a:off x="3581400" y="2760003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3017" imgH="203017" progId="Equation.DSMT4">
                  <p:embed/>
                </p:oleObj>
              </mc:Choice>
              <mc:Fallback>
                <p:oleObj name="Equation" r:id="rId26" imgW="203017" imgH="203017" progId="Equation.DSMT4">
                  <p:embed/>
                  <p:pic>
                    <p:nvPicPr>
                      <p:cNvPr id="0" name="Picture 8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760003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165310"/>
              </p:ext>
            </p:extLst>
          </p:nvPr>
        </p:nvGraphicFramePr>
        <p:xfrm>
          <a:off x="3873500" y="2626653"/>
          <a:ext cx="146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460064" imgH="469601" progId="Equation.DSMT4">
                  <p:embed/>
                </p:oleObj>
              </mc:Choice>
              <mc:Fallback>
                <p:oleObj name="Equation" r:id="rId28" imgW="1460064" imgH="469601" progId="Equation.DSMT4">
                  <p:embed/>
                  <p:pic>
                    <p:nvPicPr>
                      <p:cNvPr id="0" name="Picture 8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0" y="2626653"/>
                        <a:ext cx="146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8007413"/>
              </p:ext>
            </p:extLst>
          </p:nvPr>
        </p:nvGraphicFramePr>
        <p:xfrm>
          <a:off x="3581400" y="3280709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17" imgH="203017" progId="Equation.DSMT4">
                  <p:embed/>
                </p:oleObj>
              </mc:Choice>
              <mc:Fallback>
                <p:oleObj name="Equation" r:id="rId30" imgW="203017" imgH="203017" progId="Equation.DSMT4">
                  <p:embed/>
                  <p:pic>
                    <p:nvPicPr>
                      <p:cNvPr id="0" name="Picture 8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80709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1614080"/>
              </p:ext>
            </p:extLst>
          </p:nvPr>
        </p:nvGraphicFramePr>
        <p:xfrm>
          <a:off x="3581400" y="3824862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03017" imgH="203017" progId="Equation.DSMT4">
                  <p:embed/>
                </p:oleObj>
              </mc:Choice>
              <mc:Fallback>
                <p:oleObj name="Equation" r:id="rId31" imgW="203017" imgH="203017" progId="Equation.DSMT4">
                  <p:embed/>
                  <p:pic>
                    <p:nvPicPr>
                      <p:cNvPr id="0" name="Picture 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824862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4792523"/>
              </p:ext>
            </p:extLst>
          </p:nvPr>
        </p:nvGraphicFramePr>
        <p:xfrm>
          <a:off x="3581400" y="4422806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17" imgH="203017" progId="Equation.DSMT4">
                  <p:embed/>
                </p:oleObj>
              </mc:Choice>
              <mc:Fallback>
                <p:oleObj name="Equation" r:id="rId32" imgW="203017" imgH="203017" progId="Equation.DSMT4">
                  <p:embed/>
                  <p:pic>
                    <p:nvPicPr>
                      <p:cNvPr id="0" name="Picture 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422806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086316"/>
              </p:ext>
            </p:extLst>
          </p:nvPr>
        </p:nvGraphicFramePr>
        <p:xfrm>
          <a:off x="946150" y="3242609"/>
          <a:ext cx="838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22600" imgH="264960" progId="Equation.DSMT4">
                  <p:embed/>
                </p:oleObj>
              </mc:Choice>
              <mc:Fallback>
                <p:oleObj name="Equation" r:id="rId33" imgW="822600" imgH="264960" progId="Equation.DSMT4">
                  <p:embed/>
                  <p:pic>
                    <p:nvPicPr>
                      <p:cNvPr id="0" name="Picture 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3242609"/>
                        <a:ext cx="838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2029619"/>
              </p:ext>
            </p:extLst>
          </p:nvPr>
        </p:nvGraphicFramePr>
        <p:xfrm>
          <a:off x="2736850" y="323625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58555" imgH="291947" progId="Equation.DSMT4">
                  <p:embed/>
                </p:oleObj>
              </mc:Choice>
              <mc:Fallback>
                <p:oleObj name="Equation" r:id="rId35" imgW="558555" imgH="291947" progId="Equation.DSMT4">
                  <p:embed/>
                  <p:pic>
                    <p:nvPicPr>
                      <p:cNvPr id="0" name="Picture 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6850" y="3236259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4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805548"/>
              </p:ext>
            </p:extLst>
          </p:nvPr>
        </p:nvGraphicFramePr>
        <p:xfrm>
          <a:off x="4413250" y="3236259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80862" imgH="292123" progId="Equation.DSMT4">
                  <p:embed/>
                </p:oleObj>
              </mc:Choice>
              <mc:Fallback>
                <p:oleObj name="Equation" r:id="rId37" imgW="380862" imgH="292123" progId="Equation.DSMT4">
                  <p:embed/>
                  <p:pic>
                    <p:nvPicPr>
                      <p:cNvPr id="0" name="Picture 8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3236259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4498165"/>
              </p:ext>
            </p:extLst>
          </p:nvPr>
        </p:nvGraphicFramePr>
        <p:xfrm>
          <a:off x="2590800" y="3780412"/>
          <a:ext cx="850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850464" imgH="292123" progId="Equation.DSMT4">
                  <p:embed/>
                </p:oleObj>
              </mc:Choice>
              <mc:Fallback>
                <p:oleObj name="Equation" r:id="rId39" imgW="850464" imgH="292123" progId="Equation.DSMT4">
                  <p:embed/>
                  <p:pic>
                    <p:nvPicPr>
                      <p:cNvPr id="0" name="Picture 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780412"/>
                        <a:ext cx="850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491844"/>
              </p:ext>
            </p:extLst>
          </p:nvPr>
        </p:nvGraphicFramePr>
        <p:xfrm>
          <a:off x="4318000" y="3780412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71225" imgH="291947" progId="Equation.DSMT4">
                  <p:embed/>
                </p:oleObj>
              </mc:Choice>
              <mc:Fallback>
                <p:oleObj name="Equation" r:id="rId41" imgW="571225" imgH="291947" progId="Equation.DSMT4">
                  <p:embed/>
                  <p:pic>
                    <p:nvPicPr>
                      <p:cNvPr id="0" name="Picture 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3780412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621747"/>
              </p:ext>
            </p:extLst>
          </p:nvPr>
        </p:nvGraphicFramePr>
        <p:xfrm>
          <a:off x="2908300" y="4410106"/>
          <a:ext cx="215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15801" imgH="228462" progId="Equation.DSMT4">
                  <p:embed/>
                </p:oleObj>
              </mc:Choice>
              <mc:Fallback>
                <p:oleObj name="Equation" r:id="rId43" imgW="215801" imgH="228462" progId="Equation.DSMT4">
                  <p:embed/>
                  <p:pic>
                    <p:nvPicPr>
                      <p:cNvPr id="0" name="Picture 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8300" y="4410106"/>
                        <a:ext cx="215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826912"/>
            <a:ext cx="7129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jeweler should set the selling price at </a:t>
            </a:r>
            <a:r>
              <a:rPr lang="en-US" sz="2800" dirty="0">
                <a:solidFill>
                  <a:srgbClr val="FF0000"/>
                </a:solidFill>
              </a:rPr>
              <a:t>$600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143000"/>
            <a:ext cx="8224221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46100" y="1752600"/>
          <a:ext cx="1016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15816" imgH="380862" progId="Equation.DSMT4">
                  <p:embed/>
                </p:oleObj>
              </mc:Choice>
              <mc:Fallback>
                <p:oleObj name="Equation" r:id="rId2" imgW="1015816" imgH="380862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1752600"/>
                        <a:ext cx="1016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711200" y="2171700"/>
          <a:ext cx="76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61724" imgH="418893" progId="Equation.DSMT4">
                  <p:embed/>
                </p:oleObj>
              </mc:Choice>
              <mc:Fallback>
                <p:oleObj name="Equation" r:id="rId4" imgW="761724" imgH="418893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171700"/>
                        <a:ext cx="76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33400" y="2609850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754" imgH="406216" progId="Equation.DSMT4">
                  <p:embed/>
                </p:oleObj>
              </mc:Choice>
              <mc:Fallback>
                <p:oleObj name="Equation" r:id="rId6" imgW="939754" imgH="406216" progId="Equation.DSMT4">
                  <p:embed/>
                  <p:pic>
                    <p:nvPicPr>
                      <p:cNvPr id="0" name="Picture 6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09850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366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814" imgH="368407" progId="Equation.DSMT4">
                  <p:embed/>
                </p:oleObj>
              </mc:Choice>
              <mc:Fallback>
                <p:oleObj name="Equation" r:id="rId8" imgW="736814" imgH="368407" progId="Equation.DSMT4">
                  <p:embed/>
                  <p:pic>
                    <p:nvPicPr>
                      <p:cNvPr id="0" name="Picture 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495800" y="1752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493" imgH="380862" progId="Equation.DSMT4">
                  <p:embed/>
                </p:oleObj>
              </mc:Choice>
              <mc:Fallback>
                <p:oleObj name="Equation" r:id="rId10" imgW="1028493" imgH="380862" progId="Equation.DSMT4">
                  <p:embed/>
                  <p:pic>
                    <p:nvPicPr>
                      <p:cNvPr id="0" name="Picture 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752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787900" y="21971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6814" imgH="368407" progId="Equation.DSMT4">
                  <p:embed/>
                </p:oleObj>
              </mc:Choice>
              <mc:Fallback>
                <p:oleObj name="Equation" r:id="rId12" imgW="736814" imgH="368407" progId="Equation.DSMT4">
                  <p:embed/>
                  <p:pic>
                    <p:nvPicPr>
                      <p:cNvPr id="0" name="Picture 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1971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704521"/>
              </p:ext>
            </p:extLst>
          </p:nvPr>
        </p:nvGraphicFramePr>
        <p:xfrm>
          <a:off x="4572000" y="2590800"/>
          <a:ext cx="95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431" imgH="444247" progId="Equation.DSMT4">
                  <p:embed/>
                </p:oleObj>
              </mc:Choice>
              <mc:Fallback>
                <p:oleObj name="Equation" r:id="rId14" imgW="952431" imgH="444247" progId="Equation.DSMT4">
                  <p:embed/>
                  <p:pic>
                    <p:nvPicPr>
                      <p:cNvPr id="0" name="Picture 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590800"/>
                        <a:ext cx="95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246825"/>
              </p:ext>
            </p:extLst>
          </p:nvPr>
        </p:nvGraphicFramePr>
        <p:xfrm>
          <a:off x="4787900" y="3048000"/>
          <a:ext cx="736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22160" imgH="356400" progId="Equation.DSMT4">
                  <p:embed/>
                </p:oleObj>
              </mc:Choice>
              <mc:Fallback>
                <p:oleObj name="Equation" r:id="rId16" imgW="722160" imgH="356400" progId="Equation.DSMT4">
                  <p:embed/>
                  <p:pic>
                    <p:nvPicPr>
                      <p:cNvPr id="0" name="Picture 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048000"/>
                        <a:ext cx="736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546100" y="36195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28493" imgH="380862" progId="Equation.DSMT4">
                  <p:embed/>
                </p:oleObj>
              </mc:Choice>
              <mc:Fallback>
                <p:oleObj name="Equation" r:id="rId18" imgW="1028493" imgH="380862" progId="Equation.DSMT4">
                  <p:embed/>
                  <p:pic>
                    <p:nvPicPr>
                      <p:cNvPr id="0" name="Picture 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36195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359956"/>
              </p:ext>
            </p:extLst>
          </p:nvPr>
        </p:nvGraphicFramePr>
        <p:xfrm>
          <a:off x="698500" y="4133850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58520" imgH="393120" progId="Equation.DSMT4">
                  <p:embed/>
                </p:oleObj>
              </mc:Choice>
              <mc:Fallback>
                <p:oleObj name="Equation" r:id="rId20" imgW="758520" imgH="393120" progId="Equation.DSMT4">
                  <p:embed/>
                  <p:pic>
                    <p:nvPicPr>
                      <p:cNvPr id="0" name="Picture 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4133850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067665"/>
              </p:ext>
            </p:extLst>
          </p:nvPr>
        </p:nvGraphicFramePr>
        <p:xfrm>
          <a:off x="914400" y="4921250"/>
          <a:ext cx="558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558892" imgH="368185" progId="Equation.DSMT4">
                  <p:embed/>
                </p:oleObj>
              </mc:Choice>
              <mc:Fallback>
                <p:oleObj name="Equation" r:id="rId22" imgW="558892" imgH="368185" progId="Equation.DSMT4">
                  <p:embed/>
                  <p:pic>
                    <p:nvPicPr>
                      <p:cNvPr id="0" name="Picture 6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921250"/>
                        <a:ext cx="558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4" name="Object 22"/>
          <p:cNvGraphicFramePr>
            <a:graphicFrameLocks noChangeAspect="1"/>
          </p:cNvGraphicFramePr>
          <p:nvPr/>
        </p:nvGraphicFramePr>
        <p:xfrm>
          <a:off x="1752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183757" imgH="317477" progId="Equation.DSMT4">
                  <p:embed/>
                </p:oleObj>
              </mc:Choice>
              <mc:Fallback>
                <p:oleObj name="Equation" r:id="rId24" imgW="2183757" imgH="317477" progId="Equation.DSMT4">
                  <p:embed/>
                  <p:pic>
                    <p:nvPicPr>
                      <p:cNvPr id="0" name="Picture 6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5" name="Object 23"/>
          <p:cNvGraphicFramePr>
            <a:graphicFrameLocks noChangeAspect="1"/>
          </p:cNvGraphicFramePr>
          <p:nvPr/>
        </p:nvGraphicFramePr>
        <p:xfrm>
          <a:off x="1752600" y="2654300"/>
          <a:ext cx="1206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05796" imgH="317286" progId="Equation.DSMT4">
                  <p:embed/>
                </p:oleObj>
              </mc:Choice>
              <mc:Fallback>
                <p:oleObj name="Equation" r:id="rId26" imgW="1205796" imgH="317286" progId="Equation.DSMT4">
                  <p:embed/>
                  <p:pic>
                    <p:nvPicPr>
                      <p:cNvPr id="0" name="Picture 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54300"/>
                        <a:ext cx="1206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6" name="Object 24"/>
          <p:cNvGraphicFramePr>
            <a:graphicFrameLocks noChangeAspect="1"/>
          </p:cNvGraphicFramePr>
          <p:nvPr/>
        </p:nvGraphicFramePr>
        <p:xfrm>
          <a:off x="1752600" y="31051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65108" imgH="254092" progId="Equation.DSMT4">
                  <p:embed/>
                </p:oleObj>
              </mc:Choice>
              <mc:Fallback>
                <p:oleObj name="Equation" r:id="rId28" imgW="965108" imgH="254092" progId="Equation.DSMT4">
                  <p:embed/>
                  <p:pic>
                    <p:nvPicPr>
                      <p:cNvPr id="0" name="Picture 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051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7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9469732"/>
              </p:ext>
            </p:extLst>
          </p:nvPr>
        </p:nvGraphicFramePr>
        <p:xfrm>
          <a:off x="5816600" y="2222500"/>
          <a:ext cx="218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183757" imgH="317477" progId="Equation.DSMT4">
                  <p:embed/>
                </p:oleObj>
              </mc:Choice>
              <mc:Fallback>
                <p:oleObj name="Equation" r:id="rId30" imgW="2183757" imgH="317477" progId="Equation.DSMT4">
                  <p:embed/>
                  <p:pic>
                    <p:nvPicPr>
                      <p:cNvPr id="0" name="Picture 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222500"/>
                        <a:ext cx="2184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8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961306"/>
              </p:ext>
            </p:extLst>
          </p:nvPr>
        </p:nvGraphicFramePr>
        <p:xfrm>
          <a:off x="5816600" y="2686050"/>
          <a:ext cx="965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65108" imgH="254092" progId="Equation.DSMT4">
                  <p:embed/>
                </p:oleObj>
              </mc:Choice>
              <mc:Fallback>
                <p:oleObj name="Equation" r:id="rId32" imgW="965108" imgH="254092" progId="Equation.DSMT4">
                  <p:embed/>
                  <p:pic>
                    <p:nvPicPr>
                      <p:cNvPr id="0" name="Picture 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600" y="2686050"/>
                        <a:ext cx="9652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19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6805965"/>
              </p:ext>
            </p:extLst>
          </p:nvPr>
        </p:nvGraphicFramePr>
        <p:xfrm>
          <a:off x="5829300" y="30734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18956" imgH="317477" progId="Equation.DSMT4">
                  <p:embed/>
                </p:oleObj>
              </mc:Choice>
              <mc:Fallback>
                <p:oleObj name="Equation" r:id="rId34" imgW="2018956" imgH="317477" progId="Equation.DSMT4">
                  <p:embed/>
                  <p:pic>
                    <p:nvPicPr>
                      <p:cNvPr id="0" name="Picture 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0734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0" name="Object 28"/>
          <p:cNvGraphicFramePr>
            <a:graphicFrameLocks noChangeAspect="1"/>
          </p:cNvGraphicFramePr>
          <p:nvPr/>
        </p:nvGraphicFramePr>
        <p:xfrm>
          <a:off x="1752600" y="41783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018956" imgH="317477" progId="Equation.DSMT4">
                  <p:embed/>
                </p:oleObj>
              </mc:Choice>
              <mc:Fallback>
                <p:oleObj name="Equation" r:id="rId36" imgW="2018956" imgH="317477" progId="Equation.DSMT4">
                  <p:embed/>
                  <p:pic>
                    <p:nvPicPr>
                      <p:cNvPr id="0" name="Picture 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783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1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0351688"/>
              </p:ext>
            </p:extLst>
          </p:nvPr>
        </p:nvGraphicFramePr>
        <p:xfrm>
          <a:off x="1752600" y="45847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82278" imgH="228738" progId="Equation.DSMT4">
                  <p:embed/>
                </p:oleObj>
              </mc:Choice>
              <mc:Fallback>
                <p:oleObj name="Equation" r:id="rId38" imgW="482278" imgH="228738" progId="Equation.DSMT4">
                  <p:embed/>
                  <p:pic>
                    <p:nvPicPr>
                      <p:cNvPr id="0" name="Picture 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5847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2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935928"/>
              </p:ext>
            </p:extLst>
          </p:nvPr>
        </p:nvGraphicFramePr>
        <p:xfrm>
          <a:off x="1752600" y="495935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634572" imgH="291947" progId="Equation.DSMT4">
                  <p:embed/>
                </p:oleObj>
              </mc:Choice>
              <mc:Fallback>
                <p:oleObj name="Equation" r:id="rId40" imgW="634572" imgH="291947" progId="Equation.DSMT4">
                  <p:embed/>
                  <p:pic>
                    <p:nvPicPr>
                      <p:cNvPr id="0" name="Picture 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95935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BD3E8445-E4F9-468B-AD42-DFB540D24C27}"/>
              </a:ext>
            </a:extLst>
          </p:cNvPr>
          <p:cNvSpPr txBox="1">
            <a:spLocks/>
          </p:cNvSpPr>
          <p:nvPr/>
        </p:nvSpPr>
        <p:spPr>
          <a:xfrm>
            <a:off x="533400" y="4409365"/>
            <a:ext cx="1143000" cy="523220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-$350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BB50EC4-51E8-046C-BD34-BDD9BB470E4E}"/>
              </a:ext>
            </a:extLst>
          </p:cNvPr>
          <p:cNvCxnSpPr>
            <a:cxnSpLocks/>
          </p:cNvCxnSpPr>
          <p:nvPr/>
        </p:nvCxnSpPr>
        <p:spPr>
          <a:xfrm>
            <a:off x="596900" y="4876800"/>
            <a:ext cx="927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9060E-DCE1-B4B2-967B-1E901B807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Cost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As a double check,</a:t>
                </a:r>
              </a:p>
              <a:p>
                <a:r>
                  <a:rPr lang="en-US" dirty="0"/>
                  <a:t>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$350</m:t>
                    </m:r>
                  </m:oMath>
                </a14:m>
                <a:r>
                  <a:rPr lang="en-US" b="0" dirty="0"/>
                  <a:t>   </a:t>
                </a:r>
              </a:p>
              <a:p>
                <a:r>
                  <a:rPr lang="en-IN" dirty="0"/>
                  <a:t>         </a:t>
                </a:r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0.20</m:t>
                    </m:r>
                  </m:oMath>
                </a14:m>
                <a:endParaRPr lang="en-IN" dirty="0"/>
              </a:p>
              <a:p>
                <a:r>
                  <a:rPr lang="en-IN" dirty="0"/>
                  <a:t>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$70</m:t>
                    </m:r>
                  </m:oMath>
                </a14:m>
                <a:r>
                  <a:rPr lang="en-IN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9061D2-1D54-4E21-B4D7-19E295BE7A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9" t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E77D993-20EA-41AE-C5CF-738C8CE9CDBA}"/>
              </a:ext>
            </a:extLst>
          </p:cNvPr>
          <p:cNvCxnSpPr/>
          <p:nvPr/>
        </p:nvCxnSpPr>
        <p:spPr>
          <a:xfrm>
            <a:off x="1295400" y="2819400"/>
            <a:ext cx="9906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31">
            <a:extLst>
              <a:ext uri="{FF2B5EF4-FFF2-40B4-BE49-F238E27FC236}">
                <a16:creationId xmlns:a16="http://schemas.microsoft.com/office/drawing/2014/main" id="{BAF9024A-DF02-FECD-CB5F-BF08A86C7E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676673"/>
              </p:ext>
            </p:extLst>
          </p:nvPr>
        </p:nvGraphicFramePr>
        <p:xfrm>
          <a:off x="2514600" y="1905000"/>
          <a:ext cx="4826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278" imgH="228738" progId="Equation.DSMT4">
                  <p:embed/>
                </p:oleObj>
              </mc:Choice>
              <mc:Fallback>
                <p:oleObj name="Equation" r:id="rId3" imgW="482278" imgH="228738" progId="Equation.DSMT4">
                  <p:embed/>
                  <p:pic>
                    <p:nvPicPr>
                      <p:cNvPr id="822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905000"/>
                        <a:ext cx="4826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2">
            <a:extLst>
              <a:ext uri="{FF2B5EF4-FFF2-40B4-BE49-F238E27FC236}">
                <a16:creationId xmlns:a16="http://schemas.microsoft.com/office/drawing/2014/main" id="{AE9FFEEA-B3D8-C55F-B3A3-1FBD534099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517169"/>
              </p:ext>
            </p:extLst>
          </p:nvPr>
        </p:nvGraphicFramePr>
        <p:xfrm>
          <a:off x="2514600" y="2425700"/>
          <a:ext cx="863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49960" imgH="301680" progId="Equation.DSMT4">
                  <p:embed/>
                </p:oleObj>
              </mc:Choice>
              <mc:Fallback>
                <p:oleObj name="Equation" r:id="rId5" imgW="849960" imgH="301680" progId="Equation.DSMT4">
                  <p:embed/>
                  <p:pic>
                    <p:nvPicPr>
                      <p:cNvPr id="822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425700"/>
                        <a:ext cx="863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3">
            <a:extLst>
              <a:ext uri="{FF2B5EF4-FFF2-40B4-BE49-F238E27FC236}">
                <a16:creationId xmlns:a16="http://schemas.microsoft.com/office/drawing/2014/main" id="{F3618CEC-5DFB-5ECA-A688-8610D1C9B9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167180"/>
              </p:ext>
            </p:extLst>
          </p:nvPr>
        </p:nvGraphicFramePr>
        <p:xfrm>
          <a:off x="2514600" y="292608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634572" imgH="291947" progId="Equation.DSMT4">
                  <p:embed/>
                </p:oleObj>
              </mc:Choice>
              <mc:Fallback>
                <p:oleObj name="Equation" r:id="rId7" imgW="634572" imgH="291947" progId="Equation.DSMT4">
                  <p:embed/>
                  <p:pic>
                    <p:nvPicPr>
                      <p:cNvPr id="822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92608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3070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946388"/>
              </p:ext>
            </p:extLst>
          </p:nvPr>
        </p:nvGraphicFramePr>
        <p:xfrm>
          <a:off x="953398" y="1447800"/>
          <a:ext cx="720000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69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457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      Rate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Time          =    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Brother’s trip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50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20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Sister’s trip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65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52500" y="3124200"/>
            <a:ext cx="7350206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434081"/>
              </p:ext>
            </p:extLst>
          </p:nvPr>
        </p:nvGraphicFramePr>
        <p:xfrm>
          <a:off x="5983288" y="1179576"/>
          <a:ext cx="279082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5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179576"/>
                        <a:ext cx="279082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688072"/>
              </p:ext>
            </p:extLst>
          </p:nvPr>
        </p:nvGraphicFramePr>
        <p:xfrm>
          <a:off x="5969000" y="2209800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5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209800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0986306"/>
              </p:ext>
            </p:extLst>
          </p:nvPr>
        </p:nvGraphicFramePr>
        <p:xfrm>
          <a:off x="508000" y="1098550"/>
          <a:ext cx="952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41400" imgH="1170000" progId="Equation.DSMT4">
                  <p:embed/>
                </p:oleObj>
              </mc:Choice>
              <mc:Fallback>
                <p:oleObj name="Equation" r:id="rId6" imgW="941400" imgH="1170000" progId="Equation.DSMT4">
                  <p:embed/>
                  <p:pic>
                    <p:nvPicPr>
                      <p:cNvPr id="0" name="Picture 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1098550"/>
                        <a:ext cx="9525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17" imgH="203017" progId="Equation.DSMT4">
                  <p:embed/>
                </p:oleObj>
              </mc:Choice>
              <mc:Fallback>
                <p:oleObj name="Equation" r:id="rId8" imgW="203017" imgH="203017" progId="Equation.DSMT4">
                  <p:embed/>
                  <p:pic>
                    <p:nvPicPr>
                      <p:cNvPr id="0" name="Picture 5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340103"/>
              </p:ext>
            </p:extLst>
          </p:nvPr>
        </p:nvGraphicFramePr>
        <p:xfrm>
          <a:off x="2349500" y="1117600"/>
          <a:ext cx="8763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68320" imgH="1133640" progId="Equation.DSMT4">
                  <p:embed/>
                </p:oleObj>
              </mc:Choice>
              <mc:Fallback>
                <p:oleObj name="Equation" r:id="rId10" imgW="868320" imgH="1133640" progId="Equation.DSMT4">
                  <p:embed/>
                  <p:pic>
                    <p:nvPicPr>
                      <p:cNvPr id="0" name="Picture 5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1117600"/>
                        <a:ext cx="8763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164702" progId="Equation.DSMT4">
                  <p:embed/>
                </p:oleObj>
              </mc:Choice>
              <mc:Fallback>
                <p:oleObj name="Equation" r:id="rId12" imgW="203261" imgH="164702" progId="Equation.DSMT4">
                  <p:embed/>
                  <p:pic>
                    <p:nvPicPr>
                      <p:cNvPr id="0" name="Picture 5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299506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01440" imgH="1054080" progId="Equation.DSMT4">
                  <p:embed/>
                </p:oleObj>
              </mc:Choice>
              <mc:Fallback>
                <p:oleObj name="Equation" r:id="rId14" imgW="901440" imgH="1054080" progId="Equation.DSMT4">
                  <p:embed/>
                  <p:pic>
                    <p:nvPicPr>
                      <p:cNvPr id="0" name="Picture 5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3588959"/>
              </p:ext>
            </p:extLst>
          </p:nvPr>
        </p:nvGraphicFramePr>
        <p:xfrm>
          <a:off x="723900" y="2228850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11920" imgH="264960" progId="Equation.DSMT4">
                  <p:embed/>
                </p:oleObj>
              </mc:Choice>
              <mc:Fallback>
                <p:oleObj name="Equation" r:id="rId16" imgW="511920" imgH="264960" progId="Equation.DSMT4">
                  <p:embed/>
                  <p:pic>
                    <p:nvPicPr>
                      <p:cNvPr id="0" name="Picture 5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2228850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569789"/>
              </p:ext>
            </p:extLst>
          </p:nvPr>
        </p:nvGraphicFramePr>
        <p:xfrm>
          <a:off x="1625600" y="2247900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41124" imgH="241124" progId="Equation.DSMT4">
                  <p:embed/>
                </p:oleObj>
              </mc:Choice>
              <mc:Fallback>
                <p:oleObj name="Equation" r:id="rId18" imgW="241124" imgH="241124" progId="Equation.DSMT4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247900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586542"/>
              </p:ext>
            </p:extLst>
          </p:nvPr>
        </p:nvGraphicFramePr>
        <p:xfrm>
          <a:off x="2540000" y="222885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84560" imgH="264960" progId="Equation.DSMT4">
                  <p:embed/>
                </p:oleObj>
              </mc:Choice>
              <mc:Fallback>
                <p:oleObj name="Equation" r:id="rId20" imgW="484560" imgH="264960" progId="Equation.DSMT4">
                  <p:embed/>
                  <p:pic>
                    <p:nvPicPr>
                      <p:cNvPr id="0" name="Picture 5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0" y="222885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524934"/>
              </p:ext>
            </p:extLst>
          </p:nvPr>
        </p:nvGraphicFramePr>
        <p:xfrm>
          <a:off x="3721100" y="2273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190477" progId="Equation.DSMT4">
                  <p:embed/>
                </p:oleObj>
              </mc:Choice>
              <mc:Fallback>
                <p:oleObj name="Equation" r:id="rId22" imgW="241124" imgH="190477" progId="Equation.DSMT4">
                  <p:embed/>
                  <p:pic>
                    <p:nvPicPr>
                      <p:cNvPr id="0" name="Picture 5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273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96072"/>
              </p:ext>
            </p:extLst>
          </p:nvPr>
        </p:nvGraphicFramePr>
        <p:xfrm>
          <a:off x="4562475" y="22288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57640" imgH="264960" progId="Equation.DSMT4">
                  <p:embed/>
                </p:oleObj>
              </mc:Choice>
              <mc:Fallback>
                <p:oleObj name="Equation" r:id="rId24" imgW="557640" imgH="264960" progId="Equation.DSMT4">
                  <p:embed/>
                  <p:pic>
                    <p:nvPicPr>
                      <p:cNvPr id="0" name="Picture 5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2288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202292"/>
              </p:ext>
            </p:extLst>
          </p:nvPr>
        </p:nvGraphicFramePr>
        <p:xfrm>
          <a:off x="3721100" y="2717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41124" imgH="190477" progId="Equation.DSMT4">
                  <p:embed/>
                </p:oleObj>
              </mc:Choice>
              <mc:Fallback>
                <p:oleObj name="Equation" r:id="rId26" imgW="241124" imgH="190477" progId="Equation.DSMT4">
                  <p:embed/>
                  <p:pic>
                    <p:nvPicPr>
                      <p:cNvPr id="0" name="Picture 5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717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721214"/>
              </p:ext>
            </p:extLst>
          </p:nvPr>
        </p:nvGraphicFramePr>
        <p:xfrm>
          <a:off x="4562475" y="2673350"/>
          <a:ext cx="57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57640" imgH="264960" progId="Equation.DSMT4">
                  <p:embed/>
                </p:oleObj>
              </mc:Choice>
              <mc:Fallback>
                <p:oleObj name="Equation" r:id="rId27" imgW="557640" imgH="264960" progId="Equation.DSMT4">
                  <p:embed/>
                  <p:pic>
                    <p:nvPicPr>
                      <p:cNvPr id="0" name="Picture 5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475" y="2673350"/>
                        <a:ext cx="57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70569"/>
              </p:ext>
            </p:extLst>
          </p:nvPr>
        </p:nvGraphicFramePr>
        <p:xfrm>
          <a:off x="2451100" y="2673350"/>
          <a:ext cx="673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58080" imgH="264960" progId="Equation.DSMT4">
                  <p:embed/>
                </p:oleObj>
              </mc:Choice>
              <mc:Fallback>
                <p:oleObj name="Equation" r:id="rId29" imgW="658080" imgH="264960" progId="Equation.DSMT4">
                  <p:embed/>
                  <p:pic>
                    <p:nvPicPr>
                      <p:cNvPr id="0" name="Picture 5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2673350"/>
                        <a:ext cx="673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014990"/>
              </p:ext>
            </p:extLst>
          </p:nvPr>
        </p:nvGraphicFramePr>
        <p:xfrm>
          <a:off x="3721100" y="32258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41124" imgH="190477" progId="Equation.DSMT4">
                  <p:embed/>
                </p:oleObj>
              </mc:Choice>
              <mc:Fallback>
                <p:oleObj name="Equation" r:id="rId31" imgW="241124" imgH="190477" progId="Equation.DSMT4">
                  <p:embed/>
                  <p:pic>
                    <p:nvPicPr>
                      <p:cNvPr id="0" name="Picture 5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2258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9317"/>
              </p:ext>
            </p:extLst>
          </p:nvPr>
        </p:nvGraphicFramePr>
        <p:xfrm>
          <a:off x="2705100" y="31496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64801" imgH="279446" progId="Equation.DSMT4">
                  <p:embed/>
                </p:oleObj>
              </mc:Choice>
              <mc:Fallback>
                <p:oleObj name="Equation" r:id="rId32" imgW="164801" imgH="279446" progId="Equation.DSMT4">
                  <p:embed/>
                  <p:pic>
                    <p:nvPicPr>
                      <p:cNvPr id="0" name="Picture 5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31496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227075"/>
              </p:ext>
            </p:extLst>
          </p:nvPr>
        </p:nvGraphicFramePr>
        <p:xfrm>
          <a:off x="4737100" y="31242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00880" imgH="264960" progId="Equation.DSMT4">
                  <p:embed/>
                </p:oleObj>
              </mc:Choice>
              <mc:Fallback>
                <p:oleObj name="Equation" r:id="rId34" imgW="200880" imgH="26496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1242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042964"/>
              </p:ext>
            </p:extLst>
          </p:nvPr>
        </p:nvGraphicFramePr>
        <p:xfrm>
          <a:off x="5994400" y="3149600"/>
          <a:ext cx="1168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52000" imgH="219240" progId="Equation.DSMT4">
                  <p:embed/>
                </p:oleObj>
              </mc:Choice>
              <mc:Fallback>
                <p:oleObj name="Equation" r:id="rId36" imgW="1152000" imgH="21924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149600"/>
                        <a:ext cx="1168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90016" y="413030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6174" y="3505200"/>
            <a:ext cx="84145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The brother and sister will be 460 miles apart in </a:t>
            </a:r>
            <a:r>
              <a:rPr lang="en-US" sz="2800" dirty="0">
                <a:solidFill>
                  <a:srgbClr val="FF0000"/>
                </a:solidFill>
              </a:rPr>
              <a:t>4 hours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Rectangle 3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>
                <a:spAutoFit/>
              </a:bodyPr>
              <a:lstStyle/>
              <a:p>
                <a:pPr algn="just">
                  <a:buFont typeface="Courier New" pitchFamily="49" charset="0"/>
                  <a:buNone/>
                </a:pPr>
                <a:r>
                  <a:rPr lang="en-US" b="1" i="0" dirty="0">
                    <a:solidFill>
                      <a:schemeClr val="tx1"/>
                    </a:solidFill>
                  </a:rPr>
                  <a:t>Check</a:t>
                </a:r>
              </a:p>
              <a:p>
                <a:pPr algn="just">
                  <a:lnSpc>
                    <a:spcPct val="145000"/>
                  </a:lnSpc>
                </a:pPr>
                <a:r>
                  <a:rPr lang="en-US" i="0" dirty="0">
                    <a:solidFill>
                      <a:schemeClr val="tx1"/>
                    </a:solidFill>
                  </a:rPr>
                  <a:t>50(4) </a:t>
                </a:r>
                <a:r>
                  <a:rPr lang="en-US" i="0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i="0" dirty="0">
                    <a:solidFill>
                      <a:schemeClr val="tx1"/>
                    </a:solidFill>
                  </a:rPr>
                  <a:t> 200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st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i="0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chemeClr val="tx1"/>
                    </a:solidFill>
                  </a:rPr>
                  <a:t>65(4) </a:t>
                </a:r>
                <a:r>
                  <a:rPr lang="en-US" dirty="0">
                    <a:solidFill>
                      <a:schemeClr val="tx1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chemeClr val="tx1"/>
                    </a:solidFill>
                  </a:rPr>
                  <a:t> 260 </a:t>
                </a:r>
                <a:r>
                  <a:rPr lang="en-US" dirty="0"/>
                  <a:t>miles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nd</m:t>
                        </m:r>
                      </m:sup>
                    </m:sSup>
                  </m:oMath>
                </a14:m>
                <a:r>
                  <a:rPr lang="en-US" dirty="0"/>
                  <a:t> car)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pPr algn="just">
                  <a:lnSpc>
                    <a:spcPct val="145000"/>
                  </a:lnSpc>
                </a:pPr>
                <a:r>
                  <a:rPr lang="en-US" dirty="0">
                    <a:solidFill>
                      <a:srgbClr val="FF0000"/>
                    </a:solidFill>
                  </a:rPr>
                  <a:t>200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+</a:t>
                </a:r>
                <a:r>
                  <a:rPr lang="en-US" dirty="0">
                    <a:solidFill>
                      <a:srgbClr val="FF0000"/>
                    </a:solidFill>
                  </a:rPr>
                  <a:t> 260 </a:t>
                </a:r>
                <a:r>
                  <a:rPr lang="en-US" dirty="0">
                    <a:solidFill>
                      <a:srgbClr val="FF0000"/>
                    </a:solidFill>
                    <a:latin typeface="Symbol" charset="2"/>
                    <a:cs typeface="Symbol" charset="2"/>
                  </a:rPr>
                  <a:t>=</a:t>
                </a:r>
                <a:r>
                  <a:rPr lang="en-US" dirty="0">
                    <a:solidFill>
                      <a:srgbClr val="FF0000"/>
                    </a:solidFill>
                  </a:rPr>
                  <a:t> 460 miles in total</a:t>
                </a:r>
              </a:p>
            </p:txBody>
          </p:sp>
        </mc:Choice>
        <mc:Fallback xmlns="">
          <p:sp>
            <p:nvSpPr>
              <p:cNvPr id="921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80160"/>
                <a:ext cx="8229600" cy="2651816"/>
              </a:xfrm>
              <a:prstGeom prst="rect">
                <a:avLst/>
              </a:prstGeom>
              <a:blipFill>
                <a:blip r:embed="rId2"/>
                <a:stretch>
                  <a:fillRect l="-1481" t="-2069" b="-4598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motorist averaged </a:t>
            </a:r>
            <a:r>
              <a:rPr lang="en-US" i="0" dirty="0">
                <a:solidFill>
                  <a:srgbClr val="0000FF"/>
                </a:solidFill>
              </a:rPr>
              <a:t>45 mph </a:t>
            </a:r>
            <a:r>
              <a:rPr lang="en-US" i="0" dirty="0">
                <a:solidFill>
                  <a:schemeClr val="tx1"/>
                </a:solidFill>
              </a:rPr>
              <a:t>for the first part of a trip and </a:t>
            </a:r>
            <a:r>
              <a:rPr lang="en-US" i="0" dirty="0">
                <a:solidFill>
                  <a:srgbClr val="0000FF"/>
                </a:solidFill>
              </a:rPr>
              <a:t>54 mph </a:t>
            </a:r>
            <a:r>
              <a:rPr lang="en-US" i="0" dirty="0">
                <a:solidFill>
                  <a:schemeClr val="tx1"/>
                </a:solidFill>
              </a:rPr>
              <a:t>for the last part of the trip. If the total trip of </a:t>
            </a:r>
            <a:r>
              <a:rPr lang="en-US" i="0" dirty="0">
                <a:solidFill>
                  <a:srgbClr val="0000FF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took </a:t>
            </a:r>
            <a:r>
              <a:rPr lang="en-US" i="0" dirty="0">
                <a:solidFill>
                  <a:srgbClr val="0000FF"/>
                </a:solidFill>
              </a:rPr>
              <a:t>6 hours</a:t>
            </a:r>
            <a:r>
              <a:rPr lang="en-US" i="0" dirty="0">
                <a:solidFill>
                  <a:schemeClr val="tx1"/>
                </a:solidFill>
              </a:rPr>
              <a:t>, what was the time for each part?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i="0" dirty="0">
                <a:solidFill>
                  <a:schemeClr val="tx1"/>
                </a:solidFill>
              </a:rPr>
              <a:t>Total time minus time for 1</a:t>
            </a:r>
            <a:r>
              <a:rPr lang="en-US" i="0" baseline="30000" dirty="0">
                <a:solidFill>
                  <a:schemeClr val="tx1"/>
                </a:solidFill>
              </a:rPr>
              <a:t>st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part of the trip is equal to the time for the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baseline="30000" dirty="0">
                <a:solidFill>
                  <a:schemeClr val="tx1"/>
                </a:solidFill>
              </a:rPr>
              <a:t>nd</a:t>
            </a:r>
            <a:r>
              <a:rPr lang="en-US" dirty="0"/>
              <a:t> part.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6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</p:spPr>
        <p:txBody>
          <a:bodyPr>
            <a:spAutoFit/>
          </a:bodyPr>
          <a:lstStyle/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Let 	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1</a:t>
            </a:r>
            <a:r>
              <a:rPr lang="en-US" baseline="30000" dirty="0">
                <a:latin typeface="Calibri" pitchFamily="34" charset="0"/>
              </a:rPr>
              <a:t>st</a:t>
            </a:r>
            <a:r>
              <a:rPr lang="en-US" dirty="0">
                <a:latin typeface="Calibri" pitchFamily="34" charset="0"/>
              </a:rPr>
              <a:t> part of trip </a:t>
            </a:r>
          </a:p>
          <a:p>
            <a:pPr marL="533400" indent="-533400" algn="just" eaLnBrk="0" hangingPunct="0">
              <a:lnSpc>
                <a:spcPct val="90000"/>
              </a:lnSpc>
            </a:pPr>
            <a:r>
              <a:rPr lang="en-US" dirty="0">
                <a:latin typeface="Calibri" pitchFamily="34" charset="0"/>
              </a:rPr>
              <a:t>6 − </a:t>
            </a:r>
            <a:r>
              <a:rPr lang="en-US" i="1" dirty="0">
                <a:latin typeface="Calibri" pitchFamily="34" charset="0"/>
              </a:rPr>
              <a:t>t </a:t>
            </a:r>
            <a:r>
              <a:rPr lang="en-US" dirty="0">
                <a:latin typeface="Calibri" pitchFamily="34" charset="0"/>
              </a:rPr>
              <a:t>= time for 2</a:t>
            </a:r>
            <a:r>
              <a:rPr lang="en-US" baseline="30000" dirty="0">
                <a:latin typeface="Calibri" pitchFamily="34" charset="0"/>
              </a:rPr>
              <a:t>nd</a:t>
            </a:r>
            <a:r>
              <a:rPr lang="en-US" dirty="0">
                <a:latin typeface="Calibri" pitchFamily="34" charset="0"/>
              </a:rPr>
              <a:t> part of trip</a:t>
            </a:r>
            <a:endParaRPr lang="en-US" dirty="0"/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pic>
        <p:nvPicPr>
          <p:cNvPr id="16408" name="Picture 24" descr="15_ex2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4114800"/>
            <a:ext cx="6019800" cy="172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Group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9001551"/>
              </p:ext>
            </p:extLst>
          </p:nvPr>
        </p:nvGraphicFramePr>
        <p:xfrm>
          <a:off x="1219200" y="2537178"/>
          <a:ext cx="6836832" cy="1272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9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39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3225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                Rate              </a:t>
                      </a:r>
                      <a:r>
                        <a:rPr lang="bg-BG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US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   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         Time               =          Distance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1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st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45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    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45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50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2</a:t>
                      </a:r>
                      <a:r>
                        <a:rPr kumimoji="0" lang="en-US" sz="200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nd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Part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54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6 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itchFamily="82" charset="2"/>
                        </a:rPr>
                        <a:t>-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Symbol" charset="2"/>
                          <a:ea typeface="+mn-ea"/>
                          <a:cs typeface="Symbol" charset="2"/>
                        </a:rPr>
                        <a:t>=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Symbol" charset="2"/>
                        <a:cs typeface="Symbol" charset="2"/>
                      </a:endParaRPr>
                    </a:p>
                  </a:txBody>
                  <a:tcPr marL="99753" marR="99753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54(6 – </a:t>
                      </a:r>
                      <a:r>
                        <a:rPr kumimoji="0" lang="en-US" sz="200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t</a:t>
                      </a:r>
                      <a:r>
                        <a:rPr kumimoji="0" lang="en-US" sz="200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</a:rPr>
                        <a:t>)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9753" marR="99753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52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093947"/>
              </p:ext>
            </p:extLst>
          </p:nvPr>
        </p:nvGraphicFramePr>
        <p:xfrm>
          <a:off x="5983288" y="1358900"/>
          <a:ext cx="2792412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647640" progId="Equation.DSMT4">
                  <p:embed/>
                </p:oleObj>
              </mc:Choice>
              <mc:Fallback>
                <p:oleObj name="Equation" r:id="rId2" imgW="2781000" imgH="647640" progId="Equation.DSMT4">
                  <p:embed/>
                  <p:pic>
                    <p:nvPicPr>
                      <p:cNvPr id="0" name="Picture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3288" y="1358900"/>
                        <a:ext cx="2792412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924983"/>
              </p:ext>
            </p:extLst>
          </p:nvPr>
        </p:nvGraphicFramePr>
        <p:xfrm>
          <a:off x="5969000" y="2387299"/>
          <a:ext cx="199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93601" imgH="279446" progId="Equation.DSMT4">
                  <p:embed/>
                </p:oleObj>
              </mc:Choice>
              <mc:Fallback>
                <p:oleObj name="Equation" r:id="rId4" imgW="1993601" imgH="279446" progId="Equation.DSMT4">
                  <p:embed/>
                  <p:pic>
                    <p:nvPicPr>
                      <p:cNvPr id="0" name="Picture 3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0" y="2387299"/>
                        <a:ext cx="199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55539"/>
              </p:ext>
            </p:extLst>
          </p:nvPr>
        </p:nvGraphicFramePr>
        <p:xfrm>
          <a:off x="6045200" y="5362575"/>
          <a:ext cx="197008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55520" imgH="393480" progId="Equation.DSMT4">
                  <p:embed/>
                </p:oleObj>
              </mc:Choice>
              <mc:Fallback>
                <p:oleObj name="Equation" r:id="rId6" imgW="1955520" imgH="393480" progId="Equation.DSMT4">
                  <p:embed/>
                  <p:pic>
                    <p:nvPicPr>
                      <p:cNvPr id="0" name="Picture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5362575"/>
                        <a:ext cx="197008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347542"/>
              </p:ext>
            </p:extLst>
          </p:nvPr>
        </p:nvGraphicFramePr>
        <p:xfrm>
          <a:off x="530225" y="1143000"/>
          <a:ext cx="909638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1079280" progId="Equation.DSMT4">
                  <p:embed/>
                </p:oleObj>
              </mc:Choice>
              <mc:Fallback>
                <p:oleObj name="Equation" r:id="rId8" imgW="901440" imgH="1079280" progId="Equation.DSMT4">
                  <p:embed/>
                  <p:pic>
                    <p:nvPicPr>
                      <p:cNvPr id="0" name="Picture 4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1143000"/>
                        <a:ext cx="909638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644650" y="1587500"/>
          <a:ext cx="20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017" imgH="203017" progId="Equation.DSMT4">
                  <p:embed/>
                </p:oleObj>
              </mc:Choice>
              <mc:Fallback>
                <p:oleObj name="Equation" r:id="rId10" imgW="203017" imgH="203017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87500"/>
                        <a:ext cx="2032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969561"/>
              </p:ext>
            </p:extLst>
          </p:nvPr>
        </p:nvGraphicFramePr>
        <p:xfrm>
          <a:off x="2328863" y="1155700"/>
          <a:ext cx="917575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01440" imgH="1054080" progId="Equation.DSMT4">
                  <p:embed/>
                </p:oleObj>
              </mc:Choice>
              <mc:Fallback>
                <p:oleObj name="Equation" r:id="rId12" imgW="901440" imgH="105408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1155700"/>
                        <a:ext cx="917575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3740150" y="160655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164702" progId="Equation.DSMT4">
                  <p:embed/>
                </p:oleObj>
              </mc:Choice>
              <mc:Fallback>
                <p:oleObj name="Equation" r:id="rId14" imgW="203261" imgH="164702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160655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269348"/>
              </p:ext>
            </p:extLst>
          </p:nvPr>
        </p:nvGraphicFramePr>
        <p:xfrm>
          <a:off x="4394200" y="1157288"/>
          <a:ext cx="909638" cy="1062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01440" imgH="1054080" progId="Equation.DSMT4">
                  <p:embed/>
                </p:oleObj>
              </mc:Choice>
              <mc:Fallback>
                <p:oleObj name="Equation" r:id="rId16" imgW="901440" imgH="105408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157288"/>
                        <a:ext cx="909638" cy="1062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1970127"/>
              </p:ext>
            </p:extLst>
          </p:nvPr>
        </p:nvGraphicFramePr>
        <p:xfrm>
          <a:off x="730250" y="2399999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633" imgH="292123" progId="Equation.DSMT4">
                  <p:embed/>
                </p:oleObj>
              </mc:Choice>
              <mc:Fallback>
                <p:oleObj name="Equation" r:id="rId18" imgW="507633" imgH="292123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399999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007914"/>
              </p:ext>
            </p:extLst>
          </p:nvPr>
        </p:nvGraphicFramePr>
        <p:xfrm>
          <a:off x="1625600" y="2425399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1124" imgH="241124" progId="Equation.DSMT4">
                  <p:embed/>
                </p:oleObj>
              </mc:Choice>
              <mc:Fallback>
                <p:oleObj name="Equation" r:id="rId20" imgW="241124" imgH="241124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425399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3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678312"/>
              </p:ext>
            </p:extLst>
          </p:nvPr>
        </p:nvGraphicFramePr>
        <p:xfrm>
          <a:off x="1625600" y="2957903"/>
          <a:ext cx="241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41124" imgH="241124" progId="Equation.DSMT4">
                  <p:embed/>
                </p:oleObj>
              </mc:Choice>
              <mc:Fallback>
                <p:oleObj name="Equation" r:id="rId22" imgW="241124" imgH="241124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957903"/>
                        <a:ext cx="241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388372"/>
              </p:ext>
            </p:extLst>
          </p:nvPr>
        </p:nvGraphicFramePr>
        <p:xfrm>
          <a:off x="2146300" y="2311099"/>
          <a:ext cx="128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82585" imgH="469601" progId="Equation.DSMT4">
                  <p:embed/>
                </p:oleObj>
              </mc:Choice>
              <mc:Fallback>
                <p:oleObj name="Equation" r:id="rId23" imgW="1282585" imgH="469601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2311099"/>
                        <a:ext cx="1282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5886815"/>
              </p:ext>
            </p:extLst>
          </p:nvPr>
        </p:nvGraphicFramePr>
        <p:xfrm>
          <a:off x="3721100" y="2450799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41124" imgH="190477" progId="Equation.DSMT4">
                  <p:embed/>
                </p:oleObj>
              </mc:Choice>
              <mc:Fallback>
                <p:oleObj name="Equation" r:id="rId25" imgW="241124" imgH="190477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450799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5287333"/>
              </p:ext>
            </p:extLst>
          </p:nvPr>
        </p:nvGraphicFramePr>
        <p:xfrm>
          <a:off x="4575175" y="2399999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45886" imgH="291947" progId="Equation.DSMT4">
                  <p:embed/>
                </p:oleObj>
              </mc:Choice>
              <mc:Fallback>
                <p:oleObj name="Equation" r:id="rId27" imgW="545886" imgH="291947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399999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7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274630"/>
              </p:ext>
            </p:extLst>
          </p:nvPr>
        </p:nvGraphicFramePr>
        <p:xfrm>
          <a:off x="730250" y="2932503"/>
          <a:ext cx="508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633" imgH="292123" progId="Equation.DSMT4">
                  <p:embed/>
                </p:oleObj>
              </mc:Choice>
              <mc:Fallback>
                <p:oleObj name="Equation" r:id="rId29" imgW="507633" imgH="292123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250" y="2932503"/>
                        <a:ext cx="508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8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6847558"/>
              </p:ext>
            </p:extLst>
          </p:nvPr>
        </p:nvGraphicFramePr>
        <p:xfrm>
          <a:off x="3721100" y="2983303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41124" imgH="190477" progId="Equation.DSMT4">
                  <p:embed/>
                </p:oleObj>
              </mc:Choice>
              <mc:Fallback>
                <p:oleObj name="Equation" r:id="rId30" imgW="241124" imgH="190477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2983303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9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836275"/>
              </p:ext>
            </p:extLst>
          </p:nvPr>
        </p:nvGraphicFramePr>
        <p:xfrm>
          <a:off x="4575175" y="293250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45886" imgH="291947" progId="Equation.DSMT4">
                  <p:embed/>
                </p:oleObj>
              </mc:Choice>
              <mc:Fallback>
                <p:oleObj name="Equation" r:id="rId31" imgW="545886" imgH="291947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293250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0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2956144"/>
              </p:ext>
            </p:extLst>
          </p:nvPr>
        </p:nvGraphicFramePr>
        <p:xfrm>
          <a:off x="2095500" y="2932503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384001" imgH="292123" progId="Equation.DSMT4">
                  <p:embed/>
                </p:oleObj>
              </mc:Choice>
              <mc:Fallback>
                <p:oleObj name="Equation" r:id="rId32" imgW="1384001" imgH="292123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932503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701891"/>
              </p:ext>
            </p:extLst>
          </p:nvPr>
        </p:nvGraphicFramePr>
        <p:xfrm>
          <a:off x="3721100" y="3535378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41124" imgH="190477" progId="Equation.DSMT4">
                  <p:embed/>
                </p:oleObj>
              </mc:Choice>
              <mc:Fallback>
                <p:oleObj name="Equation" r:id="rId34" imgW="241124" imgH="190477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3535378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2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69577"/>
              </p:ext>
            </p:extLst>
          </p:nvPr>
        </p:nvGraphicFramePr>
        <p:xfrm>
          <a:off x="4575175" y="3484578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886" imgH="291947" progId="Equation.DSMT4">
                  <p:embed/>
                </p:oleObj>
              </mc:Choice>
              <mc:Fallback>
                <p:oleObj name="Equation" r:id="rId35" imgW="545886" imgH="291947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175" y="3484578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3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92501"/>
              </p:ext>
            </p:extLst>
          </p:nvPr>
        </p:nvGraphicFramePr>
        <p:xfrm>
          <a:off x="2190750" y="3484578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194014" imgH="292299" progId="Equation.DSMT4">
                  <p:embed/>
                </p:oleObj>
              </mc:Choice>
              <mc:Fallback>
                <p:oleObj name="Equation" r:id="rId36" imgW="1194014" imgH="292299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3484578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" name="Object 40"/>
          <p:cNvGraphicFramePr>
            <a:graphicFrameLocks noChangeAspect="1"/>
          </p:cNvGraphicFramePr>
          <p:nvPr/>
        </p:nvGraphicFramePr>
        <p:xfrm>
          <a:off x="2482850" y="3962400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609233" imgH="291947" progId="Equation.DSMT4">
                  <p:embed/>
                </p:oleObj>
              </mc:Choice>
              <mc:Fallback>
                <p:oleObj name="Equation" r:id="rId38" imgW="609233" imgH="291947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3962400"/>
                        <a:ext cx="60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" name="Object 41"/>
          <p:cNvGraphicFramePr>
            <a:graphicFrameLocks noChangeAspect="1"/>
          </p:cNvGraphicFramePr>
          <p:nvPr/>
        </p:nvGraphicFramePr>
        <p:xfrm>
          <a:off x="3721100" y="4013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41124" imgH="190477" progId="Equation.DSMT4">
                  <p:embed/>
                </p:oleObj>
              </mc:Choice>
              <mc:Fallback>
                <p:oleObj name="Equation" r:id="rId40" imgW="241124" imgH="190477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0132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6" name="Object 42"/>
          <p:cNvGraphicFramePr>
            <a:graphicFrameLocks noChangeAspect="1"/>
          </p:cNvGraphicFramePr>
          <p:nvPr/>
        </p:nvGraphicFramePr>
        <p:xfrm>
          <a:off x="4556125" y="3968750"/>
          <a:ext cx="58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83894" imgH="279278" progId="Equation.DSMT4">
                  <p:embed/>
                </p:oleObj>
              </mc:Choice>
              <mc:Fallback>
                <p:oleObj name="Equation" r:id="rId41" imgW="583894" imgH="279278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25" y="3968750"/>
                        <a:ext cx="58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7" name="Object 43"/>
          <p:cNvGraphicFramePr>
            <a:graphicFrameLocks noChangeAspect="1"/>
          </p:cNvGraphicFramePr>
          <p:nvPr/>
        </p:nvGraphicFramePr>
        <p:xfrm>
          <a:off x="3721100" y="46736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41124" imgH="190477" progId="Equation.DSMT4">
                  <p:embed/>
                </p:oleObj>
              </mc:Choice>
              <mc:Fallback>
                <p:oleObj name="Equation" r:id="rId43" imgW="241124" imgH="190477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46736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8" name="Object 44"/>
          <p:cNvGraphicFramePr>
            <a:graphicFrameLocks noChangeAspect="1"/>
          </p:cNvGraphicFramePr>
          <p:nvPr/>
        </p:nvGraphicFramePr>
        <p:xfrm>
          <a:off x="3721100" y="54483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241124" imgH="190477" progId="Equation.DSMT4">
                  <p:embed/>
                </p:oleObj>
              </mc:Choice>
              <mc:Fallback>
                <p:oleObj name="Equation" r:id="rId44" imgW="241124" imgH="190477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5448300"/>
                        <a:ext cx="2413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9" name="Object 45"/>
          <p:cNvGraphicFramePr>
            <a:graphicFrameLocks noChangeAspect="1"/>
          </p:cNvGraphicFramePr>
          <p:nvPr/>
        </p:nvGraphicFramePr>
        <p:xfrm>
          <a:off x="2705100" y="4597400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64801" imgH="279446" progId="Equation.DSMT4">
                  <p:embed/>
                </p:oleObj>
              </mc:Choice>
              <mc:Fallback>
                <p:oleObj name="Equation" r:id="rId45" imgW="164801" imgH="279446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4597400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0" name="Object 46"/>
          <p:cNvGraphicFramePr>
            <a:graphicFrameLocks noChangeAspect="1"/>
          </p:cNvGraphicFramePr>
          <p:nvPr/>
        </p:nvGraphicFramePr>
        <p:xfrm>
          <a:off x="4114800" y="42926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34954" imgH="837787" progId="Equation.DSMT4">
                  <p:embed/>
                </p:oleObj>
              </mc:Choice>
              <mc:Fallback>
                <p:oleObj name="Equation" r:id="rId47" imgW="634954" imgH="837787" progId="Equation.DSMT4">
                  <p:embed/>
                  <p:pic>
                    <p:nvPicPr>
                      <p:cNvPr id="0" name="Picture 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2926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1" name="Object 47"/>
          <p:cNvGraphicFramePr>
            <a:graphicFrameLocks noChangeAspect="1"/>
          </p:cNvGraphicFramePr>
          <p:nvPr/>
        </p:nvGraphicFramePr>
        <p:xfrm>
          <a:off x="2463800" y="54483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47631" imgH="292123" progId="Equation.DSMT4">
                  <p:embed/>
                </p:oleObj>
              </mc:Choice>
              <mc:Fallback>
                <p:oleObj name="Equation" r:id="rId49" imgW="647631" imgH="292123" progId="Equation.DSMT4">
                  <p:embed/>
                  <p:pic>
                    <p:nvPicPr>
                      <p:cNvPr id="0" name="Picture 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54483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2" name="Object 48"/>
          <p:cNvGraphicFramePr>
            <a:graphicFrameLocks noChangeAspect="1"/>
          </p:cNvGraphicFramePr>
          <p:nvPr/>
        </p:nvGraphicFramePr>
        <p:xfrm>
          <a:off x="4114800" y="51435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749499" imgH="838292" progId="Equation.DSMT4">
                  <p:embed/>
                </p:oleObj>
              </mc:Choice>
              <mc:Fallback>
                <p:oleObj name="Equation" r:id="rId51" imgW="749499" imgH="838292" progId="Equation.DSMT4">
                  <p:embed/>
                  <p:pic>
                    <p:nvPicPr>
                      <p:cNvPr id="0" name="Picture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1435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4" name="Object 50"/>
          <p:cNvGraphicFramePr>
            <a:graphicFrameLocks noChangeAspect="1"/>
          </p:cNvGraphicFramePr>
          <p:nvPr/>
        </p:nvGraphicFramePr>
        <p:xfrm>
          <a:off x="4876800" y="51435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029114" imgH="838292" progId="Equation.DSMT4">
                  <p:embed/>
                </p:oleObj>
              </mc:Choice>
              <mc:Fallback>
                <p:oleObj name="Equation" r:id="rId53" imgW="1029114" imgH="838292" progId="Equation.DSMT4">
                  <p:embed/>
                  <p:pic>
                    <p:nvPicPr>
                      <p:cNvPr id="0" name="Picture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1435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48220"/>
              </p:ext>
            </p:extLst>
          </p:nvPr>
        </p:nvGraphicFramePr>
        <p:xfrm>
          <a:off x="6003925" y="4505325"/>
          <a:ext cx="1920875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904760" imgH="393480" progId="Equation.DSMT4">
                  <p:embed/>
                </p:oleObj>
              </mc:Choice>
              <mc:Fallback>
                <p:oleObj name="Equation" r:id="rId55" imgW="1904760" imgH="393480" progId="Equation.DSMT4">
                  <p:embed/>
                  <p:pic>
                    <p:nvPicPr>
                      <p:cNvPr id="0" name="Picture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25" y="4505325"/>
                        <a:ext cx="1920875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3" name="Object 49"/>
          <p:cNvGraphicFramePr>
            <a:graphicFrameLocks noChangeAspect="1"/>
          </p:cNvGraphicFramePr>
          <p:nvPr/>
        </p:nvGraphicFramePr>
        <p:xfrm>
          <a:off x="4800600" y="429260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863692" imgH="837787" progId="Equation.DSMT4">
                  <p:embed/>
                </p:oleObj>
              </mc:Choice>
              <mc:Fallback>
                <p:oleObj name="Equation" r:id="rId57" imgW="863692" imgH="837787" progId="Equation.DSMT4">
                  <p:embed/>
                  <p:pic>
                    <p:nvPicPr>
                      <p:cNvPr id="0" name="Picture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29260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00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Distance-Rate-Time Problems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02313"/>
          </a:xfrm>
          <a:prstGeom prst="rect">
            <a:avLst/>
          </a:prstGeom>
          <a:noFill/>
          <a:ln w="28575">
            <a:noFill/>
          </a:ln>
        </p:spPr>
        <p:txBody>
          <a:bodyPr>
            <a:spAutoFit/>
          </a:bodyPr>
          <a:lstStyle/>
          <a:p>
            <a:pPr algn="just">
              <a:lnSpc>
                <a:spcPct val="145000"/>
              </a:lnSpc>
            </a:pPr>
            <a:r>
              <a:rPr lang="en-US" dirty="0">
                <a:solidFill>
                  <a:schemeClr val="tx1"/>
                </a:solidFill>
              </a:rPr>
              <a:t>The first part took </a:t>
            </a:r>
          </a:p>
          <a:p>
            <a:pPr algn="just">
              <a:lnSpc>
                <a:spcPct val="170000"/>
              </a:lnSpc>
            </a:pPr>
            <a:r>
              <a:rPr lang="en-US" dirty="0">
                <a:solidFill>
                  <a:schemeClr val="tx1"/>
                </a:solidFill>
              </a:rPr>
              <a:t>The second part took </a:t>
            </a:r>
            <a:endParaRPr lang="en-US" b="1" i="0" dirty="0">
              <a:solidFill>
                <a:schemeClr val="tx1"/>
              </a:solidFill>
            </a:endParaRPr>
          </a:p>
          <a:p>
            <a:pPr algn="just">
              <a:spcBef>
                <a:spcPts val="18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Check</a:t>
            </a: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algn="just">
              <a:lnSpc>
                <a:spcPct val="75000"/>
              </a:lnSpc>
              <a:buFont typeface="Courier New" pitchFamily="49" charset="0"/>
              <a:buNone/>
            </a:pPr>
            <a:r>
              <a:rPr lang="en-US" i="0" dirty="0">
                <a:solidFill>
                  <a:srgbClr val="FF0000"/>
                </a:solidFill>
              </a:rPr>
              <a:t>105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198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303 miles </a:t>
            </a:r>
            <a:r>
              <a:rPr lang="en-US" i="0" dirty="0">
                <a:solidFill>
                  <a:schemeClr val="tx1"/>
                </a:solidFill>
              </a:rPr>
              <a:t>in total 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44784"/>
              </p:ext>
            </p:extLst>
          </p:nvPr>
        </p:nvGraphicFramePr>
        <p:xfrm>
          <a:off x="3276600" y="12954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862" imgH="837787" progId="Equation.DSMT4">
                  <p:embed/>
                </p:oleObj>
              </mc:Choice>
              <mc:Fallback>
                <p:oleObj name="Equation" r:id="rId2" imgW="1904862" imgH="837787" progId="Equation.DSMT4">
                  <p:embed/>
                  <p:pic>
                    <p:nvPicPr>
                      <p:cNvPr id="0" name="Picture 6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295400"/>
                        <a:ext cx="190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509617"/>
              </p:ext>
            </p:extLst>
          </p:nvPr>
        </p:nvGraphicFramePr>
        <p:xfrm>
          <a:off x="3721100" y="1993900"/>
          <a:ext cx="1993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83960" imgH="886680" progId="Equation.DSMT4">
                  <p:embed/>
                </p:oleObj>
              </mc:Choice>
              <mc:Fallback>
                <p:oleObj name="Equation" r:id="rId4" imgW="1983960" imgH="886680" progId="Equation.DSMT4">
                  <p:embed/>
                  <p:pic>
                    <p:nvPicPr>
                      <p:cNvPr id="0" name="Picture 6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1993900"/>
                        <a:ext cx="19939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9286781"/>
              </p:ext>
            </p:extLst>
          </p:nvPr>
        </p:nvGraphicFramePr>
        <p:xfrm>
          <a:off x="530225" y="3498850"/>
          <a:ext cx="478313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775040" imgH="838080" progId="Equation.DSMT4">
                  <p:embed/>
                </p:oleObj>
              </mc:Choice>
              <mc:Fallback>
                <p:oleObj name="Equation" r:id="rId6" imgW="4775040" imgH="838080" progId="Equation.DSMT4">
                  <p:embed/>
                  <p:pic>
                    <p:nvPicPr>
                      <p:cNvPr id="0" name="Picture 6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3498850"/>
                        <a:ext cx="478313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9513957"/>
              </p:ext>
            </p:extLst>
          </p:nvPr>
        </p:nvGraphicFramePr>
        <p:xfrm>
          <a:off x="560388" y="4487863"/>
          <a:ext cx="5307012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295600" imgH="838080" progId="Equation.DSMT4">
                  <p:embed/>
                </p:oleObj>
              </mc:Choice>
              <mc:Fallback>
                <p:oleObj name="Equation" r:id="rId8" imgW="5295600" imgH="838080" progId="Equation.DSMT4">
                  <p:embed/>
                  <p:pic>
                    <p:nvPicPr>
                      <p:cNvPr id="0" name="Picture 6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4487863"/>
                        <a:ext cx="5307012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3590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1004</Words>
  <Application>Microsoft Office PowerPoint</Application>
  <PresentationFormat>On-screen Show (4:3)</PresentationFormat>
  <Paragraphs>137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7.7</vt:lpstr>
      <vt:lpstr>Example 1: Application: Solving Distance-Rate-Time Problems</vt:lpstr>
      <vt:lpstr>Example 1: Application: Solving Distance-Rate-Time Problems (cont.)</vt:lpstr>
      <vt:lpstr>Example 1: Application: Solving Distance-Rate-Time Problems (cont.)</vt:lpstr>
      <vt:lpstr>Example 1: Application: Solving Distance-Rate-Time Problems (cont.)</vt:lpstr>
      <vt:lpstr>Example 2: Application: Solving Distance-Rate-Time Problems</vt:lpstr>
      <vt:lpstr>Example 2: Application: Solving Distance-Rate-Time Problems (cont.)</vt:lpstr>
      <vt:lpstr>Example 2: Application: Solving Distance-Rate-Time Problems (cont.)</vt:lpstr>
      <vt:lpstr>Example 2: Application: Solving Distance-Rate-Time Problems (cont.)</vt:lpstr>
      <vt:lpstr>Example 3: Application: Solving  Interest Problems</vt:lpstr>
      <vt:lpstr>Example 3: Application: Solving  Interest Problems (cont.)</vt:lpstr>
      <vt:lpstr>Example 3: Application: Solving  Interest Problems (cont.)</vt:lpstr>
      <vt:lpstr>Example 3: Application: Solving  Interest Problems (cont.)</vt:lpstr>
      <vt:lpstr>Example 4: Application: Finding The Average  (or Mean)</vt:lpstr>
      <vt:lpstr>Example 4: Application: Finding The Average  (or Mean) (cont.)</vt:lpstr>
      <vt:lpstr>Example 5: Application: Using Bar Graphs</vt:lpstr>
      <vt:lpstr>Example 5: Application: Using Bar Graphs (cont.)</vt:lpstr>
      <vt:lpstr>Example 5: Application: Using Bar Graphs (cont.)</vt:lpstr>
      <vt:lpstr>Example 5: Application: Using Bar Graphs (cont.)</vt:lpstr>
      <vt:lpstr>Example 6: Application: Calculating Cost</vt:lpstr>
      <vt:lpstr>Example 6: Application: Calculating Cost (cont.)</vt:lpstr>
      <vt:lpstr>Example 6: Application: Calculating Cost (cont.)</vt:lpstr>
      <vt:lpstr>Example 6: Application: Calculating Cost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210</cp:revision>
  <dcterms:created xsi:type="dcterms:W3CDTF">2013-04-26T14:43:13Z</dcterms:created>
  <dcterms:modified xsi:type="dcterms:W3CDTF">2023-06-27T20:22:53Z</dcterms:modified>
</cp:coreProperties>
</file>