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  <p:sldId id="272" r:id="rId16"/>
    <p:sldId id="275" r:id="rId17"/>
    <p:sldId id="276" r:id="rId18"/>
    <p:sldId id="27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4" d="100"/>
          <a:sy n="114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5.e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8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An equation of the form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			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 that has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541" imgH="355508" progId="Equation.DSMT4">
                  <p:embed/>
                </p:oleObj>
              </mc:Choice>
              <mc:Fallback>
                <p:oleObj name="Equation" r:id="rId2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886680" progId="Equation.DSMT4">
                  <p:embed/>
                </p:oleObj>
              </mc:Choice>
              <mc:Fallback>
                <p:oleObj name="Equation" r:id="rId4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7874" imgH="838292" progId="Equation.DSMT4">
                  <p:embed/>
                </p:oleObj>
              </mc:Choice>
              <mc:Fallback>
                <p:oleObj name="Equation" r:id="rId6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31" imgH="355508" progId="Equation.DSMT4">
                  <p:embed/>
                </p:oleObj>
              </mc:Choice>
              <mc:Fallback>
                <p:oleObj name="Equation" r:id="rId8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404811-8C24-31B7-3362-65599209FD79}"/>
              </a:ext>
            </a:extLst>
          </p:cNvPr>
          <p:cNvSpPr txBox="1"/>
          <p:nvPr/>
        </p:nvSpPr>
        <p:spPr>
          <a:xfrm>
            <a:off x="4267200" y="3930907"/>
            <a:ext cx="42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Thus,              which is the slope, and </a:t>
            </a:r>
            <a:r>
              <a:rPr lang="en-US" sz="2800" i="1" dirty="0"/>
              <a:t>b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, making the </a:t>
            </a:r>
            <a:r>
              <a:rPr lang="en-US" sz="2800" i="1" dirty="0"/>
              <a:t>y</a:t>
            </a:r>
            <a:r>
              <a:rPr lang="en-US" sz="2800" dirty="0"/>
              <a:t>-intercept </a:t>
            </a:r>
            <a:r>
              <a:rPr lang="en-US" sz="2800" dirty="0">
                <a:solidFill>
                  <a:srgbClr val="FF0000"/>
                </a:solidFill>
              </a:rPr>
              <a:t>(0, 2)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01520D60-F6CE-FB30-CEF1-EAE19E2EF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4601"/>
              </p:ext>
            </p:extLst>
          </p:nvPr>
        </p:nvGraphicFramePr>
        <p:xfrm>
          <a:off x="5181600" y="3945944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838080" progId="Equation.DSMT4">
                  <p:embed/>
                </p:oleObj>
              </mc:Choice>
              <mc:Fallback>
                <p:oleObj name="Equation" r:id="rId10" imgW="990360" imgH="838080" progId="Equation.DSMT4">
                  <p:embed/>
                  <p:pic>
                    <p:nvPicPr>
                      <p:cNvPr id="286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45944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104" y="128016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856C9183-003E-120C-3761-DAC3665D8557}"/>
              </a:ext>
            </a:extLst>
          </p:cNvPr>
          <p:cNvSpPr txBox="1">
            <a:spLocks/>
          </p:cNvSpPr>
          <p:nvPr/>
        </p:nvSpPr>
        <p:spPr>
          <a:xfrm>
            <a:off x="457200" y="1280160"/>
            <a:ext cx="4846320" cy="31085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point,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65826" y="1249263"/>
            <a:ext cx="48681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A8102-9199-27CA-9144-E1555765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76" y="1249262"/>
            <a:ext cx="3378324" cy="339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0280" imgH="329040" progId="Equation.DSMT4">
                  <p:embed/>
                </p:oleObj>
              </mc:Choice>
              <mc:Fallback>
                <p:oleObj name="Equation" r:id="rId2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920" imgH="329040" progId="Equation.DSMT4">
                  <p:embed/>
                </p:oleObj>
              </mc:Choice>
              <mc:Fallback>
                <p:oleObj name="Equation" r:id="rId4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440" imgH="886680" progId="Equation.DSMT4">
                  <p:embed/>
                </p:oleObj>
              </mc:Choice>
              <mc:Fallback>
                <p:oleObj name="Equation" r:id="rId6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6560" imgH="886680" progId="Equation.DSMT4">
                  <p:embed/>
                </p:oleObj>
              </mc:Choice>
              <mc:Fallback>
                <p:oleObj name="Equation" r:id="rId8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67013B-FCEE-5B37-722F-28F39D2449C2}"/>
              </a:ext>
            </a:extLst>
          </p:cNvPr>
          <p:cNvSpPr txBox="1">
            <a:spLocks/>
          </p:cNvSpPr>
          <p:nvPr/>
        </p:nvSpPr>
        <p:spPr>
          <a:xfrm>
            <a:off x="3962400" y="3774800"/>
            <a:ext cx="4989934" cy="2077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Object 548">
            <a:extLst>
              <a:ext uri="{FF2B5EF4-FFF2-40B4-BE49-F238E27FC236}">
                <a16:creationId xmlns:a16="http://schemas.microsoft.com/office/drawing/2014/main" id="{AEB7DDED-426A-D3F9-A4BF-2B82737EE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95887"/>
              </p:ext>
            </p:extLst>
          </p:nvPr>
        </p:nvGraphicFramePr>
        <p:xfrm>
          <a:off x="4876800" y="38020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838080" progId="Equation.DSMT4">
                  <p:embed/>
                </p:oleObj>
              </mc:Choice>
              <mc:Fallback>
                <p:oleObj name="Equation" r:id="rId10" imgW="1231560" imgH="838080" progId="Equation.DSMT4">
                  <p:embed/>
                  <p:pic>
                    <p:nvPicPr>
                      <p:cNvPr id="9764" name="Object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020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207" y="1241015"/>
            <a:ext cx="50101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2800" dirty="0"/>
              <a:t>We can treat 	         as    	  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5" name="Object 5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29283"/>
              </p:ext>
            </p:extLst>
          </p:nvPr>
        </p:nvGraphicFramePr>
        <p:xfrm>
          <a:off x="2514600" y="1219200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838080" progId="Equation.DSMT4">
                  <p:embed/>
                </p:oleObj>
              </mc:Choice>
              <mc:Fallback>
                <p:oleObj name="Equation" r:id="rId2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74362"/>
              </p:ext>
            </p:extLst>
          </p:nvPr>
        </p:nvGraphicFramePr>
        <p:xfrm>
          <a:off x="4191000" y="121126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838080" progId="Equation.DSMT4">
                  <p:embed/>
                </p:oleObj>
              </mc:Choice>
              <mc:Fallback>
                <p:oleObj name="Equation" r:id="rId4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126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35">
            <a:extLst>
              <a:ext uri="{FF2B5EF4-FFF2-40B4-BE49-F238E27FC236}">
                <a16:creationId xmlns:a16="http://schemas.microsoft.com/office/drawing/2014/main" id="{5DC4DDA5-614D-1F3D-2D76-BDABE9C4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3314" y="11782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831" imgH="837787" progId="Equation.DSMT4">
                  <p:embed/>
                </p:oleObj>
              </mc:Choice>
              <mc:Fallback>
                <p:oleObj name="Equation" r:id="rId2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838080" progId="Equation.DSMT4">
                  <p:embed/>
                </p:oleObj>
              </mc:Choice>
              <mc:Fallback>
                <p:oleObj name="Equation" r:id="rId4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38134"/>
              </p:ext>
            </p:extLst>
          </p:nvPr>
        </p:nvGraphicFramePr>
        <p:xfrm>
          <a:off x="473978" y="4259262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838080" progId="Equation.DSMT4">
                  <p:embed/>
                </p:oleObj>
              </mc:Choice>
              <mc:Fallback>
                <p:oleObj name="Equation" r:id="rId6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59262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838080" progId="Equation.DSMT4">
                  <p:embed/>
                </p:oleObj>
              </mc:Choice>
              <mc:Fallback>
                <p:oleObj name="Equation" r:id="rId8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45325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follows.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Formula: 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38280709"/>
              </p:ext>
            </p:extLst>
          </p:nvPr>
        </p:nvGraphicFramePr>
        <p:xfrm>
          <a:off x="1085538" y="1330414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939" imgH="482278" progId="Equation.DSMT4">
                  <p:embed/>
                </p:oleObj>
              </mc:Choice>
              <mc:Fallback>
                <p:oleObj name="Equation" r:id="rId2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538" y="1330414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05005"/>
              </p:ext>
            </p:extLst>
          </p:nvPr>
        </p:nvGraphicFramePr>
        <p:xfrm>
          <a:off x="3107092" y="1325651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293" imgH="482278" progId="Equation.DSMT4">
                  <p:embed/>
                </p:oleObj>
              </mc:Choice>
              <mc:Fallback>
                <p:oleObj name="Equation" r:id="rId4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092" y="1325651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18864"/>
              </p:ext>
            </p:extLst>
          </p:nvPr>
        </p:nvGraphicFramePr>
        <p:xfrm>
          <a:off x="2522538" y="2432050"/>
          <a:ext cx="3836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480" imgH="914400" progId="Equation.DSMT4">
                  <p:embed/>
                </p:oleObj>
              </mc:Choice>
              <mc:Fallback>
                <p:oleObj name="Equation" r:id="rId6" imgW="3822480" imgH="9144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432050"/>
                        <a:ext cx="38369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95000" progId="Equation.DSMT4">
                  <p:embed/>
                </p:oleObj>
              </mc:Choice>
              <mc:Fallback>
                <p:oleObj name="Equation" r:id="rId2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65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927000" progId="Equation.DSMT4">
                  <p:embed/>
                </p:oleObj>
              </mc:Choice>
              <mc:Fallback>
                <p:oleObj name="Equation" r:id="rId4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95000" progId="Equation.DSMT4">
                  <p:embed/>
                </p:oleObj>
              </mc:Choice>
              <mc:Fallback>
                <p:oleObj name="Equation" r:id="rId6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95000" progId="Equation.DSMT4">
                  <p:embed/>
                </p:oleObj>
              </mc:Choice>
              <mc:Fallback>
                <p:oleObj name="Equation" r:id="rId8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952200" progId="Equation.DSMT4">
                  <p:embed/>
                </p:oleObj>
              </mc:Choice>
              <mc:Fallback>
                <p:oleObj name="Equation" r:id="rId10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0280" imgH="886680" progId="Equation.DSMT4">
                  <p:embed/>
                </p:oleObj>
              </mc:Choice>
              <mc:Fallback>
                <p:oleObj name="Equation" r:id="rId12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81729"/>
              </p:ext>
            </p:extLst>
          </p:nvPr>
        </p:nvGraphicFramePr>
        <p:xfrm>
          <a:off x="2679700" y="2936875"/>
          <a:ext cx="962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482400" progId="Equation.DSMT4">
                  <p:embed/>
                </p:oleObj>
              </mc:Choice>
              <mc:Fallback>
                <p:oleObj name="Equation" r:id="rId15" imgW="952200" imgH="4824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936875"/>
                        <a:ext cx="962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927000" progId="Equation.DSMT4">
                  <p:embed/>
                </p:oleObj>
              </mc:Choice>
              <mc:Fallback>
                <p:oleObj name="Equation" r:id="rId2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886680" progId="Equation.DSMT4">
                  <p:embed/>
                </p:oleObj>
              </mc:Choice>
              <mc:Fallback>
                <p:oleObj name="Equation" r:id="rId4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495000" progId="Equation.DSMT4">
                  <p:embed/>
                </p:oleObj>
              </mc:Choice>
              <mc:Fallback>
                <p:oleObj name="Equation" r:id="rId11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495000" progId="Equation.DSMT4">
                  <p:embed/>
                </p:oleObj>
              </mc:Choice>
              <mc:Fallback>
                <p:oleObj name="Equation" r:id="rId13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495000" progId="Equation.DSMT4">
                  <p:embed/>
                </p:oleObj>
              </mc:Choice>
              <mc:Fallback>
                <p:oleObj name="Equation" r:id="rId15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495000" progId="Equation.DSMT4">
                  <p:embed/>
                </p:oleObj>
              </mc:Choice>
              <mc:Fallback>
                <p:oleObj name="Equation" r:id="rId17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838080" progId="Equation.DSMT4">
                  <p:embed/>
                </p:oleObj>
              </mc:Choice>
              <mc:Fallback>
                <p:oleObj name="Equation" r:id="rId2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95000" progId="Equation.DSMT4">
                  <p:embed/>
                </p:oleObj>
              </mc:Choice>
              <mc:Fallback>
                <p:oleObj name="Equation" r:id="rId8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95000" progId="Equation.DSMT4">
                  <p:embed/>
                </p:oleObj>
              </mc:Choice>
              <mc:Fallback>
                <p:oleObj name="Equation" r:id="rId10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495000" progId="Equation.DSMT4">
                  <p:embed/>
                </p:oleObj>
              </mc:Choice>
              <mc:Fallback>
                <p:oleObj name="Equation" r:id="rId12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495000" progId="Equation.DSMT4">
                  <p:embed/>
                </p:oleObj>
              </mc:Choice>
              <mc:Fallback>
                <p:oleObj name="Equation" r:id="rId14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Definition: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b="1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822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Courier New</vt:lpstr>
      <vt:lpstr>Office Theme</vt:lpstr>
      <vt:lpstr>Equation</vt:lpstr>
      <vt:lpstr>Section 8.3</vt:lpstr>
      <vt:lpstr>Formula: Slope</vt:lpstr>
      <vt:lpstr>Note</vt:lpstr>
      <vt:lpstr>Example 1: Finding the Slope of a Line</vt:lpstr>
      <vt:lpstr>Example 1: Finding the Slope of a Line (cont.)</vt:lpstr>
      <vt:lpstr>Example 2: Finding the Slope of a Line</vt:lpstr>
      <vt:lpstr>Definition: Positive and Negative Slope</vt:lpstr>
      <vt:lpstr> Definition: Horizontal and Vertical Lines</vt:lpstr>
      <vt:lpstr>Example 3: Finding the Slope of a Horizontal Line</vt:lpstr>
      <vt:lpstr>Example 4: Finding the Slope of a Vertical Line</vt:lpstr>
      <vt:lpstr>Definition: The Slope m</vt:lpstr>
      <vt:lpstr>Definition: 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176</cp:revision>
  <dcterms:created xsi:type="dcterms:W3CDTF">2013-04-26T14:43:13Z</dcterms:created>
  <dcterms:modified xsi:type="dcterms:W3CDTF">2023-06-26T18:59:11Z</dcterms:modified>
</cp:coreProperties>
</file>