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6" r:id="rId3"/>
    <p:sldId id="367" r:id="rId4"/>
    <p:sldId id="368" r:id="rId5"/>
    <p:sldId id="371" r:id="rId6"/>
    <p:sldId id="372" r:id="rId7"/>
    <p:sldId id="373" r:id="rId8"/>
    <p:sldId id="257" r:id="rId9"/>
    <p:sldId id="289" r:id="rId10"/>
    <p:sldId id="374" r:id="rId11"/>
    <p:sldId id="375" r:id="rId12"/>
    <p:sldId id="376" r:id="rId13"/>
    <p:sldId id="377" r:id="rId14"/>
    <p:sldId id="378" r:id="rId15"/>
    <p:sldId id="379" r:id="rId16"/>
    <p:sldId id="380" r:id="rId17"/>
    <p:sldId id="381" r:id="rId18"/>
    <p:sldId id="382" r:id="rId19"/>
    <p:sldId id="383" r:id="rId20"/>
    <p:sldId id="364" r:id="rId21"/>
    <p:sldId id="396" r:id="rId22"/>
    <p:sldId id="384" r:id="rId23"/>
    <p:sldId id="385" r:id="rId24"/>
    <p:sldId id="369" r:id="rId25"/>
    <p:sldId id="370" r:id="rId26"/>
    <p:sldId id="386" r:id="rId27"/>
    <p:sldId id="387" r:id="rId28"/>
    <p:sldId id="388" r:id="rId29"/>
    <p:sldId id="389" r:id="rId30"/>
    <p:sldId id="365" r:id="rId31"/>
    <p:sldId id="366" r:id="rId32"/>
    <p:sldId id="390" r:id="rId33"/>
    <p:sldId id="391" r:id="rId34"/>
    <p:sldId id="392" r:id="rId35"/>
    <p:sldId id="393" r:id="rId36"/>
    <p:sldId id="394" r:id="rId37"/>
    <p:sldId id="395" r:id="rId38"/>
    <p:sldId id="2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4CA62"/>
    <a:srgbClr val="FFCC99"/>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you’ll be able to distinguish between a natural monopoly and a legal monopoly; explain how economies of scale and the control of natural resources led to the necessary formation of legal monopolies; analyze the importance of trademarks and patents in promoting innovation; and identify examples of predatory pricing.</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60460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is typically shown as occurring when the LRAC continues to fall as output increases. It becomes less costly for the lone firm in the industry to produce, on average, the higher the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889962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call the situation where economies of scale are large relative to the quantity demanded in the market a natural monopoly. Economies of scale are when average costs decline as output expands. Natural monopolies often arise in industries where the marginal cost of adding an additional customer is very low once fixed costs are in place. This results in situations where there are substantial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12867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type of natural monopoly occurs when a company has control of a scarce physical resource. If a company has control of a scare resource, it will obviously be a barrier to entry of another company wishing to utilize that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the 1930s, ALCOA controlled most of the supply of bauxite, a key mineral used in making aluminum. Other firms were simply unable to produce enough aluminum to compete.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136665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some products, the government erects barriers to entry by prohibiting or limiting competition. Most legal monopolies are utilities—products necessary for everyday life—that are socially beneficial. The government often sets regulations to ensure customers have access to an appropriate amount of products or services. Additionally, legal monopolies are often subject to economies of scale, as in the case of utilities, so it makes sense to allow only one provider. For example, under U.S. law, no organization but the U.S. Postal Service is legally allowed to deliver first-class 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260970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Innovation takes time and resources to achieve. Companies invest in research and development to provide innovative goods and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Without legal protection, other companies could replicate these goods and services without research and development costs. Many firms would, therefore, choose not to invest in research and development, meaning the world would have less innovation. The U.S. Patent and Trademark Office and the U.S. Copyright Office promote innovation through categories of intellectual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570826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Patent- An exclusive right to produce for twenty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Trademark- An identifying symbol for a good that is protected legally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Copyright- Legal protection for original works lasting for seventy years beyond the life of the creator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 secrets- Protection of information not covered by a patent or trademark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0989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limitations on competition used to be more common in the United States. For most of the twentieth century, only one phone company, AT&amp;T, was legally allowed to provide local and long-distance service. AT&amp;T lost its monopoly when the technology for providing phone service changed from wires to microwave and satellite transmission. Given an improvement in technology, the government no longer required AT&amp;T to be the lone provider of certain services. </a:t>
            </a:r>
            <a:r>
              <a:rPr lang="en-US" sz="1200" b="1" dirty="0">
                <a:solidFill>
                  <a:schemeClr val="bg1"/>
                </a:solidFill>
              </a:rPr>
              <a:t>Deregulation</a:t>
            </a:r>
            <a:r>
              <a:rPr lang="en-US" sz="1200" dirty="0">
                <a:solidFill>
                  <a:schemeClr val="bg1"/>
                </a:solidFill>
              </a:rPr>
              <a:t> refers to removing government controls over setting prices and quantities in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78283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Businesses have developed a number of schemes for creating barriers to entry by deterring potential competitors from entering the market. One method is known as predatory pricing, in which a firm uses the threat of sharp price cuts to discourage competition. Predatory pricing is a violation of U.S. antitrust law, but it is difficult to prove.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30331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678398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 profit-maximizing monopoly calculates marginal revenue and marginal cost and struggles with inefficiency.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149964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monopoly firm, with barriers to entry so that it need not fear competition from other producers. How will this monopoly choose its profit-maximizing quantity of output, and what price will it charge?</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perfect competition, a firm takes the market price and determines the optimal quantity. In a monopoly, the lone firm determines the optimal price and quantity combination.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perceives the demand curve that it faces to be flat. The flat shape means that the firm can sell either a low quantity or a high quantity at exactly the same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229888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perceives the demand curve that it faces to be the same as the market demand curve, which for most goods is downward-sloping. If the monopolist chooses a high level of output, it can charge only a relatively low price. Conversely, if the monopolist chooses a low level of output, it can then charge a higher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06832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 levels of output bring in relatively little total revenue because the quantity is low. High levels of output bring in relatively less revenue because the high quantity pushes down the market price. The total cost curve is upward-sloping. Profits will be highest at the quantity of output where total revenue is most above total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00208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real world, a monopolist often does not have enough information to analyze its entire total revenue or total cost curves. However, a monopolist often has experience with how changing output by small amounts will affect MR and MC. A monopolist can use information on MR and MC to seek out the profit-maximizing combination of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monopoly, marginal revenue decreases as it sells additional units of output. The marginal cost curve is upward-sloping. The profit-maximizing choice for a monopoly is to produce at the quantity where marginal revenue is equal to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557030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marginal revenue is greater than marginal cost, the monopolist should increase output. If marginal revenue equals marginal cost, the monopolist is maximizing profit at this level of output. If marginal revenue is less than marginal cost, the monopolist should decrease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40134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When price is equal to $125, a monopolist can sell 10 units of output, and when price is equal to $100, a monopolist can sell 20 units of output. What is the firm's marginal revenue?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perfect competition is a market where firms have no market power and they simply respond to the market price, monopoly is a market with no competition at all, and firms have a great deal of market power. In the case of monopoly, one firm produces all the output in a market. Since a monopoly faces no significant competition, it can charge any price it wishes, subject to the demand curve. While a monopoly, by definition, refers to a single firm, in practice people often use the term to describe a market in which one firm merely has a very high market 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first chooses the quantity where MR=MC. The monopolist then decides what price to charge by looking at the demand curve it faces. If the price charged is above average cost, the monopoly is earning positive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631365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32853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quantity sold increases by one unit, marginal revenue is affected in two ways. </a:t>
            </a:r>
            <a:r>
              <a:rPr lang="en-US" sz="1200" dirty="0">
                <a:solidFill>
                  <a:schemeClr val="bg1"/>
                </a:solidFill>
              </a:rPr>
              <a:t>First, one additional unit is sold at the new market price. Second, all the previous units, which were sold at the higher price, now sell for less.</a:t>
            </a:r>
            <a:r>
              <a:rPr lang="en-US" sz="1200" kern="1200" dirty="0">
                <a:solidFill>
                  <a:schemeClr val="tx1"/>
                </a:solidFill>
                <a:effectLst/>
                <a:latin typeface="+mn-lt"/>
                <a:ea typeface="+mn-ea"/>
                <a:cs typeface="+mn-cs"/>
              </a:rPr>
              <a:t> Because of the lower price on all units sold, the marginal revenue of selling a unit is less than the price of that unit, and the marginal revenue curve is below the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44672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object to the fact that monopolies often do not supply enough output to be allocatively efficient. Allocative efficiency is an economic concept regarding efficiency at the social or societal level. Allocative efficiency refers to the quantity where the marginal benefit to society of one more unit just equals the marginal cost. In the case of monopoly, price is always greater than marginal cost at the profit-maximizing level of output, so it is not allocatively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1843167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a company that you would consider to be a monopoly? Why do you think it is a monopoly? How do you think this company determines how much to produce?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perfect competition, there are many firms that have no market power or control over price.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a monopoly, there is one firm that is the price setter.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4843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there are very few true monopolies in existence, we do deal with some of those few every day, often without realizing it. The U.S. Postal Service and your electric and water companies are a few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1740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lack of competition, monopolies tend to earn significant economic profits. Profits should attract vigorous competition, and yet, because of one particular characteristic of monopoly, they do not. Three main categories of barriers to entry exist.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1305951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Barriers to entry are the legal, technological, or market forces that discourage or prevent potential competitors from entering a market. In some cases, barriers to entry may lead to monopoly, while in other cases, they may limit competition to a few firms.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types of monopoly, based on the types of barriers to entry they exploit. One is natural monopoly, where the barriers to entry are something other than legal prohibition. The other is legal monopoly, where laws prohibit (or severely limit) competition.</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demand curve intersects the long-run average cost curve at a point that exhibits economies of scale (the downward sloping region). If a second firm enters the market at a smaller size, its average costs will be higher than those of the existing firm, and it will be unable to compete. If a second firm attempts to enter the market at a larger size, it could not sell all its output due to insufficient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30685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8.wmf"/><Relationship Id="rId5" Type="http://schemas.openxmlformats.org/officeDocument/2006/relationships/oleObject" Target="../embeddings/oleObject2.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4.bin"/></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Monopolies Form: Barriers to Entry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Monopoly </a:t>
            </a:r>
            <a:r>
              <a:rPr lang="en-US" sz="3000" i="1" dirty="0">
                <a:solidFill>
                  <a:srgbClr val="323542"/>
                </a:solidFill>
                <a:latin typeface="Century Gothic" panose="020B0502020202020204" pitchFamily="34" charset="0"/>
              </a:rPr>
              <a:t>LRAC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40E64264-E895-4171-B312-FEBE96376447}"/>
              </a:ext>
            </a:extLst>
          </p:cNvPr>
          <p:cNvGrpSpPr/>
          <p:nvPr/>
        </p:nvGrpSpPr>
        <p:grpSpPr>
          <a:xfrm>
            <a:off x="1272764" y="1619014"/>
            <a:ext cx="4029079" cy="1396098"/>
            <a:chOff x="542922" y="1736759"/>
            <a:chExt cx="8058155" cy="1819560"/>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is typically shown as occurring when the </a:t>
              </a:r>
              <a:r>
                <a:rPr lang="en-US" sz="2000" i="1" dirty="0">
                  <a:solidFill>
                    <a:schemeClr val="bg1"/>
                  </a:solidFill>
                </a:rPr>
                <a:t>LRAC</a:t>
              </a:r>
              <a:r>
                <a:rPr lang="en-US" sz="2000" dirty="0">
                  <a:solidFill>
                    <a:schemeClr val="bg1"/>
                  </a:solidFill>
                </a:rPr>
                <a:t> continues to fall as output increases.</a:t>
              </a:r>
            </a:p>
          </p:txBody>
        </p:sp>
      </p:grpSp>
      <p:grpSp>
        <p:nvGrpSpPr>
          <p:cNvPr id="15" name="Group 14">
            <a:extLst>
              <a:ext uri="{FF2B5EF4-FFF2-40B4-BE49-F238E27FC236}">
                <a16:creationId xmlns:a16="http://schemas.microsoft.com/office/drawing/2014/main" id="{44DF876C-1417-4691-A750-70E15C876B1B}"/>
              </a:ext>
            </a:extLst>
          </p:cNvPr>
          <p:cNvGrpSpPr/>
          <p:nvPr/>
        </p:nvGrpSpPr>
        <p:grpSpPr>
          <a:xfrm>
            <a:off x="1272764" y="3105338"/>
            <a:ext cx="4029079" cy="1396098"/>
            <a:chOff x="542922" y="1736759"/>
            <a:chExt cx="8058155" cy="1819560"/>
          </a:xfrm>
          <a:solidFill>
            <a:srgbClr val="627981"/>
          </a:solidFill>
        </p:grpSpPr>
        <p:sp>
          <p:nvSpPr>
            <p:cNvPr id="16" name="Rectangle 15">
              <a:extLst>
                <a:ext uri="{FF2B5EF4-FFF2-40B4-BE49-F238E27FC236}">
                  <a16:creationId xmlns:a16="http://schemas.microsoft.com/office/drawing/2014/main" id="{5C862258-F546-4A56-A5BF-9C9C1F4F4A2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BEF9100-5A98-4FE1-A152-AF8B5943C246}"/>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becomes less costly for the lone firm in the industry to produce, on average, the higher the level of output.</a:t>
              </a:r>
            </a:p>
          </p:txBody>
        </p:sp>
      </p:grpSp>
      <p:pic>
        <p:nvPicPr>
          <p:cNvPr id="4" name="Picture 3" descr="A graph with output on the x-axis and cost on the y-axis showing a long-run average cost curve that slopes downward as output increases.">
            <a:extLst>
              <a:ext uri="{FF2B5EF4-FFF2-40B4-BE49-F238E27FC236}">
                <a16:creationId xmlns:a16="http://schemas.microsoft.com/office/drawing/2014/main" id="{DBB5B88F-8B2A-4917-BBAC-DF9A47101FFA}"/>
              </a:ext>
            </a:extLst>
          </p:cNvPr>
          <p:cNvPicPr>
            <a:picLocks noChangeAspect="1"/>
          </p:cNvPicPr>
          <p:nvPr/>
        </p:nvPicPr>
        <p:blipFill>
          <a:blip r:embed="rId3"/>
          <a:stretch>
            <a:fillRect/>
          </a:stretch>
        </p:blipFill>
        <p:spPr>
          <a:xfrm>
            <a:off x="5520681" y="1619014"/>
            <a:ext cx="6153912" cy="4405095"/>
          </a:xfrm>
          <a:prstGeom prst="rect">
            <a:avLst/>
          </a:prstGeom>
        </p:spPr>
      </p:pic>
    </p:spTree>
    <p:extLst>
      <p:ext uri="{BB962C8B-B14F-4D97-AF65-F5344CB8AC3E}">
        <p14:creationId xmlns:p14="http://schemas.microsoft.com/office/powerpoint/2010/main" val="1473122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situation where economies of scale are large relative to the quantity demanded in the market a natural monopoly.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1541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are when average costs decline as output expands.</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9" y="3429000"/>
            <a:ext cx="8058157" cy="1065187"/>
            <a:chOff x="542920" y="1736761"/>
            <a:chExt cx="8058157" cy="1065187"/>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0"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Natural monopolies often arise in industries where the marginal cost of adding an additional customer is very low once fixed costs are in place.</a:t>
              </a:r>
            </a:p>
          </p:txBody>
        </p:sp>
      </p:grpSp>
      <p:grpSp>
        <p:nvGrpSpPr>
          <p:cNvPr id="22" name="Group 21">
            <a:extLst>
              <a:ext uri="{FF2B5EF4-FFF2-40B4-BE49-F238E27FC236}">
                <a16:creationId xmlns:a16="http://schemas.microsoft.com/office/drawing/2014/main" id="{65B2BBFB-D440-4E19-9611-1EDFCE8BF8C4}"/>
              </a:ext>
            </a:extLst>
          </p:cNvPr>
          <p:cNvGrpSpPr/>
          <p:nvPr/>
        </p:nvGrpSpPr>
        <p:grpSpPr>
          <a:xfrm>
            <a:off x="2066918" y="4611295"/>
            <a:ext cx="8058157" cy="806935"/>
            <a:chOff x="542920" y="1736761"/>
            <a:chExt cx="8058157" cy="806935"/>
          </a:xfrm>
          <a:solidFill>
            <a:srgbClr val="627981"/>
          </a:solidFill>
        </p:grpSpPr>
        <p:sp>
          <p:nvSpPr>
            <p:cNvPr id="23" name="Rectangle 22">
              <a:extLst>
                <a:ext uri="{FF2B5EF4-FFF2-40B4-BE49-F238E27FC236}">
                  <a16:creationId xmlns:a16="http://schemas.microsoft.com/office/drawing/2014/main" id="{6A5B4AF9-4459-4DC8-87F9-438C9B102F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F1E314A-3D81-421D-B15B-792C72161D2F}"/>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results in situations where there are substantial economies of scale.</a:t>
              </a:r>
            </a:p>
          </p:txBody>
        </p:sp>
      </p:grpSp>
    </p:spTree>
    <p:extLst>
      <p:ext uri="{BB962C8B-B14F-4D97-AF65-F5344CB8AC3E}">
        <p14:creationId xmlns:p14="http://schemas.microsoft.com/office/powerpoint/2010/main" val="2814508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Control of a Physical Resource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type of natural monopoly occurs when a company has control of a scarce physical resource.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7" y="2504956"/>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company has control of a scare resource, it will obviously be a barrier to entry of another company wishing to utilize that resource.</a:t>
              </a:r>
            </a:p>
          </p:txBody>
        </p:sp>
      </p:grpSp>
      <p:pic>
        <p:nvPicPr>
          <p:cNvPr id="2" name="Picture 1" descr="An image of a bauxite quarry.">
            <a:extLst>
              <a:ext uri="{FF2B5EF4-FFF2-40B4-BE49-F238E27FC236}">
                <a16:creationId xmlns:a16="http://schemas.microsoft.com/office/drawing/2014/main" id="{AB8B5D23-97AC-467E-9A47-7371BA8A16A1}"/>
              </a:ext>
            </a:extLst>
          </p:cNvPr>
          <p:cNvPicPr>
            <a:picLocks noChangeAspect="1"/>
          </p:cNvPicPr>
          <p:nvPr/>
        </p:nvPicPr>
        <p:blipFill>
          <a:blip r:embed="rId3"/>
          <a:stretch>
            <a:fillRect/>
          </a:stretch>
        </p:blipFill>
        <p:spPr>
          <a:xfrm>
            <a:off x="2066917" y="3478525"/>
            <a:ext cx="4561545" cy="3041030"/>
          </a:xfrm>
          <a:prstGeom prst="rect">
            <a:avLst/>
          </a:prstGeom>
        </p:spPr>
      </p:pic>
      <p:sp>
        <p:nvSpPr>
          <p:cNvPr id="11" name="Rectangle 10">
            <a:extLst>
              <a:ext uri="{FF2B5EF4-FFF2-40B4-BE49-F238E27FC236}">
                <a16:creationId xmlns:a16="http://schemas.microsoft.com/office/drawing/2014/main" id="{6A2C24E1-6359-42AD-9AF5-8644987FF2AB}"/>
              </a:ext>
            </a:extLst>
          </p:cNvPr>
          <p:cNvSpPr/>
          <p:nvPr/>
        </p:nvSpPr>
        <p:spPr>
          <a:xfrm>
            <a:off x="6846479" y="3478525"/>
            <a:ext cx="3278597" cy="30410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the 1930s, ALCOA controlled most of the supply of bauxite, a key mineral used in making aluminum. Other firms were simply unable to produce enough aluminum to compete.</a:t>
            </a:r>
          </a:p>
        </p:txBody>
      </p:sp>
    </p:spTree>
    <p:extLst>
      <p:ext uri="{BB962C8B-B14F-4D97-AF65-F5344CB8AC3E}">
        <p14:creationId xmlns:p14="http://schemas.microsoft.com/office/powerpoint/2010/main" val="968679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Legal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some products, the government erects barriers to entry by prohibiting or limiting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legal monopolies are utilities—products necessary for everyday life—that are socially beneficial.</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often sets regulations to ensure customers have access to an appropriate amount of products or services.</a:t>
              </a:r>
            </a:p>
          </p:txBody>
        </p:sp>
      </p:grpSp>
      <p:grpSp>
        <p:nvGrpSpPr>
          <p:cNvPr id="19" name="Group 18">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Additionally, legal monopolies are often subject to economies of scale, as in the case of utilities, so it makes sense to allow only one provider.</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under U.S. law, no organization but the U.S. Postal Service is legally allowed to deliver first-class mail.</a:t>
              </a:r>
            </a:p>
          </p:txBody>
        </p:sp>
      </p:grpSp>
    </p:spTree>
    <p:extLst>
      <p:ext uri="{BB962C8B-B14F-4D97-AF65-F5344CB8AC3E}">
        <p14:creationId xmlns:p14="http://schemas.microsoft.com/office/powerpoint/2010/main" val="367889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Promoting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93735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Innovation takes time and resources to achieve.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invest in research and development (R&amp;D) to provide innovative goods and services.</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legal protection, other companies could replicate these goods and services without incurring the costs of R&amp;D.</a:t>
              </a:r>
            </a:p>
          </p:txBody>
        </p:sp>
      </p:grpSp>
      <p:grpSp>
        <p:nvGrpSpPr>
          <p:cNvPr id="19" name="Group 18">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would, therefore, choose not to invest in R&amp;D, meaning the world would have less innovation.</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Patent and Trademark Office and the U.S. Copyright Office promote innovation through categories of </a:t>
              </a:r>
              <a:r>
                <a:rPr lang="en-US" sz="2000" b="1" dirty="0">
                  <a:solidFill>
                    <a:schemeClr val="bg1"/>
                  </a:solidFill>
                </a:rPr>
                <a:t>intellectual property</a:t>
              </a:r>
              <a:r>
                <a:rPr lang="en-US" sz="2000" dirty="0">
                  <a:solidFill>
                    <a:schemeClr val="bg1"/>
                  </a:solidFill>
                </a:rPr>
                <a:t>.</a:t>
              </a:r>
            </a:p>
          </p:txBody>
        </p:sp>
      </p:grpSp>
    </p:spTree>
    <p:extLst>
      <p:ext uri="{BB962C8B-B14F-4D97-AF65-F5344CB8AC3E}">
        <p14:creationId xmlns:p14="http://schemas.microsoft.com/office/powerpoint/2010/main" val="3422854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Intellectual Property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6B346E-DB45-4102-AA17-EA802B8232D0}"/>
              </a:ext>
            </a:extLst>
          </p:cNvPr>
          <p:cNvSpPr/>
          <p:nvPr/>
        </p:nvSpPr>
        <p:spPr>
          <a:xfrm>
            <a:off x="1881188"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Patent</a:t>
            </a:r>
            <a:r>
              <a:rPr lang="en-US" sz="2400" dirty="0"/>
              <a:t>- An exclusive right to produce for twenty years</a:t>
            </a:r>
          </a:p>
        </p:txBody>
      </p:sp>
      <p:sp>
        <p:nvSpPr>
          <p:cNvPr id="25" name="Rectangle 24">
            <a:extLst>
              <a:ext uri="{FF2B5EF4-FFF2-40B4-BE49-F238E27FC236}">
                <a16:creationId xmlns:a16="http://schemas.microsoft.com/office/drawing/2014/main" id="{EFB746C6-BCFD-49D9-821E-11A77F3FA863}"/>
              </a:ext>
            </a:extLst>
          </p:cNvPr>
          <p:cNvSpPr/>
          <p:nvPr/>
        </p:nvSpPr>
        <p:spPr>
          <a:xfrm>
            <a:off x="6637447"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Trademark</a:t>
            </a:r>
            <a:r>
              <a:rPr lang="en-US" sz="2400" dirty="0"/>
              <a:t>- An identifying symbol for a good that is protected legally</a:t>
            </a:r>
          </a:p>
        </p:txBody>
      </p:sp>
      <p:sp>
        <p:nvSpPr>
          <p:cNvPr id="27" name="Rectangle 26">
            <a:extLst>
              <a:ext uri="{FF2B5EF4-FFF2-40B4-BE49-F238E27FC236}">
                <a16:creationId xmlns:a16="http://schemas.microsoft.com/office/drawing/2014/main" id="{92D9007E-0C08-450D-B82F-C0BDD6F72AE6}"/>
              </a:ext>
            </a:extLst>
          </p:cNvPr>
          <p:cNvSpPr/>
          <p:nvPr/>
        </p:nvSpPr>
        <p:spPr>
          <a:xfrm>
            <a:off x="1881187"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Copyright</a:t>
            </a:r>
            <a:r>
              <a:rPr lang="en-US" sz="2400" dirty="0"/>
              <a:t>- Legal protection for original works lasting for seventy years beyond the life of the creator</a:t>
            </a:r>
          </a:p>
        </p:txBody>
      </p:sp>
      <p:sp>
        <p:nvSpPr>
          <p:cNvPr id="28" name="Rectangle 27">
            <a:extLst>
              <a:ext uri="{FF2B5EF4-FFF2-40B4-BE49-F238E27FC236}">
                <a16:creationId xmlns:a16="http://schemas.microsoft.com/office/drawing/2014/main" id="{694D5217-B327-45AC-810C-A1ACC7C258C5}"/>
              </a:ext>
            </a:extLst>
          </p:cNvPr>
          <p:cNvSpPr/>
          <p:nvPr/>
        </p:nvSpPr>
        <p:spPr>
          <a:xfrm>
            <a:off x="6637446"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 secrets</a:t>
            </a:r>
            <a:r>
              <a:rPr lang="en-US" sz="2400" dirty="0"/>
              <a:t>-</a:t>
            </a:r>
            <a:r>
              <a:rPr lang="en-US" sz="2400" b="1" dirty="0"/>
              <a:t> </a:t>
            </a:r>
            <a:r>
              <a:rPr lang="en-US" sz="2400" dirty="0"/>
              <a:t>Protection of information not covered by a patent or trademark</a:t>
            </a:r>
          </a:p>
        </p:txBody>
      </p:sp>
    </p:spTree>
    <p:extLst>
      <p:ext uri="{BB962C8B-B14F-4D97-AF65-F5344CB8AC3E}">
        <p14:creationId xmlns:p14="http://schemas.microsoft.com/office/powerpoint/2010/main" val="1583520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limitations on competition used to be more common in the United States.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most of the twentieth century, only one phone company, AT&amp;T, was legally allowed to provide local and long-distance service.</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AT&amp;T lost its monopoly when the technology for providing phone service changed from wires to microwave and satellite transmission.</a:t>
              </a:r>
            </a:p>
          </p:txBody>
        </p:sp>
      </p:grpSp>
      <p:grpSp>
        <p:nvGrpSpPr>
          <p:cNvPr id="22" name="Group 21">
            <a:extLst>
              <a:ext uri="{FF2B5EF4-FFF2-40B4-BE49-F238E27FC236}">
                <a16:creationId xmlns:a16="http://schemas.microsoft.com/office/drawing/2014/main" id="{3753B49B-73A1-44C0-8E7E-016444A6EB00}"/>
              </a:ext>
            </a:extLst>
          </p:cNvPr>
          <p:cNvGrpSpPr/>
          <p:nvPr/>
        </p:nvGrpSpPr>
        <p:grpSpPr>
          <a:xfrm>
            <a:off x="2066919" y="5277088"/>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Deregulation</a:t>
              </a:r>
              <a:r>
                <a:rPr lang="en-US" sz="2000" dirty="0">
                  <a:solidFill>
                    <a:schemeClr val="bg1"/>
                  </a:solidFill>
                </a:rPr>
                <a:t> refers to removing government controls over setting prices and quantities in certain industries.</a:t>
              </a:r>
            </a:p>
          </p:txBody>
        </p:sp>
      </p:grpSp>
      <p:grpSp>
        <p:nvGrpSpPr>
          <p:cNvPr id="27" name="Group 26">
            <a:extLst>
              <a:ext uri="{FF2B5EF4-FFF2-40B4-BE49-F238E27FC236}">
                <a16:creationId xmlns:a16="http://schemas.microsoft.com/office/drawing/2014/main" id="{94F89ECC-C1A0-4157-9D33-3733F20C33B6}"/>
              </a:ext>
            </a:extLst>
          </p:cNvPr>
          <p:cNvGrpSpPr/>
          <p:nvPr/>
        </p:nvGrpSpPr>
        <p:grpSpPr>
          <a:xfrm>
            <a:off x="2066919" y="4370852"/>
            <a:ext cx="8058159" cy="806935"/>
            <a:chOff x="542918" y="1736761"/>
            <a:chExt cx="8058159" cy="806935"/>
          </a:xfrm>
          <a:solidFill>
            <a:srgbClr val="627981"/>
          </a:solidFill>
        </p:grpSpPr>
        <p:sp>
          <p:nvSpPr>
            <p:cNvPr id="28" name="Rectangle 27">
              <a:extLst>
                <a:ext uri="{FF2B5EF4-FFF2-40B4-BE49-F238E27FC236}">
                  <a16:creationId xmlns:a16="http://schemas.microsoft.com/office/drawing/2014/main" id="{5320BE21-B99D-4EE4-B03E-EA0BEE4B1E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9769A8A-E055-43B4-8CE9-68675A803EF5}"/>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an improvement in technology, the government no longer required AT&amp;T to be the lone provider of certain services.</a:t>
              </a:r>
            </a:p>
          </p:txBody>
        </p:sp>
      </p:grpSp>
    </p:spTree>
    <p:extLst>
      <p:ext uri="{BB962C8B-B14F-4D97-AF65-F5344CB8AC3E}">
        <p14:creationId xmlns:p14="http://schemas.microsoft.com/office/powerpoint/2010/main" val="11356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Intimidating Potential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have developed a number of schemes for creating barriers to entry by deterring potential competitors from entering the market.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method is known as </a:t>
              </a:r>
              <a:r>
                <a:rPr lang="en-US" sz="2000" b="1" dirty="0">
                  <a:solidFill>
                    <a:schemeClr val="bg1"/>
                  </a:solidFill>
                </a:rPr>
                <a:t>predatory pricing</a:t>
              </a:r>
              <a:r>
                <a:rPr lang="en-US" sz="2000" dirty="0">
                  <a:solidFill>
                    <a:schemeClr val="bg1"/>
                  </a:solidFill>
                </a:rPr>
                <a:t>, in which a firm uses the threat of sharp price cuts to discourage competition.</a:t>
              </a:r>
            </a:p>
          </p:txBody>
        </p:sp>
      </p:grpSp>
      <p:grpSp>
        <p:nvGrpSpPr>
          <p:cNvPr id="10" name="Group 9">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Predatory pricing is a violation of U.S. antitrust law, but it is difficult to prove.</a:t>
              </a:r>
            </a:p>
          </p:txBody>
        </p:sp>
      </p:grpSp>
    </p:spTree>
    <p:extLst>
      <p:ext uri="{BB962C8B-B14F-4D97-AF65-F5344CB8AC3E}">
        <p14:creationId xmlns:p14="http://schemas.microsoft.com/office/powerpoint/2010/main" val="1059532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448753"/>
            <a:ext cx="9273061" cy="30175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30517"/>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p:txBody>
      </p:sp>
    </p:spTree>
    <p:extLst>
      <p:ext uri="{BB962C8B-B14F-4D97-AF65-F5344CB8AC3E}">
        <p14:creationId xmlns:p14="http://schemas.microsoft.com/office/powerpoint/2010/main" val="10149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Barriers to entry prevent or discourage competitors from entering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barriers include economies of scale that lead to natural (or legal) monopoly; control of a physical resource; legal restrictions on competition; intellectual property protection; and practices to restrict competition like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Intellectual property refers to legally guaranteed ownership of an idea rather than a physical item.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laws that protect intellectual property include patents, copyrights, trademarks, and trade secrets.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natural monopoly arises when economies of scale persist over a large enough range of output that if one firm supplies the entire market, no other firm can enter without facing a cost disadvantage.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Monopolies Form: 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5010214"/>
            <a:ext cx="8429624" cy="1708160"/>
          </a:xfrm>
          <a:prstGeom prst="rect">
            <a:avLst/>
          </a:prstGeom>
          <a:solidFill>
            <a:srgbClr val="627981"/>
          </a:solidFill>
        </p:spPr>
        <p:txBody>
          <a:bodyPr wrap="square" rtlCol="0">
            <a:spAutoFit/>
          </a:bodyPr>
          <a:lstStyle/>
          <a:p>
            <a:pPr algn="ctr"/>
            <a:r>
              <a:rPr lang="en-US" sz="2100" dirty="0">
                <a:solidFill>
                  <a:schemeClr val="bg1"/>
                </a:solidFill>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pic>
        <p:nvPicPr>
          <p:cNvPr id="2" name="Picture 2" descr="A photograph of a cotton plant.">
            <a:extLst>
              <a:ext uri="{FF2B5EF4-FFF2-40B4-BE49-F238E27FC236}">
                <a16:creationId xmlns:a16="http://schemas.microsoft.com/office/drawing/2014/main" id="{B25AE489-CA98-496E-9A0F-F770DE7BA7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383374"/>
            <a:ext cx="571500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12311" y="2214037"/>
            <a:ext cx="11967377"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a Profit-Maximizing Monopoly Chooses Output and Price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6081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3071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a Profit-Maximizing Monopoly Chooses Output and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1061829"/>
          </a:xfrm>
          <a:prstGeom prst="rect">
            <a:avLst/>
          </a:prstGeom>
          <a:solidFill>
            <a:srgbClr val="627981"/>
          </a:solidFill>
        </p:spPr>
        <p:txBody>
          <a:bodyPr wrap="square" rtlCol="0">
            <a:spAutoFit/>
          </a:bodyPr>
          <a:lstStyle/>
          <a:p>
            <a:pPr algn="ctr"/>
            <a:r>
              <a:rPr lang="en-US" sz="2100" dirty="0">
                <a:solidFill>
                  <a:schemeClr val="bg1"/>
                </a:solidFill>
              </a:rPr>
              <a:t>Consider a monopoly firm, with barriers to entry so that it need not fear competition from other producers. How will this monopoly choose its profit-maximizing quantity of output, and what price will it charge?</a:t>
            </a:r>
          </a:p>
        </p:txBody>
      </p:sp>
      <p:pic>
        <p:nvPicPr>
          <p:cNvPr id="3" name="Picture 2" descr="A picture of a factory">
            <a:extLst>
              <a:ext uri="{FF2B5EF4-FFF2-40B4-BE49-F238E27FC236}">
                <a16:creationId xmlns:a16="http://schemas.microsoft.com/office/drawing/2014/main" id="{CA63B8D5-7392-4BAB-9530-52A37DE87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433" y="1455304"/>
            <a:ext cx="6700345" cy="3429000"/>
          </a:xfrm>
          <a:prstGeom prst="rect">
            <a:avLst/>
          </a:prstGeom>
        </p:spPr>
      </p:pic>
    </p:spTree>
    <p:extLst>
      <p:ext uri="{BB962C8B-B14F-4D97-AF65-F5344CB8AC3E}">
        <p14:creationId xmlns:p14="http://schemas.microsoft.com/office/powerpoint/2010/main" val="1495298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Curves Perceived by a Perfectly Competitive Firm and by a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BF1564A-D013-411D-8BA3-65AD5680099F}"/>
              </a:ext>
            </a:extLst>
          </p:cNvPr>
          <p:cNvSpPr/>
          <p:nvPr/>
        </p:nvSpPr>
        <p:spPr>
          <a:xfrm>
            <a:off x="2222773" y="1639614"/>
            <a:ext cx="3395008" cy="17893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Perfect Competition</a:t>
            </a:r>
          </a:p>
        </p:txBody>
      </p:sp>
      <p:sp>
        <p:nvSpPr>
          <p:cNvPr id="27" name="Rectangle 26">
            <a:extLst>
              <a:ext uri="{FF2B5EF4-FFF2-40B4-BE49-F238E27FC236}">
                <a16:creationId xmlns:a16="http://schemas.microsoft.com/office/drawing/2014/main" id="{95341235-39DD-4A07-8E65-8A28E7955CEA}"/>
              </a:ext>
            </a:extLst>
          </p:cNvPr>
          <p:cNvSpPr/>
          <p:nvPr/>
        </p:nvSpPr>
        <p:spPr>
          <a:xfrm>
            <a:off x="6574221" y="1639613"/>
            <a:ext cx="3395008" cy="17893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Monopoly</a:t>
            </a:r>
          </a:p>
        </p:txBody>
      </p:sp>
      <p:cxnSp>
        <p:nvCxnSpPr>
          <p:cNvPr id="4" name="Straight Connector 3">
            <a:extLst>
              <a:ext uri="{FF2B5EF4-FFF2-40B4-BE49-F238E27FC236}">
                <a16:creationId xmlns:a16="http://schemas.microsoft.com/office/drawing/2014/main" id="{4B9826FF-5A5E-48BB-A52C-8B2D7167719E}"/>
              </a:ext>
            </a:extLst>
          </p:cNvPr>
          <p:cNvCxnSpPr>
            <a:cxnSpLocks/>
          </p:cNvCxnSpPr>
          <p:nvPr/>
        </p:nvCxnSpPr>
        <p:spPr>
          <a:xfrm>
            <a:off x="2743200" y="3428988"/>
            <a:ext cx="0" cy="12376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195DFF4-4075-40D3-A358-F7AA4407B9D7}"/>
              </a:ext>
            </a:extLst>
          </p:cNvPr>
          <p:cNvCxnSpPr/>
          <p:nvPr/>
        </p:nvCxnSpPr>
        <p:spPr>
          <a:xfrm>
            <a:off x="2743200" y="4666594"/>
            <a:ext cx="88286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AB34DF9-879E-4427-BB58-4545BA9613F3}"/>
              </a:ext>
            </a:extLst>
          </p:cNvPr>
          <p:cNvSpPr/>
          <p:nvPr/>
        </p:nvSpPr>
        <p:spPr>
          <a:xfrm>
            <a:off x="3626069" y="4004441"/>
            <a:ext cx="1991690" cy="14661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Firm takes the market price and determines the optimal quantity</a:t>
            </a:r>
          </a:p>
        </p:txBody>
      </p:sp>
      <p:cxnSp>
        <p:nvCxnSpPr>
          <p:cNvPr id="28" name="Straight Connector 27">
            <a:extLst>
              <a:ext uri="{FF2B5EF4-FFF2-40B4-BE49-F238E27FC236}">
                <a16:creationId xmlns:a16="http://schemas.microsoft.com/office/drawing/2014/main" id="{78BF272E-8956-492C-AB4E-8922030C5F9F}"/>
              </a:ext>
            </a:extLst>
          </p:cNvPr>
          <p:cNvCxnSpPr>
            <a:cxnSpLocks/>
          </p:cNvCxnSpPr>
          <p:nvPr/>
        </p:nvCxnSpPr>
        <p:spPr>
          <a:xfrm>
            <a:off x="7094670" y="3428988"/>
            <a:ext cx="0" cy="12376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F591F88-70D4-4E28-AF68-2B1C74FA446C}"/>
              </a:ext>
            </a:extLst>
          </p:cNvPr>
          <p:cNvCxnSpPr/>
          <p:nvPr/>
        </p:nvCxnSpPr>
        <p:spPr>
          <a:xfrm>
            <a:off x="7094670" y="4666594"/>
            <a:ext cx="88286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C38746C4-59E0-44B6-8944-69ACF267E65E}"/>
              </a:ext>
            </a:extLst>
          </p:cNvPr>
          <p:cNvSpPr/>
          <p:nvPr/>
        </p:nvSpPr>
        <p:spPr>
          <a:xfrm>
            <a:off x="7977539" y="4004441"/>
            <a:ext cx="1991690" cy="14661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 determines the optimal price and quantity combination</a:t>
            </a:r>
          </a:p>
        </p:txBody>
      </p:sp>
    </p:spTree>
    <p:extLst>
      <p:ext uri="{BB962C8B-B14F-4D97-AF65-F5344CB8AC3E}">
        <p14:creationId xmlns:p14="http://schemas.microsoft.com/office/powerpoint/2010/main" val="3477817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 Perceived by a Perfectly Competitive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1881188" y="1581537"/>
            <a:ext cx="4029079" cy="1067070"/>
            <a:chOff x="542922" y="1736761"/>
            <a:chExt cx="8058155" cy="1176504"/>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5238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perceives the demand curve that it faces to be flat. </a:t>
              </a:r>
            </a:p>
          </p:txBody>
        </p:sp>
      </p:grpSp>
      <p:grpSp>
        <p:nvGrpSpPr>
          <p:cNvPr id="34" name="Group 33">
            <a:extLst>
              <a:ext uri="{FF2B5EF4-FFF2-40B4-BE49-F238E27FC236}">
                <a16:creationId xmlns:a16="http://schemas.microsoft.com/office/drawing/2014/main" id="{F6AAC2C7-F002-400C-B78A-E3565530C532}"/>
              </a:ext>
            </a:extLst>
          </p:cNvPr>
          <p:cNvGrpSpPr/>
          <p:nvPr/>
        </p:nvGrpSpPr>
        <p:grpSpPr>
          <a:xfrm>
            <a:off x="1881188" y="2788316"/>
            <a:ext cx="4029079" cy="1341232"/>
            <a:chOff x="542922" y="1736761"/>
            <a:chExt cx="8058155" cy="1478783"/>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787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4594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flat shape means that the firm can sell either a low quantity or a high quantity at exactly the same price.</a:t>
              </a:r>
            </a:p>
          </p:txBody>
        </p:sp>
      </p:grpSp>
      <p:pic>
        <p:nvPicPr>
          <p:cNvPr id="3" name="Picture 2" descr="A graph with quantity on the x-axis and price in dollars on the y-axis representing the perceived demand for a perfect competitor. A horizontal perceived demand curve represents the constant price across all levels of quantity.">
            <a:extLst>
              <a:ext uri="{FF2B5EF4-FFF2-40B4-BE49-F238E27FC236}">
                <a16:creationId xmlns:a16="http://schemas.microsoft.com/office/drawing/2014/main" id="{6B5972E1-297D-4346-B45B-47320FE61B9A}"/>
              </a:ext>
            </a:extLst>
          </p:cNvPr>
          <p:cNvPicPr>
            <a:picLocks noChangeAspect="1"/>
          </p:cNvPicPr>
          <p:nvPr/>
        </p:nvPicPr>
        <p:blipFill>
          <a:blip r:embed="rId3"/>
          <a:stretch>
            <a:fillRect/>
          </a:stretch>
        </p:blipFill>
        <p:spPr>
          <a:xfrm>
            <a:off x="6166712" y="1293756"/>
            <a:ext cx="5016167" cy="5093208"/>
          </a:xfrm>
          <a:prstGeom prst="rect">
            <a:avLst/>
          </a:prstGeom>
        </p:spPr>
      </p:pic>
    </p:spTree>
    <p:extLst>
      <p:ext uri="{BB962C8B-B14F-4D97-AF65-F5344CB8AC3E}">
        <p14:creationId xmlns:p14="http://schemas.microsoft.com/office/powerpoint/2010/main" val="1073039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 Perceived by a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1881188" y="1581536"/>
            <a:ext cx="4029079" cy="1639550"/>
            <a:chOff x="542922" y="1736760"/>
            <a:chExt cx="8058155" cy="1807695"/>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8076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perceives the demand curve that it faces to be the same as the market demand curve, which for most goods is downward-sloping.</a:t>
              </a:r>
            </a:p>
          </p:txBody>
        </p:sp>
      </p:grpSp>
      <p:grpSp>
        <p:nvGrpSpPr>
          <p:cNvPr id="34" name="Group 33">
            <a:extLst>
              <a:ext uri="{FF2B5EF4-FFF2-40B4-BE49-F238E27FC236}">
                <a16:creationId xmlns:a16="http://schemas.microsoft.com/office/drawing/2014/main" id="{F6AAC2C7-F002-400C-B78A-E3565530C532}"/>
              </a:ext>
            </a:extLst>
          </p:cNvPr>
          <p:cNvGrpSpPr/>
          <p:nvPr/>
        </p:nvGrpSpPr>
        <p:grpSpPr>
          <a:xfrm>
            <a:off x="1881188" y="3350170"/>
            <a:ext cx="4029079" cy="1060437"/>
            <a:chOff x="542922" y="1736761"/>
            <a:chExt cx="8058155" cy="1459164"/>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96701"/>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monopolist chooses a high level of output, it can charge only a relatively low price.</a:t>
              </a:r>
            </a:p>
          </p:txBody>
        </p:sp>
      </p:grpSp>
      <p:grpSp>
        <p:nvGrpSpPr>
          <p:cNvPr id="15" name="Group 14">
            <a:extLst>
              <a:ext uri="{FF2B5EF4-FFF2-40B4-BE49-F238E27FC236}">
                <a16:creationId xmlns:a16="http://schemas.microsoft.com/office/drawing/2014/main" id="{4A781804-82D2-4B76-8483-2106FBFF81F5}"/>
              </a:ext>
            </a:extLst>
          </p:cNvPr>
          <p:cNvGrpSpPr/>
          <p:nvPr/>
        </p:nvGrpSpPr>
        <p:grpSpPr>
          <a:xfrm>
            <a:off x="1881188" y="4539691"/>
            <a:ext cx="4029079" cy="1060437"/>
            <a:chOff x="542922" y="1736761"/>
            <a:chExt cx="8058155" cy="1459164"/>
          </a:xfrm>
          <a:solidFill>
            <a:srgbClr val="627981"/>
          </a:solidFill>
        </p:grpSpPr>
        <p:sp>
          <p:nvSpPr>
            <p:cNvPr id="16" name="Rectangle 15">
              <a:extLst>
                <a:ext uri="{FF2B5EF4-FFF2-40B4-BE49-F238E27FC236}">
                  <a16:creationId xmlns:a16="http://schemas.microsoft.com/office/drawing/2014/main" id="{97DE744A-1485-4FEA-B36E-A18FF7A736A5}"/>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73AB2985-D6DF-4F1F-A0E5-8D3B5E448950}"/>
                </a:ext>
              </a:extLst>
            </p:cNvPr>
            <p:cNvSpPr txBox="1"/>
            <p:nvPr/>
          </p:nvSpPr>
          <p:spPr>
            <a:xfrm>
              <a:off x="542922" y="1796701"/>
              <a:ext cx="7807571" cy="139755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if the monopolist chooses a low level of output, it can then charge a higher price.</a:t>
              </a:r>
            </a:p>
          </p:txBody>
        </p:sp>
      </p:grpSp>
      <p:pic>
        <p:nvPicPr>
          <p:cNvPr id="3" name="Picture 2" descr="A graph with quantity on the x-axis and price in dollars on the y-axis representing the perceived demand for a monopoly. A downward-sloping perceived demand curve represents the falling price a monopolist faces with increased quantity.">
            <a:extLst>
              <a:ext uri="{FF2B5EF4-FFF2-40B4-BE49-F238E27FC236}">
                <a16:creationId xmlns:a16="http://schemas.microsoft.com/office/drawing/2014/main" id="{A4218B89-8E75-458A-8EC4-984CF7EA23BF}"/>
              </a:ext>
            </a:extLst>
          </p:cNvPr>
          <p:cNvPicPr>
            <a:picLocks noChangeAspect="1"/>
          </p:cNvPicPr>
          <p:nvPr/>
        </p:nvPicPr>
        <p:blipFill>
          <a:blip r:embed="rId3"/>
          <a:stretch>
            <a:fillRect/>
          </a:stretch>
        </p:blipFill>
        <p:spPr>
          <a:xfrm>
            <a:off x="6096000" y="1322621"/>
            <a:ext cx="4981723" cy="5202936"/>
          </a:xfrm>
          <a:prstGeom prst="rect">
            <a:avLst/>
          </a:prstGeom>
        </p:spPr>
      </p:pic>
    </p:spTree>
    <p:extLst>
      <p:ext uri="{BB962C8B-B14F-4D97-AF65-F5344CB8AC3E}">
        <p14:creationId xmlns:p14="http://schemas.microsoft.com/office/powerpoint/2010/main" val="396528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Cost and Total Revenue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819304" y="136388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 levels of output bring in relatively little total revenue because the quantity is low.</a:t>
              </a:r>
            </a:p>
          </p:txBody>
        </p:sp>
      </p:grpSp>
      <p:grpSp>
        <p:nvGrpSpPr>
          <p:cNvPr id="18" name="Group 17">
            <a:extLst>
              <a:ext uri="{FF2B5EF4-FFF2-40B4-BE49-F238E27FC236}">
                <a16:creationId xmlns:a16="http://schemas.microsoft.com/office/drawing/2014/main" id="{1D84F450-DCE2-4AC1-B55A-294E8BF4AB0F}"/>
              </a:ext>
            </a:extLst>
          </p:cNvPr>
          <p:cNvGrpSpPr/>
          <p:nvPr/>
        </p:nvGrpSpPr>
        <p:grpSpPr>
          <a:xfrm>
            <a:off x="819304" y="2525928"/>
            <a:ext cx="4029079" cy="1328857"/>
            <a:chOff x="542922" y="1736760"/>
            <a:chExt cx="8058155" cy="2253733"/>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8058153" cy="22445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levels of output bring in relatively less revenue because the high quantity pushes down the market price.</a:t>
              </a:r>
            </a:p>
          </p:txBody>
        </p:sp>
      </p:grpSp>
      <p:grpSp>
        <p:nvGrpSpPr>
          <p:cNvPr id="21" name="Group 20">
            <a:extLst>
              <a:ext uri="{FF2B5EF4-FFF2-40B4-BE49-F238E27FC236}">
                <a16:creationId xmlns:a16="http://schemas.microsoft.com/office/drawing/2014/main" id="{D12FAB50-7530-4F59-963F-E3FC66205042}"/>
              </a:ext>
            </a:extLst>
          </p:cNvPr>
          <p:cNvGrpSpPr/>
          <p:nvPr/>
        </p:nvGrpSpPr>
        <p:grpSpPr>
          <a:xfrm>
            <a:off x="819304" y="3961804"/>
            <a:ext cx="4029079" cy="755155"/>
            <a:chOff x="542922" y="1736760"/>
            <a:chExt cx="8058155" cy="2244542"/>
          </a:xfrm>
          <a:solidFill>
            <a:srgbClr val="627981"/>
          </a:solidFill>
        </p:grpSpPr>
        <p:sp>
          <p:nvSpPr>
            <p:cNvPr id="22" name="Rectangle 21">
              <a:extLst>
                <a:ext uri="{FF2B5EF4-FFF2-40B4-BE49-F238E27FC236}">
                  <a16:creationId xmlns:a16="http://schemas.microsoft.com/office/drawing/2014/main" id="{ECBD1656-7004-433F-88EF-09F6C39F6152}"/>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031EE5D-8BD7-4A94-8FDA-C72AB71118F0}"/>
                </a:ext>
              </a:extLst>
            </p:cNvPr>
            <p:cNvSpPr txBox="1"/>
            <p:nvPr/>
          </p:nvSpPr>
          <p:spPr>
            <a:xfrm>
              <a:off x="542922" y="1745949"/>
              <a:ext cx="7807571" cy="12005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cost curve is upward-sloping.</a:t>
              </a:r>
            </a:p>
          </p:txBody>
        </p:sp>
      </p:grpSp>
      <p:grpSp>
        <p:nvGrpSpPr>
          <p:cNvPr id="24" name="Group 23">
            <a:extLst>
              <a:ext uri="{FF2B5EF4-FFF2-40B4-BE49-F238E27FC236}">
                <a16:creationId xmlns:a16="http://schemas.microsoft.com/office/drawing/2014/main" id="{2593D14C-C996-4FC9-8848-3868FC17F3CE}"/>
              </a:ext>
            </a:extLst>
          </p:cNvPr>
          <p:cNvGrpSpPr/>
          <p:nvPr/>
        </p:nvGrpSpPr>
        <p:grpSpPr>
          <a:xfrm>
            <a:off x="819304" y="4823979"/>
            <a:ext cx="4029079" cy="1100572"/>
            <a:chOff x="542922" y="1736760"/>
            <a:chExt cx="8058155" cy="3933649"/>
          </a:xfrm>
          <a:solidFill>
            <a:srgbClr val="627981"/>
          </a:solidFill>
        </p:grpSpPr>
        <p:sp>
          <p:nvSpPr>
            <p:cNvPr id="25" name="Rectangle 24">
              <a:extLst>
                <a:ext uri="{FF2B5EF4-FFF2-40B4-BE49-F238E27FC236}">
                  <a16:creationId xmlns:a16="http://schemas.microsoft.com/office/drawing/2014/main" id="{D44EDF35-B1E3-492B-9D2B-516DA5CE59A3}"/>
                </a:ext>
              </a:extLst>
            </p:cNvPr>
            <p:cNvSpPr/>
            <p:nvPr/>
          </p:nvSpPr>
          <p:spPr>
            <a:xfrm>
              <a:off x="542924" y="1736760"/>
              <a:ext cx="8058153" cy="39336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8E4E002-F39C-43DB-AEF7-422DC68E42E8}"/>
                </a:ext>
              </a:extLst>
            </p:cNvPr>
            <p:cNvSpPr txBox="1"/>
            <p:nvPr/>
          </p:nvSpPr>
          <p:spPr>
            <a:xfrm>
              <a:off x="542922" y="1745950"/>
              <a:ext cx="8058153" cy="30188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will be highest at the quantity of output where total revenue is most above total cost.</a:t>
              </a:r>
            </a:p>
          </p:txBody>
        </p:sp>
      </p:grpSp>
      <p:pic>
        <p:nvPicPr>
          <p:cNvPr id="3" name="Picture 2" descr="A graph with quantity on the x-axis and total cost/total revenue in dollars on the y-axis. Total cost and total revenue curves indicate the levels of cost and revenue a monopolist faces at various levels of quantity.">
            <a:extLst>
              <a:ext uri="{FF2B5EF4-FFF2-40B4-BE49-F238E27FC236}">
                <a16:creationId xmlns:a16="http://schemas.microsoft.com/office/drawing/2014/main" id="{39080A10-184F-4A56-991A-ED519A6BD72A}"/>
              </a:ext>
            </a:extLst>
          </p:cNvPr>
          <p:cNvPicPr>
            <a:picLocks noChangeAspect="1"/>
          </p:cNvPicPr>
          <p:nvPr/>
        </p:nvPicPr>
        <p:blipFill>
          <a:blip r:embed="rId3"/>
          <a:stretch>
            <a:fillRect/>
          </a:stretch>
        </p:blipFill>
        <p:spPr>
          <a:xfrm>
            <a:off x="5179503" y="1462212"/>
            <a:ext cx="6705308" cy="4535464"/>
          </a:xfrm>
          <a:prstGeom prst="rect">
            <a:avLst/>
          </a:prstGeom>
        </p:spPr>
      </p:pic>
    </p:spTree>
    <p:extLst>
      <p:ext uri="{BB962C8B-B14F-4D97-AF65-F5344CB8AC3E}">
        <p14:creationId xmlns:p14="http://schemas.microsoft.com/office/powerpoint/2010/main" val="3345235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Marginal Cost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a monopolist often does not have enough information to analyze its entire total revenue or total cost curves.</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a monopolist often has experience with how changing output by small amounts will affect marginal revenue and marginal cost.</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1063928"/>
            <a:chOff x="542921" y="1736761"/>
            <a:chExt cx="8058156" cy="1063928"/>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1063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can use information on marginal revenue and marginal cost to seek out the profit-maximizing combination of quantity and price.</a:t>
              </a:r>
            </a:p>
          </p:txBody>
        </p:sp>
      </p:grpSp>
    </p:spTree>
    <p:extLst>
      <p:ext uri="{BB962C8B-B14F-4D97-AF65-F5344CB8AC3E}">
        <p14:creationId xmlns:p14="http://schemas.microsoft.com/office/powerpoint/2010/main" val="2909468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9795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Marginal Cost for a Monopolist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F686FE-42ED-486C-8C04-5071C1F460F0}"/>
              </a:ext>
            </a:extLst>
          </p:cNvPr>
          <p:cNvGrpSpPr/>
          <p:nvPr/>
        </p:nvGrpSpPr>
        <p:grpSpPr>
          <a:xfrm>
            <a:off x="909638" y="166552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225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monopoly, marginal revenue decreases as it sells additional units of output.</a:t>
              </a:r>
            </a:p>
          </p:txBody>
        </p:sp>
      </p:grpSp>
      <p:grpSp>
        <p:nvGrpSpPr>
          <p:cNvPr id="18" name="Group 17">
            <a:extLst>
              <a:ext uri="{FF2B5EF4-FFF2-40B4-BE49-F238E27FC236}">
                <a16:creationId xmlns:a16="http://schemas.microsoft.com/office/drawing/2014/main" id="{1D84F450-DCE2-4AC1-B55A-294E8BF4AB0F}"/>
              </a:ext>
            </a:extLst>
          </p:cNvPr>
          <p:cNvGrpSpPr/>
          <p:nvPr/>
        </p:nvGrpSpPr>
        <p:grpSpPr>
          <a:xfrm>
            <a:off x="909637" y="3749847"/>
            <a:ext cx="4029079" cy="1605190"/>
            <a:chOff x="542922" y="1736760"/>
            <a:chExt cx="8058155" cy="2967304"/>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967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7807571" cy="276653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profit-maximizing choice for a monopoly is to produce at the quantity where marginal revenue is equal to marginal cost.</a:t>
              </a:r>
            </a:p>
          </p:txBody>
        </p:sp>
      </p:grpSp>
      <p:grpSp>
        <p:nvGrpSpPr>
          <p:cNvPr id="17" name="Group 16">
            <a:extLst>
              <a:ext uri="{FF2B5EF4-FFF2-40B4-BE49-F238E27FC236}">
                <a16:creationId xmlns:a16="http://schemas.microsoft.com/office/drawing/2014/main" id="{3A67F58A-7094-4B65-A588-E71F95966808}"/>
              </a:ext>
            </a:extLst>
          </p:cNvPr>
          <p:cNvGrpSpPr/>
          <p:nvPr/>
        </p:nvGrpSpPr>
        <p:grpSpPr>
          <a:xfrm>
            <a:off x="909636" y="2839533"/>
            <a:ext cx="4029080" cy="807466"/>
            <a:chOff x="542920" y="1736760"/>
            <a:chExt cx="8058157" cy="1798496"/>
          </a:xfrm>
          <a:solidFill>
            <a:srgbClr val="627981"/>
          </a:solidFill>
        </p:grpSpPr>
        <p:sp>
          <p:nvSpPr>
            <p:cNvPr id="28" name="Rectangle 27">
              <a:extLst>
                <a:ext uri="{FF2B5EF4-FFF2-40B4-BE49-F238E27FC236}">
                  <a16:creationId xmlns:a16="http://schemas.microsoft.com/office/drawing/2014/main" id="{5ABDC894-E670-407D-82E3-D6700D1A4814}"/>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FE0970B-BB66-403D-BF5E-748F9398B9BC}"/>
                </a:ext>
              </a:extLst>
            </p:cNvPr>
            <p:cNvSpPr txBox="1"/>
            <p:nvPr/>
          </p:nvSpPr>
          <p:spPr>
            <a:xfrm>
              <a:off x="542920" y="1860203"/>
              <a:ext cx="7807571" cy="120057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upward-sloping.</a:t>
              </a:r>
            </a:p>
          </p:txBody>
        </p:sp>
      </p:grpSp>
      <p:pic>
        <p:nvPicPr>
          <p:cNvPr id="4" name="Picture 3" descr="A graph showing marginal cost and marginal revenue for the hypothetical firm HealthPill. The marginal revenue is a downward-sloping line. The marginal cost curve is upward-sloping. The point where the two intersect is labeled &quot;Maximum possible profit.&quot;">
            <a:extLst>
              <a:ext uri="{FF2B5EF4-FFF2-40B4-BE49-F238E27FC236}">
                <a16:creationId xmlns:a16="http://schemas.microsoft.com/office/drawing/2014/main" id="{EB7E945A-7882-2010-C6D1-014D5B13E6DA}"/>
              </a:ext>
            </a:extLst>
          </p:cNvPr>
          <p:cNvPicPr>
            <a:picLocks noChangeAspect="1"/>
          </p:cNvPicPr>
          <p:nvPr/>
        </p:nvPicPr>
        <p:blipFill>
          <a:blip r:embed="rId3"/>
          <a:stretch>
            <a:fillRect/>
          </a:stretch>
        </p:blipFill>
        <p:spPr>
          <a:xfrm>
            <a:off x="5062855" y="1548688"/>
            <a:ext cx="6390329" cy="4039319"/>
          </a:xfrm>
          <a:prstGeom prst="rect">
            <a:avLst/>
          </a:prstGeom>
        </p:spPr>
      </p:pic>
    </p:spTree>
    <p:extLst>
      <p:ext uri="{BB962C8B-B14F-4D97-AF65-F5344CB8AC3E}">
        <p14:creationId xmlns:p14="http://schemas.microsoft.com/office/powerpoint/2010/main" val="2792399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 Maximization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greater than marginal cost, the monopolist should increase output.</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equals marginal cost, the monopolist is maximizing profit at this level of output.</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less than marginal cost, the monopolist should decrease output.</a:t>
              </a:r>
            </a:p>
          </p:txBody>
        </p:sp>
      </p:grpSp>
    </p:spTree>
    <p:extLst>
      <p:ext uri="{BB962C8B-B14F-4D97-AF65-F5344CB8AC3E}">
        <p14:creationId xmlns:p14="http://schemas.microsoft.com/office/powerpoint/2010/main" val="2227438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938992"/>
          </a:xfrm>
          <a:prstGeom prst="rect">
            <a:avLst/>
          </a:prstGeom>
          <a:solidFill>
            <a:srgbClr val="627981"/>
          </a:solidFill>
        </p:spPr>
        <p:txBody>
          <a:bodyPr wrap="square" rtlCol="0">
            <a:spAutoFit/>
          </a:bodyPr>
          <a:lstStyle/>
          <a:p>
            <a:pPr algn="ctr"/>
            <a:r>
              <a:rPr lang="en-US" sz="2400" dirty="0">
                <a:solidFill>
                  <a:schemeClr val="bg1"/>
                </a:solidFill>
              </a:rPr>
              <a:t>When price is equal to $125, a monopolist can sell 10 units of output, and when price is equal to $100, a monopolist can sell 20 units of output.</a:t>
            </a:r>
          </a:p>
          <a:p>
            <a:pPr algn="ctr"/>
            <a:endParaRPr lang="en-US" sz="2400" dirty="0">
              <a:solidFill>
                <a:schemeClr val="bg1"/>
              </a:solidFill>
            </a:endParaRPr>
          </a:p>
          <a:p>
            <a:pPr algn="ctr"/>
            <a:r>
              <a:rPr lang="en-US" sz="2400" dirty="0">
                <a:solidFill>
                  <a:schemeClr val="bg1"/>
                </a:solidFill>
              </a:rPr>
              <a:t>What is the firm's marginal revenue?</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perfect competition is a market where firms simply respond to the market price, monopoly is a market with no competition at all.</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9278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t>
              </a:r>
              <a:r>
                <a:rPr lang="en-US" sz="2000" b="1" dirty="0">
                  <a:solidFill>
                    <a:schemeClr val="bg1"/>
                  </a:solidFill>
                </a:rPr>
                <a:t>monopoly</a:t>
              </a:r>
              <a:r>
                <a:rPr lang="en-US" sz="2000" dirty="0">
                  <a:solidFill>
                    <a:schemeClr val="bg1"/>
                  </a:solidFill>
                </a:rPr>
                <a:t>, one firm produces all the output in a market.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monopoly faces no significant competition, it can charge any price it wishes, subject to the demand curve. </a:t>
              </a:r>
            </a:p>
          </p:txBody>
        </p:sp>
      </p:grpSp>
      <p:grpSp>
        <p:nvGrpSpPr>
          <p:cNvPr id="22" name="Group 21">
            <a:extLst>
              <a:ext uri="{FF2B5EF4-FFF2-40B4-BE49-F238E27FC236}">
                <a16:creationId xmlns:a16="http://schemas.microsoft.com/office/drawing/2014/main" id="{F9F04365-F00D-4BBC-834D-41C3FBA12F4D}"/>
              </a:ext>
            </a:extLst>
          </p:cNvPr>
          <p:cNvGrpSpPr/>
          <p:nvPr/>
        </p:nvGrpSpPr>
        <p:grpSpPr>
          <a:xfrm>
            <a:off x="2066920"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6075219-80C1-4B7F-B07F-8D61314AF4E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AD1596E1-EB70-4BFA-B90D-9D10A0F5066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people often use the term monopoly to describe a market in which one firm merely has a very high market share.</a:t>
              </a:r>
            </a:p>
          </p:txBody>
        </p:sp>
      </p:grpSp>
    </p:spTree>
    <p:extLst>
      <p:ext uri="{BB962C8B-B14F-4D97-AF65-F5344CB8AC3E}">
        <p14:creationId xmlns:p14="http://schemas.microsoft.com/office/powerpoint/2010/main" val="603570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69332"/>
          </a:xfrm>
          <a:prstGeom prst="rect">
            <a:avLst/>
          </a:prstGeom>
          <a:noFill/>
        </p:spPr>
        <p:txBody>
          <a:bodyPr wrap="square" rtlCol="0">
            <a:spAutoFit/>
          </a:bodyPr>
          <a:lstStyle/>
          <a:p>
            <a:r>
              <a:rPr lang="en-US" dirty="0">
                <a:solidFill>
                  <a:schemeClr val="bg1"/>
                </a:solidFill>
              </a:rPr>
              <a:t>1. Calculate total revenue at each price by multiplying price and quantity:</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4028279" y="3672554"/>
          <a:ext cx="4133850" cy="692150"/>
        </p:xfrm>
        <a:graphic>
          <a:graphicData uri="http://schemas.openxmlformats.org/presentationml/2006/ole">
            <mc:AlternateContent xmlns:mc="http://schemas.openxmlformats.org/markup-compatibility/2006">
              <mc:Choice xmlns:v="urn:schemas-microsoft-com:vml" Requires="v">
                <p:oleObj name="Equation" r:id="rId3" imgW="2273040" imgH="380880" progId="Equation.DSMT4">
                  <p:embed/>
                </p:oleObj>
              </mc:Choice>
              <mc:Fallback>
                <p:oleObj name="Equation" r:id="rId3" imgW="2273040" imgH="3808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4028279" y="3672554"/>
                        <a:ext cx="4133850" cy="69215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2" y="3150936"/>
            <a:ext cx="8429625" cy="369332"/>
          </a:xfrm>
          <a:prstGeom prst="rect">
            <a:avLst/>
          </a:prstGeom>
          <a:noFill/>
        </p:spPr>
        <p:txBody>
          <a:bodyPr wrap="square" rtlCol="0">
            <a:spAutoFit/>
          </a:bodyPr>
          <a:lstStyle/>
          <a:p>
            <a:r>
              <a:rPr lang="en-US" dirty="0">
                <a:solidFill>
                  <a:schemeClr val="bg1"/>
                </a:solidFill>
              </a:rPr>
              <a:t>2. Recall that marginal revenue is calculated as follows:</a:t>
            </a:r>
          </a:p>
        </p:txBody>
      </p:sp>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369332"/>
          </a:xfrm>
          <a:prstGeom prst="rect">
            <a:avLst/>
          </a:prstGeom>
          <a:noFill/>
        </p:spPr>
        <p:txBody>
          <a:bodyPr wrap="square" rtlCol="0">
            <a:spAutoFit/>
          </a:bodyPr>
          <a:lstStyle/>
          <a:p>
            <a:r>
              <a:rPr lang="en-US" dirty="0">
                <a:solidFill>
                  <a:schemeClr val="bg1"/>
                </a:solidFill>
              </a:rPr>
              <a:t>3. Plug in the given values into the marginal revenue equation:</a:t>
            </a:r>
          </a:p>
        </p:txBody>
      </p:sp>
      <p:graphicFrame>
        <p:nvGraphicFramePr>
          <p:cNvPr id="17" name="Object 16">
            <a:extLst>
              <a:ext uri="{FF2B5EF4-FFF2-40B4-BE49-F238E27FC236}">
                <a16:creationId xmlns:a16="http://schemas.microsoft.com/office/drawing/2014/main" id="{EDD5F8E3-DD51-4BBF-8416-B95AB9FFFF49}"/>
              </a:ext>
            </a:extLst>
          </p:cNvPr>
          <p:cNvGraphicFramePr>
            <a:graphicFrameLocks noChangeAspect="1"/>
          </p:cNvGraphicFramePr>
          <p:nvPr/>
        </p:nvGraphicFramePr>
        <p:xfrm>
          <a:off x="5194300" y="2305050"/>
          <a:ext cx="1800225" cy="323850"/>
        </p:xfrm>
        <a:graphic>
          <a:graphicData uri="http://schemas.openxmlformats.org/presentationml/2006/ole">
            <mc:AlternateContent xmlns:mc="http://schemas.openxmlformats.org/markup-compatibility/2006">
              <mc:Choice xmlns:v="urn:schemas-microsoft-com:vml" Requires="v">
                <p:oleObj name="Equation" r:id="rId5" imgW="990360" imgH="177480" progId="Equation.DSMT4">
                  <p:embed/>
                </p:oleObj>
              </mc:Choice>
              <mc:Fallback>
                <p:oleObj name="Equation" r:id="rId5" imgW="990360" imgH="177480" progId="Equation.DSMT4">
                  <p:embed/>
                  <p:pic>
                    <p:nvPicPr>
                      <p:cNvPr id="17" name="Object 16">
                        <a:extLst>
                          <a:ext uri="{FF2B5EF4-FFF2-40B4-BE49-F238E27FC236}">
                            <a16:creationId xmlns:a16="http://schemas.microsoft.com/office/drawing/2014/main" id="{EDD5F8E3-DD51-4BBF-8416-B95AB9FFFF49}"/>
                          </a:ext>
                        </a:extLst>
                      </p:cNvPr>
                      <p:cNvPicPr/>
                      <p:nvPr/>
                    </p:nvPicPr>
                    <p:blipFill>
                      <a:blip r:embed="rId6"/>
                      <a:stretch>
                        <a:fillRect/>
                      </a:stretch>
                    </p:blipFill>
                    <p:spPr>
                      <a:xfrm>
                        <a:off x="5194300" y="2305050"/>
                        <a:ext cx="1800225" cy="3238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13982A2-22CA-4934-99B3-EDF948C9092D}"/>
              </a:ext>
            </a:extLst>
          </p:cNvPr>
          <p:cNvGraphicFramePr>
            <a:graphicFrameLocks noChangeAspect="1"/>
          </p:cNvGraphicFramePr>
          <p:nvPr/>
        </p:nvGraphicFramePr>
        <p:xfrm>
          <a:off x="5172075" y="2690813"/>
          <a:ext cx="1846263" cy="322262"/>
        </p:xfrm>
        <a:graphic>
          <a:graphicData uri="http://schemas.openxmlformats.org/presentationml/2006/ole">
            <mc:AlternateContent xmlns:mc="http://schemas.openxmlformats.org/markup-compatibility/2006">
              <mc:Choice xmlns:v="urn:schemas-microsoft-com:vml" Requires="v">
                <p:oleObj name="Equation" r:id="rId7" imgW="1015920" imgH="177480" progId="Equation.DSMT4">
                  <p:embed/>
                </p:oleObj>
              </mc:Choice>
              <mc:Fallback>
                <p:oleObj name="Equation" r:id="rId7" imgW="1015920" imgH="177480" progId="Equation.DSMT4">
                  <p:embed/>
                  <p:pic>
                    <p:nvPicPr>
                      <p:cNvPr id="18" name="Object 17">
                        <a:extLst>
                          <a:ext uri="{FF2B5EF4-FFF2-40B4-BE49-F238E27FC236}">
                            <a16:creationId xmlns:a16="http://schemas.microsoft.com/office/drawing/2014/main" id="{713982A2-22CA-4934-99B3-EDF948C9092D}"/>
                          </a:ext>
                        </a:extLst>
                      </p:cNvPr>
                      <p:cNvPicPr/>
                      <p:nvPr/>
                    </p:nvPicPr>
                    <p:blipFill>
                      <a:blip r:embed="rId8"/>
                      <a:stretch>
                        <a:fillRect/>
                      </a:stretch>
                    </p:blipFill>
                    <p:spPr>
                      <a:xfrm>
                        <a:off x="5172075" y="2690813"/>
                        <a:ext cx="1846263" cy="322262"/>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2C718931-E552-4F9D-9B42-A060309B92D1}"/>
              </a:ext>
            </a:extLst>
          </p:cNvPr>
          <p:cNvGraphicFramePr>
            <a:graphicFrameLocks noChangeAspect="1"/>
          </p:cNvGraphicFramePr>
          <p:nvPr/>
        </p:nvGraphicFramePr>
        <p:xfrm>
          <a:off x="3692525" y="5133975"/>
          <a:ext cx="4803775" cy="692150"/>
        </p:xfrm>
        <a:graphic>
          <a:graphicData uri="http://schemas.openxmlformats.org/presentationml/2006/ole">
            <mc:AlternateContent xmlns:mc="http://schemas.openxmlformats.org/markup-compatibility/2006">
              <mc:Choice xmlns:v="urn:schemas-microsoft-com:vml" Requires="v">
                <p:oleObj name="Equation" r:id="rId9" imgW="2641320" imgH="380880" progId="Equation.DSMT4">
                  <p:embed/>
                </p:oleObj>
              </mc:Choice>
              <mc:Fallback>
                <p:oleObj name="Equation" r:id="rId9" imgW="2641320" imgH="380880" progId="Equation.DSMT4">
                  <p:embed/>
                  <p:pic>
                    <p:nvPicPr>
                      <p:cNvPr id="19" name="Object 18">
                        <a:extLst>
                          <a:ext uri="{FF2B5EF4-FFF2-40B4-BE49-F238E27FC236}">
                            <a16:creationId xmlns:a16="http://schemas.microsoft.com/office/drawing/2014/main" id="{2C718931-E552-4F9D-9B42-A060309B92D1}"/>
                          </a:ext>
                        </a:extLst>
                      </p:cNvPr>
                      <p:cNvPicPr/>
                      <p:nvPr/>
                    </p:nvPicPr>
                    <p:blipFill>
                      <a:blip r:embed="rId10"/>
                      <a:stretch>
                        <a:fillRect/>
                      </a:stretch>
                    </p:blipFill>
                    <p:spPr>
                      <a:xfrm>
                        <a:off x="3692525" y="5133975"/>
                        <a:ext cx="4803775" cy="692150"/>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Illustrating Monopoly Profits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7C8DB29-710C-4513-8CC0-127D83233EB6}"/>
              </a:ext>
            </a:extLst>
          </p:cNvPr>
          <p:cNvGrpSpPr/>
          <p:nvPr/>
        </p:nvGrpSpPr>
        <p:grpSpPr>
          <a:xfrm>
            <a:off x="966788" y="1667262"/>
            <a:ext cx="4029079" cy="862118"/>
            <a:chOff x="542922" y="1736760"/>
            <a:chExt cx="8058155" cy="179849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897192"/>
              <a:ext cx="7807571" cy="14767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first chooses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grpSp>
        <p:nvGrpSpPr>
          <p:cNvPr id="18" name="Group 17">
            <a:extLst>
              <a:ext uri="{FF2B5EF4-FFF2-40B4-BE49-F238E27FC236}">
                <a16:creationId xmlns:a16="http://schemas.microsoft.com/office/drawing/2014/main" id="{949399C8-640E-4A6D-8A33-737C699525EF}"/>
              </a:ext>
            </a:extLst>
          </p:cNvPr>
          <p:cNvGrpSpPr/>
          <p:nvPr/>
        </p:nvGrpSpPr>
        <p:grpSpPr>
          <a:xfrm>
            <a:off x="966788" y="2652606"/>
            <a:ext cx="4029079" cy="1092567"/>
            <a:chOff x="542922" y="1736758"/>
            <a:chExt cx="8058155" cy="2279244"/>
          </a:xfrm>
          <a:solidFill>
            <a:srgbClr val="627981"/>
          </a:solidFill>
        </p:grpSpPr>
        <p:sp>
          <p:nvSpPr>
            <p:cNvPr id="19" name="Rectangle 18">
              <a:extLst>
                <a:ext uri="{FF2B5EF4-FFF2-40B4-BE49-F238E27FC236}">
                  <a16:creationId xmlns:a16="http://schemas.microsoft.com/office/drawing/2014/main" id="{A64A394D-5C32-4402-91B6-EC4F4849527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AA88B4E-9C6C-4250-8268-51DE951A4B70}"/>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 then decides what price to charge by looking at the demand curve it faces.</a:t>
              </a:r>
            </a:p>
          </p:txBody>
        </p:sp>
      </p:grpSp>
      <p:grpSp>
        <p:nvGrpSpPr>
          <p:cNvPr id="21" name="Group 20">
            <a:extLst>
              <a:ext uri="{FF2B5EF4-FFF2-40B4-BE49-F238E27FC236}">
                <a16:creationId xmlns:a16="http://schemas.microsoft.com/office/drawing/2014/main" id="{3DFC823F-7ABA-4E22-8290-071CAD29E31D}"/>
              </a:ext>
            </a:extLst>
          </p:cNvPr>
          <p:cNvGrpSpPr/>
          <p:nvPr/>
        </p:nvGrpSpPr>
        <p:grpSpPr>
          <a:xfrm>
            <a:off x="966788" y="3878832"/>
            <a:ext cx="4029079" cy="1092567"/>
            <a:chOff x="542922" y="1736758"/>
            <a:chExt cx="8058155" cy="2279244"/>
          </a:xfrm>
          <a:solidFill>
            <a:srgbClr val="627981"/>
          </a:solidFill>
        </p:grpSpPr>
        <p:sp>
          <p:nvSpPr>
            <p:cNvPr id="22" name="Rectangle 21">
              <a:extLst>
                <a:ext uri="{FF2B5EF4-FFF2-40B4-BE49-F238E27FC236}">
                  <a16:creationId xmlns:a16="http://schemas.microsoft.com/office/drawing/2014/main" id="{F9688DE8-B1AC-41D9-8CA6-2F3E9179FA2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DFFDA3FE-505A-4BD6-B9D9-D97C4954D64C}"/>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price charged is above average cost, the monopoly is earning positive profits.</a:t>
              </a:r>
            </a:p>
          </p:txBody>
        </p:sp>
      </p:grpSp>
      <p:pic>
        <p:nvPicPr>
          <p:cNvPr id="4" name="Picture 3" descr="A graph with quantity on the x-axis and cost of price in dollars on the y-axis. The relationships between a monopoly's marginal cost curve, marginal revenue curve, demand curve, average cost curve, and total profit are graphed.">
            <a:extLst>
              <a:ext uri="{FF2B5EF4-FFF2-40B4-BE49-F238E27FC236}">
                <a16:creationId xmlns:a16="http://schemas.microsoft.com/office/drawing/2014/main" id="{D2DBF383-269E-6540-453B-8A03D9899B83}"/>
              </a:ext>
            </a:extLst>
          </p:cNvPr>
          <p:cNvPicPr>
            <a:picLocks noChangeAspect="1"/>
          </p:cNvPicPr>
          <p:nvPr/>
        </p:nvPicPr>
        <p:blipFill>
          <a:blip r:embed="rId3"/>
          <a:stretch>
            <a:fillRect/>
          </a:stretch>
        </p:blipFill>
        <p:spPr>
          <a:xfrm>
            <a:off x="5301615" y="1667262"/>
            <a:ext cx="6127523" cy="4028422"/>
          </a:xfrm>
          <a:prstGeom prst="rect">
            <a:avLst/>
          </a:prstGeom>
        </p:spPr>
      </p:pic>
    </p:spTree>
    <p:extLst>
      <p:ext uri="{BB962C8B-B14F-4D97-AF65-F5344CB8AC3E}">
        <p14:creationId xmlns:p14="http://schemas.microsoft.com/office/powerpoint/2010/main" val="1034096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Three-Step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the three-step process for a monopolist making profit-maximizing output decisions. Step 1 is to identify the quantity (Q1) where MR equals MC. Step 2 is to look to the demand curve to see what price to charge for Q1. Step 3 is to identify the profit, which is the total revenue rectangle minus the total cost rectangle.">
            <a:extLst>
              <a:ext uri="{FF2B5EF4-FFF2-40B4-BE49-F238E27FC236}">
                <a16:creationId xmlns:a16="http://schemas.microsoft.com/office/drawing/2014/main" id="{4533DBD1-3002-4264-BDA3-EA96354406D8}"/>
              </a:ext>
            </a:extLst>
          </p:cNvPr>
          <p:cNvPicPr>
            <a:picLocks noChangeAspect="1"/>
          </p:cNvPicPr>
          <p:nvPr/>
        </p:nvPicPr>
        <p:blipFill>
          <a:blip r:embed="rId3"/>
          <a:stretch>
            <a:fillRect/>
          </a:stretch>
        </p:blipFill>
        <p:spPr>
          <a:xfrm>
            <a:off x="1276349" y="1303913"/>
            <a:ext cx="7915276" cy="5287585"/>
          </a:xfrm>
          <a:prstGeom prst="rect">
            <a:avLst/>
          </a:prstGeom>
        </p:spPr>
      </p:pic>
    </p:spTree>
    <p:extLst>
      <p:ext uri="{BB962C8B-B14F-4D97-AF65-F5344CB8AC3E}">
        <p14:creationId xmlns:p14="http://schemas.microsoft.com/office/powerpoint/2010/main" val="926426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5952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Revenue and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7C8DB29-710C-4513-8CC0-127D83233EB6}"/>
              </a:ext>
            </a:extLst>
          </p:cNvPr>
          <p:cNvGrpSpPr/>
          <p:nvPr/>
        </p:nvGrpSpPr>
        <p:grpSpPr>
          <a:xfrm>
            <a:off x="1624017" y="1581537"/>
            <a:ext cx="4538657" cy="1130132"/>
            <a:chOff x="542922" y="1736758"/>
            <a:chExt cx="8058155" cy="292128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58"/>
              <a:ext cx="8058153" cy="29212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79852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quantity sold increases by one unit, marginal revenue is affected in two ways.</a:t>
              </a:r>
            </a:p>
          </p:txBody>
        </p:sp>
      </p:grpSp>
      <p:pic>
        <p:nvPicPr>
          <p:cNvPr id="3074" name="Picture 2" descr="A graph of a monopolist's demand and marginal revenue curves. Both are downward-sloping lines.">
            <a:extLst>
              <a:ext uri="{FF2B5EF4-FFF2-40B4-BE49-F238E27FC236}">
                <a16:creationId xmlns:a16="http://schemas.microsoft.com/office/drawing/2014/main" id="{86FDB350-437E-42AE-89FB-272B8FCF1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469" y="1732108"/>
            <a:ext cx="4286250" cy="485775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41CCA15D-B41E-4C3D-9FF0-D56354303B17}"/>
              </a:ext>
            </a:extLst>
          </p:cNvPr>
          <p:cNvGrpSpPr/>
          <p:nvPr/>
        </p:nvGrpSpPr>
        <p:grpSpPr>
          <a:xfrm>
            <a:off x="1624018" y="2816635"/>
            <a:ext cx="4538656" cy="1525633"/>
            <a:chOff x="542922" y="1736754"/>
            <a:chExt cx="8058155" cy="5485009"/>
          </a:xfrm>
          <a:solidFill>
            <a:srgbClr val="627981"/>
          </a:solidFill>
        </p:grpSpPr>
        <p:sp>
          <p:nvSpPr>
            <p:cNvPr id="29" name="Rectangle 28">
              <a:extLst>
                <a:ext uri="{FF2B5EF4-FFF2-40B4-BE49-F238E27FC236}">
                  <a16:creationId xmlns:a16="http://schemas.microsoft.com/office/drawing/2014/main" id="{1846E515-5FBF-4741-A164-1AD7BFD4972D}"/>
                </a:ext>
              </a:extLst>
            </p:cNvPr>
            <p:cNvSpPr/>
            <p:nvPr/>
          </p:nvSpPr>
          <p:spPr>
            <a:xfrm>
              <a:off x="542924" y="1736754"/>
              <a:ext cx="8058153" cy="5485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329B5DCB-BED1-4E6C-9BA1-FE09F130F437}"/>
                </a:ext>
              </a:extLst>
            </p:cNvPr>
            <p:cNvSpPr txBox="1"/>
            <p:nvPr/>
          </p:nvSpPr>
          <p:spPr>
            <a:xfrm>
              <a:off x="542922" y="2007625"/>
              <a:ext cx="7807572" cy="45623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one additional unit is sold at the new market price. Second, all the previous units, which were sold at the higher price, now sell for less.</a:t>
              </a:r>
            </a:p>
          </p:txBody>
        </p:sp>
      </p:grpSp>
      <p:sp>
        <p:nvSpPr>
          <p:cNvPr id="36" name="TextBox 35">
            <a:extLst>
              <a:ext uri="{FF2B5EF4-FFF2-40B4-BE49-F238E27FC236}">
                <a16:creationId xmlns:a16="http://schemas.microsoft.com/office/drawing/2014/main" id="{CBE19200-4761-4E31-ACF8-D3A9CA238DF6}"/>
              </a:ext>
            </a:extLst>
          </p:cNvPr>
          <p:cNvSpPr txBox="1"/>
          <p:nvPr/>
        </p:nvSpPr>
        <p:spPr>
          <a:xfrm>
            <a:off x="1624019" y="4460855"/>
            <a:ext cx="4538655"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lower price on all units sold, the marginal revenue of selling a unit is less than the price of that unit, and the</a:t>
            </a:r>
            <a:r>
              <a:rPr lang="en-US" sz="2000" i="1" dirty="0">
                <a:solidFill>
                  <a:schemeClr val="bg1"/>
                </a:solidFill>
              </a:rPr>
              <a:t> </a:t>
            </a:r>
            <a:r>
              <a:rPr lang="en-US" sz="2000" dirty="0">
                <a:solidFill>
                  <a:schemeClr val="bg1"/>
                </a:solidFill>
              </a:rPr>
              <a:t>marginal revenue</a:t>
            </a:r>
            <a:r>
              <a:rPr lang="en-US" sz="2000" i="1" dirty="0">
                <a:solidFill>
                  <a:schemeClr val="bg1"/>
                </a:solidFill>
              </a:rPr>
              <a:t> </a:t>
            </a:r>
            <a:r>
              <a:rPr lang="en-US" sz="2000" dirty="0">
                <a:solidFill>
                  <a:schemeClr val="bg1"/>
                </a:solidFill>
              </a:rPr>
              <a:t>curve is below the demand curve.</a:t>
            </a:r>
          </a:p>
        </p:txBody>
      </p:sp>
    </p:spTree>
    <p:extLst>
      <p:ext uri="{BB962C8B-B14F-4D97-AF65-F5344CB8AC3E}">
        <p14:creationId xmlns:p14="http://schemas.microsoft.com/office/powerpoint/2010/main" val="3904312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1790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Inefficiency of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786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object to the fact that monopolies often do not supply enough output to be allocatively efficient.</a:t>
              </a:r>
            </a:p>
          </p:txBody>
        </p:sp>
      </p:grpSp>
      <p:grpSp>
        <p:nvGrpSpPr>
          <p:cNvPr id="9" name="Group 8">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Allocative efficiency </a:t>
              </a:r>
              <a:r>
                <a:rPr lang="en-US" sz="2000" dirty="0">
                  <a:solidFill>
                    <a:schemeClr val="bg1"/>
                  </a:solidFill>
                </a:rPr>
                <a:t>is an economic concept regarding efficiency at the social or societal level.</a:t>
              </a:r>
            </a:p>
          </p:txBody>
        </p:sp>
      </p:grpSp>
      <p:grpSp>
        <p:nvGrpSpPr>
          <p:cNvPr id="12" name="Group 11">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Allocative efficiency refers to the quantity where the marginal benefit to society of one more unit just equals the marginal cost.</a:t>
              </a:r>
            </a:p>
          </p:txBody>
        </p:sp>
      </p:grpSp>
      <p:grpSp>
        <p:nvGrpSpPr>
          <p:cNvPr id="15" name="Group 14">
            <a:extLst>
              <a:ext uri="{FF2B5EF4-FFF2-40B4-BE49-F238E27FC236}">
                <a16:creationId xmlns:a16="http://schemas.microsoft.com/office/drawing/2014/main" id="{17320BA2-659A-4E3B-8EE6-BE5BC0D6B45C}"/>
              </a:ext>
            </a:extLst>
          </p:cNvPr>
          <p:cNvGrpSpPr/>
          <p:nvPr/>
        </p:nvGrpSpPr>
        <p:grpSpPr>
          <a:xfrm>
            <a:off x="2066921" y="4350525"/>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7BFA67C2-D89F-40F7-A415-B4E2AD4A3B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546F59F-E4AD-49A7-9418-762528D487B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monopoly, price is always greater than marginal cost at the profit-maximizing level of output, so it is not allocatively efficient.</a:t>
              </a:r>
            </a:p>
          </p:txBody>
        </p:sp>
      </p:grpSp>
    </p:spTree>
    <p:extLst>
      <p:ext uri="{BB962C8B-B14F-4D97-AF65-F5344CB8AC3E}">
        <p14:creationId xmlns:p14="http://schemas.microsoft.com/office/powerpoint/2010/main" val="2250029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155448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56044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What is a company that you would consider to be a monopoly? Why do you think it is a monopoly? How do you think this company determines how much to produce?</a:t>
            </a:r>
          </a:p>
        </p:txBody>
      </p:sp>
    </p:spTree>
    <p:extLst>
      <p:ext uri="{BB962C8B-B14F-4D97-AF65-F5344CB8AC3E}">
        <p14:creationId xmlns:p14="http://schemas.microsoft.com/office/powerpoint/2010/main" val="2572799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monopolist is not a price taker because when it decides what quantity to produce, it also determines the market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revenue for a monopolist will start low, rise, and then decline.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Each additional unit a monopolist sells will push down the overall market price, and as it sells more units, this lower price applies to increasingly more units.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monopolist will select the profit-maximizing level of output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then charge the price for that quantity of output as determined by the market demand curve.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Monopolists are not allocatively efficient because they do not produce at the quantity where </a:t>
            </a:r>
            <a:r>
              <a:rPr lang="en-US" sz="2000" i="1" dirty="0">
                <a:solidFill>
                  <a:schemeClr val="bg1"/>
                </a:solidFill>
              </a:rPr>
              <a:t>P</a:t>
            </a:r>
            <a:r>
              <a:rPr lang="en-US" sz="2000" dirty="0">
                <a:solidFill>
                  <a:schemeClr val="bg1"/>
                </a:solidFill>
              </a:rPr>
              <a:t> = </a:t>
            </a:r>
            <a:r>
              <a:rPr lang="en-US" sz="2000" i="1" dirty="0">
                <a:solidFill>
                  <a:schemeClr val="bg1"/>
                </a:solidFill>
              </a:rPr>
              <a:t>MC</a:t>
            </a:r>
            <a:r>
              <a:rPr lang="en-US" sz="2000" dirty="0">
                <a:solidFill>
                  <a:schemeClr val="bg1"/>
                </a:solidFill>
              </a:rPr>
              <a:t>.</a:t>
            </a:r>
          </a:p>
          <a:p>
            <a:endParaRPr lang="en-US" sz="2000" dirty="0">
              <a:solidFill>
                <a:schemeClr val="bg1"/>
              </a:solidFill>
            </a:endParaRPr>
          </a:p>
        </p:txBody>
      </p:sp>
    </p:spTree>
    <p:extLst>
      <p:ext uri="{BB962C8B-B14F-4D97-AF65-F5344CB8AC3E}">
        <p14:creationId xmlns:p14="http://schemas.microsoft.com/office/powerpoint/2010/main" val="8198314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 Competition vs.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C7E4907-8512-435F-9758-F57B810D8B9E}"/>
              </a:ext>
            </a:extLst>
          </p:cNvPr>
          <p:cNvSpPr/>
          <p:nvPr/>
        </p:nvSpPr>
        <p:spPr>
          <a:xfrm>
            <a:off x="1881188" y="1592317"/>
            <a:ext cx="3810164" cy="1324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Perfect Competition</a:t>
            </a:r>
          </a:p>
        </p:txBody>
      </p:sp>
      <p:sp>
        <p:nvSpPr>
          <p:cNvPr id="29" name="Rectangle 28">
            <a:extLst>
              <a:ext uri="{FF2B5EF4-FFF2-40B4-BE49-F238E27FC236}">
                <a16:creationId xmlns:a16="http://schemas.microsoft.com/office/drawing/2014/main" id="{F7C0A389-16E5-4C3F-A0F0-A9E52AF4C436}"/>
              </a:ext>
            </a:extLst>
          </p:cNvPr>
          <p:cNvSpPr/>
          <p:nvPr/>
        </p:nvSpPr>
        <p:spPr>
          <a:xfrm>
            <a:off x="6500648" y="1592317"/>
            <a:ext cx="3810164" cy="1324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Monopoly</a:t>
            </a:r>
          </a:p>
        </p:txBody>
      </p:sp>
      <p:cxnSp>
        <p:nvCxnSpPr>
          <p:cNvPr id="4" name="Straight Connector 3">
            <a:extLst>
              <a:ext uri="{FF2B5EF4-FFF2-40B4-BE49-F238E27FC236}">
                <a16:creationId xmlns:a16="http://schemas.microsoft.com/office/drawing/2014/main" id="{1CD1E4D1-0482-4E5E-8F6F-6ACF4F6A1249}"/>
              </a:ext>
            </a:extLst>
          </p:cNvPr>
          <p:cNvCxnSpPr>
            <a:cxnSpLocks/>
          </p:cNvCxnSpPr>
          <p:nvPr/>
        </p:nvCxnSpPr>
        <p:spPr>
          <a:xfrm>
            <a:off x="2349062" y="2916609"/>
            <a:ext cx="0" cy="235695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3E7CB70-16A6-466E-8CFE-C5046D78AE1B}"/>
              </a:ext>
            </a:extLst>
          </p:cNvPr>
          <p:cNvSpPr/>
          <p:nvPr/>
        </p:nvSpPr>
        <p:spPr>
          <a:xfrm>
            <a:off x="2979680" y="3255573"/>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Many firms</a:t>
            </a:r>
          </a:p>
        </p:txBody>
      </p:sp>
      <p:sp>
        <p:nvSpPr>
          <p:cNvPr id="30" name="Rectangle 29">
            <a:extLst>
              <a:ext uri="{FF2B5EF4-FFF2-40B4-BE49-F238E27FC236}">
                <a16:creationId xmlns:a16="http://schemas.microsoft.com/office/drawing/2014/main" id="{8D044BDC-008F-49C0-AFA7-6EA50633FAD3}"/>
              </a:ext>
            </a:extLst>
          </p:cNvPr>
          <p:cNvSpPr/>
          <p:nvPr/>
        </p:nvSpPr>
        <p:spPr>
          <a:xfrm>
            <a:off x="2979681" y="4713889"/>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No market power or control over price</a:t>
            </a:r>
          </a:p>
        </p:txBody>
      </p:sp>
      <p:cxnSp>
        <p:nvCxnSpPr>
          <p:cNvPr id="9" name="Straight Connector 8">
            <a:extLst>
              <a:ext uri="{FF2B5EF4-FFF2-40B4-BE49-F238E27FC236}">
                <a16:creationId xmlns:a16="http://schemas.microsoft.com/office/drawing/2014/main" id="{C4B04BD1-D992-4021-AE77-951BDB9E955E}"/>
              </a:ext>
            </a:extLst>
          </p:cNvPr>
          <p:cNvCxnSpPr>
            <a:endCxn id="6" idx="1"/>
          </p:cNvCxnSpPr>
          <p:nvPr/>
        </p:nvCxnSpPr>
        <p:spPr>
          <a:xfrm>
            <a:off x="2349062" y="3815249"/>
            <a:ext cx="630618"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5A6A77F-A15A-4422-AE81-39C3E9D8CCE8}"/>
              </a:ext>
            </a:extLst>
          </p:cNvPr>
          <p:cNvCxnSpPr>
            <a:endCxn id="30" idx="1"/>
          </p:cNvCxnSpPr>
          <p:nvPr/>
        </p:nvCxnSpPr>
        <p:spPr>
          <a:xfrm>
            <a:off x="2349062" y="5273565"/>
            <a:ext cx="63061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51D022-DDE8-4720-BC71-F2C38D9B9C09}"/>
              </a:ext>
            </a:extLst>
          </p:cNvPr>
          <p:cNvCxnSpPr>
            <a:cxnSpLocks/>
          </p:cNvCxnSpPr>
          <p:nvPr/>
        </p:nvCxnSpPr>
        <p:spPr>
          <a:xfrm>
            <a:off x="6968531" y="2916609"/>
            <a:ext cx="0" cy="235695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C0BFCA0F-FC38-43D7-A824-409167F0C4D0}"/>
              </a:ext>
            </a:extLst>
          </p:cNvPr>
          <p:cNvSpPr/>
          <p:nvPr/>
        </p:nvSpPr>
        <p:spPr>
          <a:xfrm>
            <a:off x="7599149" y="3255573"/>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One firm</a:t>
            </a:r>
          </a:p>
        </p:txBody>
      </p:sp>
      <p:sp>
        <p:nvSpPr>
          <p:cNvPr id="33" name="Rectangle 32">
            <a:extLst>
              <a:ext uri="{FF2B5EF4-FFF2-40B4-BE49-F238E27FC236}">
                <a16:creationId xmlns:a16="http://schemas.microsoft.com/office/drawing/2014/main" id="{F75519DE-AA7A-4D86-8EFA-00273AEB7EFC}"/>
              </a:ext>
            </a:extLst>
          </p:cNvPr>
          <p:cNvSpPr/>
          <p:nvPr/>
        </p:nvSpPr>
        <p:spPr>
          <a:xfrm>
            <a:off x="7599150" y="4713889"/>
            <a:ext cx="2711663" cy="11193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Price setter</a:t>
            </a:r>
          </a:p>
        </p:txBody>
      </p:sp>
      <p:cxnSp>
        <p:nvCxnSpPr>
          <p:cNvPr id="34" name="Straight Connector 33">
            <a:extLst>
              <a:ext uri="{FF2B5EF4-FFF2-40B4-BE49-F238E27FC236}">
                <a16:creationId xmlns:a16="http://schemas.microsoft.com/office/drawing/2014/main" id="{5D40F74F-030F-4851-AD9A-D3B5E127058C}"/>
              </a:ext>
            </a:extLst>
          </p:cNvPr>
          <p:cNvCxnSpPr>
            <a:endCxn id="32" idx="1"/>
          </p:cNvCxnSpPr>
          <p:nvPr/>
        </p:nvCxnSpPr>
        <p:spPr>
          <a:xfrm>
            <a:off x="6968531" y="3815249"/>
            <a:ext cx="630618"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05175D5-03C1-4A4B-A989-8EA097341A0C}"/>
              </a:ext>
            </a:extLst>
          </p:cNvPr>
          <p:cNvCxnSpPr>
            <a:endCxn id="33" idx="1"/>
          </p:cNvCxnSpPr>
          <p:nvPr/>
        </p:nvCxnSpPr>
        <p:spPr>
          <a:xfrm>
            <a:off x="6968531" y="5273565"/>
            <a:ext cx="63061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5247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Monopoly 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there are very few true monopolies in existence, we do deal with some of those few every day, often without realizing it.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9" y="2504956"/>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0" y="18104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Postal Service and your electric and water companies are a few examples.</a:t>
              </a:r>
            </a:p>
          </p:txBody>
        </p:sp>
      </p:grpSp>
      <p:pic>
        <p:nvPicPr>
          <p:cNvPr id="2050" name="Picture 2" descr="A photograph of a U.S. Postal Service drop-off container">
            <a:extLst>
              <a:ext uri="{FF2B5EF4-FFF2-40B4-BE49-F238E27FC236}">
                <a16:creationId xmlns:a16="http://schemas.microsoft.com/office/drawing/2014/main" id="{7118C553-2C4C-4F72-AA82-A9C40418D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7366" y="3477265"/>
            <a:ext cx="3226676" cy="3206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84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Monopolies Form: 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lack of competition, monopolies tend to earn significant economic profits.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should attract vigorous competition, and yet, because of one particular characteristic of monopoly, they do not.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Three main categories of </a:t>
              </a:r>
              <a:r>
                <a:rPr lang="en-US" sz="2000" b="1" dirty="0">
                  <a:solidFill>
                    <a:schemeClr val="bg1"/>
                  </a:solidFill>
                </a:rPr>
                <a:t>barriers to entry </a:t>
              </a:r>
              <a:r>
                <a:rPr lang="en-US" sz="2000" dirty="0">
                  <a:solidFill>
                    <a:schemeClr val="bg1"/>
                  </a:solidFill>
                </a:rPr>
                <a:t>exist.</a:t>
              </a:r>
            </a:p>
          </p:txBody>
        </p:sp>
      </p:grpSp>
    </p:spTree>
    <p:extLst>
      <p:ext uri="{BB962C8B-B14F-4D97-AF65-F5344CB8AC3E}">
        <p14:creationId xmlns:p14="http://schemas.microsoft.com/office/powerpoint/2010/main" val="837354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cales of justice">
            <a:extLst>
              <a:ext uri="{FF2B5EF4-FFF2-40B4-BE49-F238E27FC236}">
                <a16:creationId xmlns:a16="http://schemas.microsoft.com/office/drawing/2014/main" id="{F34B141C-FBA8-4D5F-831C-0002C0F5BB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8420" y="1383374"/>
            <a:ext cx="2194560" cy="2194560"/>
          </a:xfrm>
          <a:prstGeom prst="rect">
            <a:avLst/>
          </a:prstGeom>
        </p:spPr>
      </p:pic>
      <p:pic>
        <p:nvPicPr>
          <p:cNvPr id="5" name="Graphic 4" descr="Bar graph with upward trend">
            <a:extLst>
              <a:ext uri="{FF2B5EF4-FFF2-40B4-BE49-F238E27FC236}">
                <a16:creationId xmlns:a16="http://schemas.microsoft.com/office/drawing/2014/main" id="{DFF08078-E618-4DF1-81E6-0E0E3F82D3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020" y="1383374"/>
            <a:ext cx="2194560" cy="2194560"/>
          </a:xfrm>
          <a:prstGeom prst="rect">
            <a:avLst/>
          </a:prstGeom>
        </p:spPr>
      </p:pic>
      <p:pic>
        <p:nvPicPr>
          <p:cNvPr id="7" name="Graphic 6" descr="Internet">
            <a:extLst>
              <a:ext uri="{FF2B5EF4-FFF2-40B4-BE49-F238E27FC236}">
                <a16:creationId xmlns:a16="http://schemas.microsoft.com/office/drawing/2014/main" id="{07E9763E-5E6A-4765-8F4D-3C58364BEF3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98720" y="1383374"/>
            <a:ext cx="2194560" cy="2194560"/>
          </a:xfrm>
          <a:prstGeom prst="rect">
            <a:avLst/>
          </a:prstGeom>
        </p:spPr>
      </p:pic>
      <p:sp>
        <p:nvSpPr>
          <p:cNvPr id="2" name="Rectangle 1">
            <a:extLst>
              <a:ext uri="{FF2B5EF4-FFF2-40B4-BE49-F238E27FC236}">
                <a16:creationId xmlns:a16="http://schemas.microsoft.com/office/drawing/2014/main" id="{96B0C2E8-9DDF-42B9-9B00-517847FFAAE8}"/>
              </a:ext>
            </a:extLst>
          </p:cNvPr>
          <p:cNvSpPr/>
          <p:nvPr/>
        </p:nvSpPr>
        <p:spPr>
          <a:xfrm>
            <a:off x="1078420" y="3691329"/>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Legal barriers to entry</a:t>
            </a:r>
          </a:p>
        </p:txBody>
      </p:sp>
      <p:sp>
        <p:nvSpPr>
          <p:cNvPr id="13" name="Rectangle 12">
            <a:extLst>
              <a:ext uri="{FF2B5EF4-FFF2-40B4-BE49-F238E27FC236}">
                <a16:creationId xmlns:a16="http://schemas.microsoft.com/office/drawing/2014/main" id="{1202753E-99EC-4121-A6DB-F39005773CDE}"/>
              </a:ext>
            </a:extLst>
          </p:cNvPr>
          <p:cNvSpPr/>
          <p:nvPr/>
        </p:nvSpPr>
        <p:spPr>
          <a:xfrm>
            <a:off x="49987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Technological barriers to entry</a:t>
            </a:r>
          </a:p>
        </p:txBody>
      </p:sp>
      <p:sp>
        <p:nvSpPr>
          <p:cNvPr id="14" name="Rectangle 13">
            <a:extLst>
              <a:ext uri="{FF2B5EF4-FFF2-40B4-BE49-F238E27FC236}">
                <a16:creationId xmlns:a16="http://schemas.microsoft.com/office/drawing/2014/main" id="{D7FD5493-94EE-4201-95E3-ED101A0303ED}"/>
              </a:ext>
            </a:extLst>
          </p:cNvPr>
          <p:cNvSpPr/>
          <p:nvPr/>
        </p:nvSpPr>
        <p:spPr>
          <a:xfrm>
            <a:off x="89190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Market barriers to entry</a:t>
            </a:r>
          </a:p>
        </p:txBody>
      </p:sp>
      <p:grpSp>
        <p:nvGrpSpPr>
          <p:cNvPr id="15" name="Group 14">
            <a:extLst>
              <a:ext uri="{FF2B5EF4-FFF2-40B4-BE49-F238E27FC236}">
                <a16:creationId xmlns:a16="http://schemas.microsoft.com/office/drawing/2014/main" id="{95124E57-1E36-4292-8DAB-2CDEE1F65673}"/>
              </a:ext>
            </a:extLst>
          </p:cNvPr>
          <p:cNvGrpSpPr/>
          <p:nvPr/>
        </p:nvGrpSpPr>
        <p:grpSpPr>
          <a:xfrm>
            <a:off x="2066922" y="531662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C4CB0714-0E1B-43A7-B2E5-1227E02526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6A4ED2E-4614-4DB3-8574-0CDD407173A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In some cases, barriers to entry may lead to monopoly, while in other cases, they may limit competition to a few firms.</a:t>
              </a:r>
            </a:p>
          </p:txBody>
        </p:sp>
      </p:grpSp>
    </p:spTree>
    <p:extLst>
      <p:ext uri="{BB962C8B-B14F-4D97-AF65-F5344CB8AC3E}">
        <p14:creationId xmlns:p14="http://schemas.microsoft.com/office/powerpoint/2010/main" val="443456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Types of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9123DF9E-0111-4B9C-AB46-9731CFEC963D}"/>
              </a:ext>
            </a:extLst>
          </p:cNvPr>
          <p:cNvGrpSpPr/>
          <p:nvPr/>
        </p:nvGrpSpPr>
        <p:grpSpPr>
          <a:xfrm>
            <a:off x="2291769" y="1802980"/>
            <a:ext cx="7608462" cy="3252040"/>
            <a:chOff x="365111" y="1821206"/>
            <a:chExt cx="8443024" cy="3298655"/>
          </a:xfrm>
          <a:solidFill>
            <a:srgbClr val="627981"/>
          </a:solidFill>
        </p:grpSpPr>
        <p:grpSp>
          <p:nvGrpSpPr>
            <p:cNvPr id="5" name="Group 4">
              <a:extLst>
                <a:ext uri="{FF2B5EF4-FFF2-40B4-BE49-F238E27FC236}">
                  <a16:creationId xmlns:a16="http://schemas.microsoft.com/office/drawing/2014/main" id="{E0FBCA09-56BC-4E89-A2FE-4855FF75A056}"/>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F8834D14-8A4E-4E14-8147-37816E029BF9}"/>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083A023-ED5B-4DBF-BE8B-AB85A57AF93E}"/>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DC54356-7D86-4AD9-ABBD-08B5F0006272}"/>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B62F105C-8D22-421B-A5BD-C83035F1BDCB}"/>
                </a:ext>
              </a:extLst>
            </p:cNvPr>
            <p:cNvSpPr txBox="1"/>
            <p:nvPr/>
          </p:nvSpPr>
          <p:spPr>
            <a:xfrm>
              <a:off x="748359" y="2566563"/>
              <a:ext cx="3325552" cy="1592160"/>
            </a:xfrm>
            <a:prstGeom prst="rect">
              <a:avLst/>
            </a:prstGeom>
            <a:grpFill/>
          </p:spPr>
          <p:txBody>
            <a:bodyPr wrap="square" rtlCol="0" anchor="ctr">
              <a:spAutoFit/>
            </a:bodyPr>
            <a:lstStyle/>
            <a:p>
              <a:pPr algn="ctr"/>
              <a:r>
                <a:rPr lang="en-US" sz="4800" b="1" dirty="0">
                  <a:solidFill>
                    <a:schemeClr val="bg1"/>
                  </a:solidFill>
                </a:rPr>
                <a:t>Natural monopoly</a:t>
              </a:r>
            </a:p>
          </p:txBody>
        </p:sp>
        <p:sp>
          <p:nvSpPr>
            <p:cNvPr id="7" name="TextBox 6">
              <a:extLst>
                <a:ext uri="{FF2B5EF4-FFF2-40B4-BE49-F238E27FC236}">
                  <a16:creationId xmlns:a16="http://schemas.microsoft.com/office/drawing/2014/main" id="{25646E4C-46B7-4ECC-AE0F-499FD48EC8C0}"/>
                </a:ext>
              </a:extLst>
            </p:cNvPr>
            <p:cNvSpPr txBox="1"/>
            <p:nvPr/>
          </p:nvSpPr>
          <p:spPr>
            <a:xfrm>
              <a:off x="5049554" y="2566563"/>
              <a:ext cx="3325552" cy="1592160"/>
            </a:xfrm>
            <a:prstGeom prst="rect">
              <a:avLst/>
            </a:prstGeom>
            <a:grpFill/>
          </p:spPr>
          <p:txBody>
            <a:bodyPr wrap="square" rtlCol="0" anchor="ctr">
              <a:spAutoFit/>
            </a:bodyPr>
            <a:lstStyle/>
            <a:p>
              <a:pPr algn="ctr"/>
              <a:r>
                <a:rPr lang="en-US" sz="4800" b="1" dirty="0">
                  <a:solidFill>
                    <a:schemeClr val="bg1"/>
                  </a:solidFill>
                </a:rPr>
                <a:t>Legal monopoly</a:t>
              </a:r>
            </a:p>
          </p:txBody>
        </p:sp>
      </p:grpSp>
    </p:spTree>
    <p:extLst>
      <p:ext uri="{BB962C8B-B14F-4D97-AF65-F5344CB8AC3E}">
        <p14:creationId xmlns:p14="http://schemas.microsoft.com/office/powerpoint/2010/main" val="419063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40E64264-E895-4171-B312-FEBE96376447}"/>
              </a:ext>
            </a:extLst>
          </p:cNvPr>
          <p:cNvGrpSpPr/>
          <p:nvPr/>
        </p:nvGrpSpPr>
        <p:grpSpPr>
          <a:xfrm>
            <a:off x="1278194" y="1485957"/>
            <a:ext cx="4029079" cy="1674697"/>
            <a:chOff x="542922" y="1736759"/>
            <a:chExt cx="8058155" cy="1819562"/>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the market demand curve intersects the long-run average cost curve at a point that exhibits economies of scale (the downward sloping region).</a:t>
              </a:r>
            </a:p>
          </p:txBody>
        </p:sp>
      </p:grpSp>
      <p:grpSp>
        <p:nvGrpSpPr>
          <p:cNvPr id="27" name="Group 26">
            <a:extLst>
              <a:ext uri="{FF2B5EF4-FFF2-40B4-BE49-F238E27FC236}">
                <a16:creationId xmlns:a16="http://schemas.microsoft.com/office/drawing/2014/main" id="{A1C3FDFA-13A7-4063-B85D-1D2DF470D998}"/>
              </a:ext>
            </a:extLst>
          </p:cNvPr>
          <p:cNvGrpSpPr/>
          <p:nvPr/>
        </p:nvGrpSpPr>
        <p:grpSpPr>
          <a:xfrm>
            <a:off x="1278194" y="3256194"/>
            <a:ext cx="4029079" cy="1674697"/>
            <a:chOff x="542922" y="1736759"/>
            <a:chExt cx="8058155" cy="1819562"/>
          </a:xfrm>
          <a:solidFill>
            <a:srgbClr val="627981"/>
          </a:solidFill>
        </p:grpSpPr>
        <p:sp>
          <p:nvSpPr>
            <p:cNvPr id="28" name="Rectangle 27">
              <a:extLst>
                <a:ext uri="{FF2B5EF4-FFF2-40B4-BE49-F238E27FC236}">
                  <a16:creationId xmlns:a16="http://schemas.microsoft.com/office/drawing/2014/main" id="{007EF295-6BAB-42D0-B4A7-202B53259B8B}"/>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1D1C914-9290-4937-988E-9C66D771A9F1}"/>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enters the market at a smaller size, its average costs will be higher than those of the existing firm, and it will be unable to compete.</a:t>
              </a:r>
            </a:p>
          </p:txBody>
        </p:sp>
      </p:grpSp>
      <p:grpSp>
        <p:nvGrpSpPr>
          <p:cNvPr id="30" name="Group 29">
            <a:extLst>
              <a:ext uri="{FF2B5EF4-FFF2-40B4-BE49-F238E27FC236}">
                <a16:creationId xmlns:a16="http://schemas.microsoft.com/office/drawing/2014/main" id="{94C178D0-B60D-41CD-A117-EA93ED9802C3}"/>
              </a:ext>
            </a:extLst>
          </p:cNvPr>
          <p:cNvGrpSpPr/>
          <p:nvPr/>
        </p:nvGrpSpPr>
        <p:grpSpPr>
          <a:xfrm>
            <a:off x="1278194" y="5018877"/>
            <a:ext cx="4029079" cy="1387286"/>
            <a:chOff x="542922" y="1736759"/>
            <a:chExt cx="8058155" cy="1819560"/>
          </a:xfrm>
          <a:solidFill>
            <a:srgbClr val="627981"/>
          </a:solidFill>
        </p:grpSpPr>
        <p:sp>
          <p:nvSpPr>
            <p:cNvPr id="31" name="Rectangle 30">
              <a:extLst>
                <a:ext uri="{FF2B5EF4-FFF2-40B4-BE49-F238E27FC236}">
                  <a16:creationId xmlns:a16="http://schemas.microsoft.com/office/drawing/2014/main" id="{1B750DE1-B9E3-4F36-A263-3A3DFA3627D0}"/>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C9BCFD91-66D8-4086-8551-7770ECE4AB2C}"/>
                </a:ext>
              </a:extLst>
            </p:cNvPr>
            <p:cNvSpPr txBox="1"/>
            <p:nvPr/>
          </p:nvSpPr>
          <p:spPr>
            <a:xfrm>
              <a:off x="542922" y="1784001"/>
              <a:ext cx="7807571" cy="1735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attempts to enter the market at a larger size, it could not sell all its output due to insufficient demand.</a:t>
              </a:r>
            </a:p>
          </p:txBody>
        </p:sp>
      </p:grpSp>
      <p:pic>
        <p:nvPicPr>
          <p:cNvPr id="3" name="Picture 2" descr="A graph with output on the x-axis and cost of price in dollars on the y-axis with a downward sloping demand curve and a u-shaped long-run average cost curve. The curves intersect at a point where the long-run average cost curve is downward sloping.">
            <a:extLst>
              <a:ext uri="{FF2B5EF4-FFF2-40B4-BE49-F238E27FC236}">
                <a16:creationId xmlns:a16="http://schemas.microsoft.com/office/drawing/2014/main" id="{FD38756A-A26A-4438-BD6F-373B4044E86C}"/>
              </a:ext>
            </a:extLst>
          </p:cNvPr>
          <p:cNvPicPr>
            <a:picLocks noChangeAspect="1"/>
          </p:cNvPicPr>
          <p:nvPr/>
        </p:nvPicPr>
        <p:blipFill>
          <a:blip r:embed="rId3"/>
          <a:stretch>
            <a:fillRect/>
          </a:stretch>
        </p:blipFill>
        <p:spPr>
          <a:xfrm>
            <a:off x="5643716" y="1486691"/>
            <a:ext cx="6153947" cy="4919472"/>
          </a:xfrm>
          <a:prstGeom prst="rect">
            <a:avLst/>
          </a:prstGeom>
        </p:spPr>
      </p:pic>
    </p:spTree>
    <p:extLst>
      <p:ext uri="{BB962C8B-B14F-4D97-AF65-F5344CB8AC3E}">
        <p14:creationId xmlns:p14="http://schemas.microsoft.com/office/powerpoint/2010/main" val="3178654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TotalTime>
  <Words>4130</Words>
  <Application>Microsoft Office PowerPoint</Application>
  <PresentationFormat>Widescreen</PresentationFormat>
  <Paragraphs>402</Paragraphs>
  <Slides>37</Slides>
  <Notes>34</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37</vt:i4>
      </vt:variant>
    </vt:vector>
  </HeadingPairs>
  <TitlesOfParts>
    <vt:vector size="44" baseType="lpstr">
      <vt:lpstr>Arial</vt:lpstr>
      <vt:lpstr>Calibri</vt:lpstr>
      <vt:lpstr>Calibri Light</vt:lpstr>
      <vt:lpstr>Century Gothic</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45</cp:revision>
  <dcterms:created xsi:type="dcterms:W3CDTF">2017-06-16T13:06:21Z</dcterms:created>
  <dcterms:modified xsi:type="dcterms:W3CDTF">2023-08-03T17:03:32Z</dcterms:modified>
</cp:coreProperties>
</file>