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67" r:id="rId4"/>
    <p:sldId id="257" r:id="rId5"/>
    <p:sldId id="289" r:id="rId6"/>
    <p:sldId id="372" r:id="rId7"/>
    <p:sldId id="373" r:id="rId8"/>
    <p:sldId id="291" r:id="rId9"/>
    <p:sldId id="292" r:id="rId10"/>
    <p:sldId id="368" r:id="rId11"/>
    <p:sldId id="371" r:id="rId12"/>
    <p:sldId id="293" r:id="rId13"/>
    <p:sldId id="370" r:id="rId14"/>
    <p:sldId id="366" r:id="rId15"/>
    <p:sldId id="294"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755"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3768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85064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6112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897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733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89562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5254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Regulating Anticompetitive Behavior</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algn="ctr"/>
              <a:r>
                <a:rPr lang="en-US" sz="2000" dirty="0">
                  <a:solidFill>
                    <a:schemeClr val="bg1"/>
                  </a:solidFill>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190872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Predatory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Predatory pricing </a:t>
              </a:r>
              <a:r>
                <a:rPr lang="en-US" sz="2000" dirty="0">
                  <a:solidFill>
                    <a:schemeClr val="bg1"/>
                  </a:solidFill>
                </a:rPr>
                <a:t>occurs when the existing firm reacts to a new firm by dropping prices very low until the new firm is driven out of the market, at which point the existing firm raises prices again.</a:t>
              </a:r>
            </a:p>
          </p:txBody>
        </p:sp>
      </p:grpSp>
      <p:grpSp>
        <p:nvGrpSpPr>
          <p:cNvPr id="23" name="Group 22">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of pricing is aimed at deterring new firms from entering the market.</a:t>
              </a:r>
            </a:p>
          </p:txBody>
        </p:sp>
      </p:grpSp>
      <p:grpSp>
        <p:nvGrpSpPr>
          <p:cNvPr id="27" name="Group 26">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it can be hard to figure out when pricing is predatory or just market competition.</a:t>
              </a:r>
            </a:p>
          </p:txBody>
        </p:sp>
      </p:grpSp>
    </p:spTree>
    <p:extLst>
      <p:ext uri="{BB962C8B-B14F-4D97-AF65-F5344CB8AC3E}">
        <p14:creationId xmlns:p14="http://schemas.microsoft.com/office/powerpoint/2010/main" val="27369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Predatory pricing</a:t>
            </a:r>
          </a:p>
        </p:txBody>
      </p:sp>
    </p:spTree>
    <p:extLst>
      <p:ext uri="{BB962C8B-B14F-4D97-AF65-F5344CB8AC3E}">
        <p14:creationId xmlns:p14="http://schemas.microsoft.com/office/powerpoint/2010/main" val="25942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Predatory pricing</a:t>
            </a:r>
          </a:p>
        </p:txBody>
      </p:sp>
      <p:sp>
        <p:nvSpPr>
          <p:cNvPr id="5" name="Rectangle 4">
            <a:extLst>
              <a:ext uri="{FF2B5EF4-FFF2-40B4-BE49-F238E27FC236}">
                <a16:creationId xmlns:a16="http://schemas.microsoft.com/office/drawing/2014/main" id="{9E60CA1B-DE6E-44F3-B2F2-2EB49169D11D}"/>
              </a:ext>
            </a:extLst>
          </p:cNvPr>
          <p:cNvSpPr/>
          <p:nvPr/>
        </p:nvSpPr>
        <p:spPr>
          <a:xfrm>
            <a:off x="1664452" y="2337087"/>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B3C14C-3685-4A51-B5A7-33609A0F24F9}"/>
              </a:ext>
            </a:extLst>
          </p:cNvPr>
          <p:cNvSpPr/>
          <p:nvPr/>
        </p:nvSpPr>
        <p:spPr>
          <a:xfrm>
            <a:off x="1658479" y="5992911"/>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government regulators define what is permissible.</a:t>
              </a:r>
            </a:p>
          </p:txBody>
        </p:sp>
      </p:grpSp>
      <p:grpSp>
        <p:nvGrpSpPr>
          <p:cNvPr id="17" name="Group 16">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situation where the law is evolving and changing is always somewhat troublesome since laws are most useful and fair when firms know what they are in advance.</a:t>
              </a:r>
            </a:p>
          </p:txBody>
        </p:sp>
      </p:grpSp>
      <p:grpSp>
        <p:nvGrpSpPr>
          <p:cNvPr id="21" name="Group 20">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law is open to interpretation, competitors who are losing out in the market can accuse successful firms of anticompetitive restrictive practices.</a:t>
              </a:r>
            </a:p>
          </p:txBody>
        </p:sp>
      </p:grpSp>
      <p:grpSp>
        <p:nvGrpSpPr>
          <p:cNvPr id="24" name="Group 23">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24852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Antitrust authorities block firms from openly colluding to form a cartel that will reduce output and raise prices.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sometimes attempt to find other ways around these restrictions and, consequently, many antitrust cases involve restrictive practices that can reduce competition in certain circumstances, like tying sales, bundling, and predatory pricing.</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regulators define what is allowed.</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Regulating Anticompetitive Behavior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algn="ctr"/>
            <a:r>
              <a:rPr lang="en-US" sz="2100" dirty="0">
                <a:solidFill>
                  <a:schemeClr val="bg1"/>
                </a:solidFill>
              </a:rPr>
              <a:t>Firms who receive patents are legally given the right to earn above-average profits for a time to reward and encourage innovation.</a:t>
            </a:r>
          </a:p>
        </p:txBody>
      </p: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Antitrust Law</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 antitrust laws reach beyond blocking mergers that would reduce competition to include a wide array of anticompetitive practices.</a:t>
              </a:r>
            </a:p>
          </p:txBody>
        </p:sp>
      </p:grpSp>
      <p:grpSp>
        <p:nvGrpSpPr>
          <p:cNvPr id="21" name="Group 20">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law explicitly allows a firm to earn higher-than-normal profits for a time as a reward for innovation.</a:t>
              </a:r>
            </a:p>
          </p:txBody>
        </p:sp>
      </p:grpSp>
      <p:grpSp>
        <p:nvGrpSpPr>
          <p:cNvPr id="24" name="Group 23">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it is illegal for competitors to form a cartel to collude to make pricing and output decisions as if they were a monopoly firm.</a:t>
              </a:r>
            </a:p>
          </p:txBody>
        </p:sp>
      </p:grpSp>
      <p:grpSp>
        <p:nvGrpSpPr>
          <p:cNvPr id="28" name="Group 27">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Under U.S. antitrust laws, monopoly itself is not illegal.</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D8DFA3D-3D38-4680-B4A0-6F454941CCEC}"/>
              </a:ext>
            </a:extLst>
          </p:cNvPr>
          <p:cNvSpPr/>
          <p:nvPr/>
        </p:nvSpPr>
        <p:spPr>
          <a:xfrm>
            <a:off x="4311111" y="164281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Restrictive Practices</a:t>
            </a:r>
          </a:p>
        </p:txBody>
      </p:sp>
      <p:cxnSp>
        <p:nvCxnSpPr>
          <p:cNvPr id="8" name="Straight Connector 7">
            <a:extLst>
              <a:ext uri="{FF2B5EF4-FFF2-40B4-BE49-F238E27FC236}">
                <a16:creationId xmlns:a16="http://schemas.microsoft.com/office/drawing/2014/main" id="{DD23F00C-8BA4-4DE6-8084-8DDD1E082CC4}"/>
              </a:ext>
            </a:extLst>
          </p:cNvPr>
          <p:cNvCxnSpPr>
            <a:cxnSpLocks/>
          </p:cNvCxnSpPr>
          <p:nvPr/>
        </p:nvCxnSpPr>
        <p:spPr>
          <a:xfrm flipH="1">
            <a:off x="4641742" y="2557216"/>
            <a:ext cx="20664" cy="335383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2E1F3E-E463-497D-9E2C-5B77DD6BB917}"/>
              </a:ext>
            </a:extLst>
          </p:cNvPr>
          <p:cNvSpPr/>
          <p:nvPr/>
        </p:nvSpPr>
        <p:spPr>
          <a:xfrm>
            <a:off x="5297856" y="2754868"/>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Minimum resale price maintenance agreement</a:t>
            </a:r>
          </a:p>
        </p:txBody>
      </p:sp>
      <p:sp>
        <p:nvSpPr>
          <p:cNvPr id="16" name="Rectangle 15">
            <a:extLst>
              <a:ext uri="{FF2B5EF4-FFF2-40B4-BE49-F238E27FC236}">
                <a16:creationId xmlns:a16="http://schemas.microsoft.com/office/drawing/2014/main" id="{BE6A83BD-FB7A-4623-8F2F-9FE5A8283C51}"/>
              </a:ext>
            </a:extLst>
          </p:cNvPr>
          <p:cNvSpPr/>
          <p:nvPr/>
        </p:nvSpPr>
        <p:spPr>
          <a:xfrm>
            <a:off x="5297856" y="3680941"/>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Exclusive dealing</a:t>
            </a:r>
          </a:p>
        </p:txBody>
      </p:sp>
      <p:sp>
        <p:nvSpPr>
          <p:cNvPr id="17" name="Rectangle 16">
            <a:extLst>
              <a:ext uri="{FF2B5EF4-FFF2-40B4-BE49-F238E27FC236}">
                <a16:creationId xmlns:a16="http://schemas.microsoft.com/office/drawing/2014/main" id="{F658BEF5-D436-4800-99BD-050DA7E4ACAC}"/>
              </a:ext>
            </a:extLst>
          </p:cNvPr>
          <p:cNvSpPr/>
          <p:nvPr/>
        </p:nvSpPr>
        <p:spPr>
          <a:xfrm>
            <a:off x="5297856" y="4607014"/>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Tying and bundling</a:t>
            </a:r>
          </a:p>
        </p:txBody>
      </p:sp>
      <p:sp>
        <p:nvSpPr>
          <p:cNvPr id="18" name="Rectangle 17">
            <a:extLst>
              <a:ext uri="{FF2B5EF4-FFF2-40B4-BE49-F238E27FC236}">
                <a16:creationId xmlns:a16="http://schemas.microsoft.com/office/drawing/2014/main" id="{08DEBEE7-BF93-456D-8482-915D51B41A46}"/>
              </a:ext>
            </a:extLst>
          </p:cNvPr>
          <p:cNvSpPr/>
          <p:nvPr/>
        </p:nvSpPr>
        <p:spPr>
          <a:xfrm>
            <a:off x="5297856" y="5533087"/>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Predatory pricing</a:t>
            </a:r>
          </a:p>
        </p:txBody>
      </p:sp>
      <p:cxnSp>
        <p:nvCxnSpPr>
          <p:cNvPr id="14" name="Straight Connector 13">
            <a:extLst>
              <a:ext uri="{FF2B5EF4-FFF2-40B4-BE49-F238E27FC236}">
                <a16:creationId xmlns:a16="http://schemas.microsoft.com/office/drawing/2014/main" id="{30399987-EEE5-4BD0-B691-997B417A6A24}"/>
              </a:ext>
            </a:extLst>
          </p:cNvPr>
          <p:cNvCxnSpPr>
            <a:cxnSpLocks/>
            <a:endCxn id="9" idx="1"/>
          </p:cNvCxnSpPr>
          <p:nvPr/>
        </p:nvCxnSpPr>
        <p:spPr>
          <a:xfrm>
            <a:off x="4662406" y="3119078"/>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5DB70-1754-47C6-897C-41EE51CE36EA}"/>
              </a:ext>
            </a:extLst>
          </p:cNvPr>
          <p:cNvCxnSpPr/>
          <p:nvPr/>
        </p:nvCxnSpPr>
        <p:spPr>
          <a:xfrm>
            <a:off x="4641743" y="40824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8E10A-2A3F-4CA4-970A-32DE6931914B}"/>
              </a:ext>
            </a:extLst>
          </p:cNvPr>
          <p:cNvCxnSpPr/>
          <p:nvPr/>
        </p:nvCxnSpPr>
        <p:spPr>
          <a:xfrm>
            <a:off x="4662405" y="4951943"/>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B2297C-E9DF-46FB-86B6-3BCCCBD7AA03}"/>
              </a:ext>
            </a:extLst>
          </p:cNvPr>
          <p:cNvCxnSpPr/>
          <p:nvPr/>
        </p:nvCxnSpPr>
        <p:spPr>
          <a:xfrm>
            <a:off x="4641742" y="59110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 manufacturers often sell to a group of dealers who then sell to the general public.</a:t>
              </a:r>
            </a:p>
          </p:txBody>
        </p:sp>
      </p:grpSp>
      <p:grpSp>
        <p:nvGrpSpPr>
          <p:cNvPr id="29" name="Group 28">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minimum resale price maintenance agreement </a:t>
              </a:r>
              <a:r>
                <a:rPr lang="en-US" sz="2000" dirty="0">
                  <a:solidFill>
                    <a:schemeClr val="bg1"/>
                  </a:solidFill>
                </a:rPr>
                <a:t>would require the dealers to sell for at least a certain minimum price.</a:t>
              </a:r>
            </a:p>
          </p:txBody>
        </p:sp>
      </p:grpSp>
      <p:grpSp>
        <p:nvGrpSpPr>
          <p:cNvPr id="35" name="Group 34">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minimum price contract is illegal because it would restrict competition among dealers.</a:t>
              </a:r>
            </a:p>
          </p:txBody>
        </p:sp>
      </p:grpSp>
    </p:spTree>
    <p:extLst>
      <p:ext uri="{BB962C8B-B14F-4D97-AF65-F5344CB8AC3E}">
        <p14:creationId xmlns:p14="http://schemas.microsoft.com/office/powerpoint/2010/main" val="203261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algn="ctr"/>
              <a:r>
                <a:rPr lang="en-US" sz="2000" dirty="0">
                  <a:solidFill>
                    <a:schemeClr val="bg1"/>
                  </a:solidFill>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254510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Exclusive Dealing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exclusive dealing </a:t>
              </a:r>
              <a:r>
                <a:rPr lang="en-US" sz="2000" dirty="0">
                  <a:solidFill>
                    <a:schemeClr val="bg1"/>
                  </a:solidFill>
                </a:rPr>
                <a:t>agreement between a manufacturer and a dealer can be legal or illegal.</a:t>
              </a:r>
            </a:p>
          </p:txBody>
        </p:sp>
      </p:grpSp>
      <p:grpSp>
        <p:nvGrpSpPr>
          <p:cNvPr id="39" name="Group 38">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legal if the purpose of the contract is to encourage competition between dealers.</a:t>
              </a:r>
            </a:p>
          </p:txBody>
        </p:sp>
      </p:grpSp>
      <p:grpSp>
        <p:nvGrpSpPr>
          <p:cNvPr id="43" name="Group 42">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Exclusive deals may also limit competition.</a:t>
              </a:r>
            </a:p>
          </p:txBody>
        </p:sp>
      </p:grpSp>
      <p:grpSp>
        <p:nvGrpSpPr>
          <p:cNvPr id="46" name="Group 45">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Tying Sales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Tying sales </a:t>
              </a:r>
              <a:r>
                <a:rPr lang="en-US" sz="2000" dirty="0">
                  <a:solidFill>
                    <a:schemeClr val="bg1"/>
                  </a:solidFill>
                </a:rPr>
                <a:t>happen when a customer is required to buy one product only if the customer also buys a second product.</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Tying sales are controversial because they force consumers to purchase a product that they may not actually want or need.</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Bundling</a:t>
              </a:r>
              <a:r>
                <a:rPr lang="en-US" sz="2000" dirty="0">
                  <a:solidFill>
                    <a:schemeClr val="bg1"/>
                  </a:solidFill>
                </a:rPr>
                <a:t> is where a firm sells two or more products as one.</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Bundling can offer an advantage for consumers by allowing them to acquire multiple products or services for a better price. </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consider an internet, home phone, and cable package through a cable company.</a:t>
              </a:r>
            </a:p>
          </p:txBody>
        </p:sp>
      </p:grpSp>
    </p:spTree>
    <p:extLst>
      <p:ext uri="{BB962C8B-B14F-4D97-AF65-F5344CB8AC3E}">
        <p14:creationId xmlns:p14="http://schemas.microsoft.com/office/powerpoint/2010/main" val="8088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1455</Words>
  <Application>Microsoft Office PowerPoint</Application>
  <PresentationFormat>Widescreen</PresentationFormat>
  <Paragraphs>115</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46</cp:revision>
  <dcterms:created xsi:type="dcterms:W3CDTF">2017-06-16T13:06:21Z</dcterms:created>
  <dcterms:modified xsi:type="dcterms:W3CDTF">2023-08-03T17:42:17Z</dcterms:modified>
</cp:coreProperties>
</file>