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89" r:id="rId5"/>
    <p:sldId id="290" r:id="rId6"/>
    <p:sldId id="291" r:id="rId7"/>
    <p:sldId id="295" r:id="rId8"/>
    <p:sldId id="296" r:id="rId9"/>
    <p:sldId id="371"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Environmental Issues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Environmental Issues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most nations took steps to address their environmental issues, no nation acting alone can solve worldwide environment issues.</a:t>
              </a:r>
            </a:p>
          </p:txBody>
        </p:sp>
      </p:grpSp>
      <p:grpSp>
        <p:nvGrpSpPr>
          <p:cNvPr id="12" name="Group 11">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warming and biodiversity are examples of </a:t>
              </a:r>
              <a:r>
                <a:rPr lang="en-US" sz="2000" b="1" dirty="0">
                  <a:solidFill>
                    <a:schemeClr val="bg1"/>
                  </a:solidFill>
                </a:rPr>
                <a:t>international externalities</a:t>
              </a:r>
              <a:r>
                <a:rPr lang="en-US" sz="2000" dirty="0">
                  <a:solidFill>
                    <a:schemeClr val="bg1"/>
                  </a:solidFill>
                </a:rPr>
                <a:t>.</a:t>
              </a:r>
            </a:p>
          </p:txBody>
        </p:sp>
      </p:grpSp>
      <p:grpSp>
        <p:nvGrpSpPr>
          <p:cNvPr id="15" name="Group 14">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often have an issue with preserving </a:t>
              </a:r>
              <a:r>
                <a:rPr lang="en-US" sz="2000" b="1" dirty="0">
                  <a:solidFill>
                    <a:schemeClr val="bg1"/>
                  </a:solidFill>
                </a:rPr>
                <a:t>biodiversity</a:t>
              </a:r>
              <a:r>
                <a:rPr lang="en-US" sz="2000" dirty="0">
                  <a:solidFill>
                    <a:schemeClr val="bg1"/>
                  </a:solidFill>
                </a:rPr>
                <a:t>, which includes the full spectrum of animal and plant genetic material. </a:t>
              </a:r>
            </a:p>
          </p:txBody>
        </p:sp>
      </p:grpSp>
      <p:grpSp>
        <p:nvGrpSpPr>
          <p:cNvPr id="21" name="Group 20">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have historically been the primary contributors to greenhouse warming by burning </a:t>
              </a:r>
              <a:r>
                <a:rPr lang="en-US" sz="2000" b="1" dirty="0">
                  <a:solidFill>
                    <a:schemeClr val="bg1"/>
                  </a:solidFill>
                </a:rPr>
                <a:t>fossil fuels</a:t>
              </a:r>
              <a:r>
                <a:rPr lang="en-US" sz="2000" dirty="0">
                  <a:solidFill>
                    <a:schemeClr val="bg1"/>
                  </a:solidFill>
                </a:rPr>
                <a:t>—and still are today.</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Global Warming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prominent example of an international externality is global warming.</a:t>
              </a:r>
            </a:p>
          </p:txBody>
        </p:sp>
      </p:grpSp>
      <p:grpSp>
        <p:nvGrpSpPr>
          <p:cNvPr id="9" name="Group 8">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Biodiversity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grpSp>
        <p:nvGrpSpPr>
          <p:cNvPr id="10" name="Group 9">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Biodiversity includes the full spectrum of animal and plant genetic material.</a:t>
              </a:r>
            </a:p>
          </p:txBody>
        </p:sp>
      </p:grpSp>
      <p:grpSp>
        <p:nvGrpSpPr>
          <p:cNvPr id="13" name="Group 12">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a nation can protect biodiversity within its own borders, no nation acting alone can protect biodiversity everywhere.</a:t>
              </a:r>
            </a:p>
          </p:txBody>
        </p:sp>
      </p:gr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Difficulty in Negotiation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Bringing the nations of the world together to address environmental issues requires a difficult set of negotiations between countries.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hard to tell people in a low-income country that they should sacrifice an improved quality of life for a cleaner environment.</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point out that high-income countries do not have much moral standing to lecture them on the environment.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Durban Climate Conference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Durban climate conference in 2011 launched negotiations to develop a new international climate change agreement.</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Paris Agreement committed participating countries to significant limits on CO</a:t>
              </a:r>
              <a:r>
                <a:rPr lang="en-US" sz="2000" baseline="-25000" dirty="0">
                  <a:solidFill>
                    <a:schemeClr val="bg1"/>
                  </a:solidFill>
                </a:rPr>
                <a:t>2</a:t>
              </a:r>
              <a:r>
                <a:rPr lang="en-US" sz="2000" dirty="0">
                  <a:solidFill>
                    <a:schemeClr val="bg1"/>
                  </a:solidFill>
                </a:rPr>
                <a:t> emissions.</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outcome of these negotiations was the Paris Climate Agreement, passed in 2016.</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138215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low-income countries to reduce their emissions, the high-income countries may need to pay the costs.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unlikely that some form of world government will impose a detailed system of environmental regulation around the world.</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Perhaps some of these payments will happen through private markets, like high amounts of ecotourism.</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258911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10440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Certain global environmental issues, such as global warming and biodiversity, spill over national borders and require addressing with some form of international agreement.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798</Words>
  <Application>Microsoft Office PowerPoint</Application>
  <PresentationFormat>Widescreen</PresentationFormat>
  <Paragraphs>73</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28</cp:revision>
  <dcterms:created xsi:type="dcterms:W3CDTF">2017-06-16T13:06:21Z</dcterms:created>
  <dcterms:modified xsi:type="dcterms:W3CDTF">2023-08-03T17:55:50Z</dcterms:modified>
</cp:coreProperties>
</file>