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sldIdLst>
    <p:sldId id="256" r:id="rId3"/>
    <p:sldId id="367" r:id="rId4"/>
    <p:sldId id="292" r:id="rId5"/>
    <p:sldId id="296" r:id="rId6"/>
    <p:sldId id="298" r:id="rId7"/>
    <p:sldId id="300" r:id="rId8"/>
    <p:sldId id="368" r:id="rId9"/>
    <p:sldId id="299" r:id="rId10"/>
    <p:sldId id="375" r:id="rId11"/>
    <p:sldId id="376" r:id="rId12"/>
    <p:sldId id="369" r:id="rId13"/>
    <p:sldId id="370" r:id="rId14"/>
    <p:sldId id="372" r:id="rId15"/>
    <p:sldId id="371" r:id="rId16"/>
    <p:sldId id="373" r:id="rId17"/>
    <p:sldId id="377" r:id="rId18"/>
    <p:sldId id="378" r:id="rId19"/>
    <p:sldId id="364" r:id="rId20"/>
    <p:sldId id="27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U.S., income is based on one's value to an employer, which depends in part on education.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kern="1200" dirty="0">
                    <a:solidFill>
                      <a:schemeClr val="tx1"/>
                    </a:solidFill>
                    <a:effectLst/>
                    <a:latin typeface="+mn-lt"/>
                    <a:ea typeface="+mn-ea"/>
                    <a:cs typeface="+mn-cs"/>
                  </a:rPr>
                  <a:t>A perfectly competitive labor market is one where firms can hire all the labor they wish at the going market wage. Graphically, this means that firms face a horizontal supply curve for labor. </a:t>
                </a:r>
                <a:r>
                  <a:rPr lang="en-US" sz="1200" dirty="0">
                    <a:solidFill>
                      <a:schemeClr val="bg1"/>
                    </a:solidFill>
                  </a:rPr>
                  <a:t>Given the market wage, profit-maximizing firms hire workers up to the point where: </a:t>
                </a:r>
                <a14:m>
                  <m:oMath xmlns:m="http://schemas.openxmlformats.org/officeDocument/2006/math">
                    <m:sSub>
                      <m:sSubPr>
                        <m:ctrlPr>
                          <a:rPr lang="en-US" sz="1200" i="1" smtClean="0">
                            <a:solidFill>
                              <a:schemeClr val="bg1"/>
                            </a:solidFill>
                            <a:latin typeface="Cambria Math" panose="02040503050406030204" pitchFamily="18" charset="0"/>
                          </a:rPr>
                        </m:ctrlPr>
                      </m:sSubPr>
                      <m:e>
                        <m:r>
                          <a:rPr lang="en-US" sz="1200" b="0" i="1" smtClean="0">
                            <a:solidFill>
                              <a:schemeClr val="bg1"/>
                            </a:solidFill>
                            <a:latin typeface="Cambria Math" panose="02040503050406030204" pitchFamily="18" charset="0"/>
                          </a:rPr>
                          <m:t>𝑊</m:t>
                        </m:r>
                      </m:e>
                      <m:sub>
                        <m:r>
                          <a:rPr lang="en-US" sz="1200" b="0" i="1" smtClean="0">
                            <a:solidFill>
                              <a:schemeClr val="bg1"/>
                            </a:solidFill>
                            <a:latin typeface="Cambria Math" panose="02040503050406030204" pitchFamily="18" charset="0"/>
                          </a:rPr>
                          <m:t>𝑚𝑘𝑡</m:t>
                        </m:r>
                      </m:sub>
                    </m:sSub>
                    <m:r>
                      <a:rPr lang="en-US" sz="1200" b="0" i="1" smtClean="0">
                        <a:solidFill>
                          <a:schemeClr val="bg1"/>
                        </a:solidFill>
                        <a:latin typeface="Cambria Math" panose="02040503050406030204" pitchFamily="18" charset="0"/>
                      </a:rPr>
                      <m:t>=</m:t>
                    </m:r>
                    <m:sSub>
                      <m:sSubPr>
                        <m:ctrlPr>
                          <a:rPr lang="en-US" sz="1200" i="1" dirty="0" smtClean="0">
                            <a:solidFill>
                              <a:schemeClr val="bg1"/>
                            </a:solidFill>
                            <a:latin typeface="Cambria Math" panose="02040503050406030204" pitchFamily="18" charset="0"/>
                          </a:rPr>
                        </m:ctrlPr>
                      </m:sSubPr>
                      <m:e>
                        <m:r>
                          <a:rPr lang="en-US" sz="1200" b="0" i="1" dirty="0" smtClean="0">
                            <a:solidFill>
                              <a:schemeClr val="bg1"/>
                            </a:solidFill>
                            <a:latin typeface="Cambria Math" panose="02040503050406030204" pitchFamily="18" charset="0"/>
                          </a:rPr>
                          <m:t>𝑉𝑀𝑃</m:t>
                        </m:r>
                      </m:e>
                      <m:sub>
                        <m:r>
                          <a:rPr lang="en-US" sz="1200" b="0" i="1" dirty="0" smtClean="0">
                            <a:solidFill>
                              <a:schemeClr val="bg1"/>
                            </a:solidFill>
                            <a:latin typeface="Cambria Math" panose="02040503050406030204" pitchFamily="18" charset="0"/>
                          </a:rPr>
                          <m:t>𝐿</m:t>
                        </m:r>
                      </m:sub>
                    </m:sSub>
                  </m:oMath>
                </a14:m>
                <a:r>
                  <a:rPr lang="en-US" sz="1200" dirty="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Choice>
        <mc:Fallback xmlns="">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kern="1200" dirty="0">
                    <a:solidFill>
                      <a:schemeClr val="tx1"/>
                    </a:solidFill>
                    <a:effectLst/>
                    <a:latin typeface="+mn-lt"/>
                    <a:ea typeface="+mn-ea"/>
                    <a:cs typeface="+mn-cs"/>
                  </a:rPr>
                  <a:t>A perfectly competitive labor market is one where firms can hire all the labor they wish at the going market wage. Graphically, this means that firms face a horizontal supply curve for labor. </a:t>
                </a:r>
                <a:r>
                  <a:rPr lang="en-US" sz="1200" dirty="0">
                    <a:solidFill>
                      <a:schemeClr val="bg1"/>
                    </a:solidFill>
                  </a:rPr>
                  <a:t>Given the market wage, profit-maximizing firms hire workers up to the point where: </a:t>
                </a:r>
                <a:r>
                  <a:rPr lang="en-US" sz="1200" b="0" i="0">
                    <a:solidFill>
                      <a:schemeClr val="bg1"/>
                    </a:solidFill>
                    <a:latin typeface="Cambria Math" panose="02040503050406030204" pitchFamily="18" charset="0"/>
                  </a:rPr>
                  <a:t>𝑊_𝑚𝑘𝑡=</a:t>
                </a:r>
                <a:r>
                  <a:rPr lang="en-US" sz="1200" i="0" dirty="0">
                    <a:solidFill>
                      <a:schemeClr val="bg1"/>
                    </a:solidFill>
                    <a:latin typeface="Cambria Math" panose="02040503050406030204" pitchFamily="18" charset="0"/>
                  </a:rPr>
                  <a:t>〖</a:t>
                </a:r>
                <a:r>
                  <a:rPr lang="en-US" sz="1200" b="0" i="0" dirty="0">
                    <a:solidFill>
                      <a:schemeClr val="bg1"/>
                    </a:solidFill>
                    <a:latin typeface="Cambria Math" panose="02040503050406030204" pitchFamily="18" charset="0"/>
                  </a:rPr>
                  <a:t>𝑉𝑀𝑃〗_𝐿</a:t>
                </a:r>
                <a:r>
                  <a:rPr lang="en-US" sz="1200" dirty="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Fallback>
      </mc:AlternateContent>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3719194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perfectly competitive labor market, firms can hire all the labor they want at the going market wage. Therefore, they hire workers up to the point L1, where the going market wage equals the value of the marginal product of labor.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7893969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If the employer does not sell its output in a perfectly competitive industry, it faces a downward-sloping demand curve for output. This is true if the firm is a monopoly, but it's also true if the firm is an oligopoly or monopolistically competitive. In this situation, the value of a worker's marginal product is the marginal revenue, not the price. Thus, the demand for labor is the marginal product times the marginal revenue.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2709288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For firms with some market power in their output market, the value of additional output sold is the firm's marginal revenue. Since MPL declines with additional labor employed, and MR declines with additional output sold, the firm's marginal revenue declines as employment increases.</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31412120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firms with market power in their output market, they choose the number of workers, L2, where the going market wage equals the firm's marginal revenue product. Note that since marginal revenue is less than price, the demand for labor for a firm that has market power in its output market is less than the demand for labor ( L1) for a perfectly competitive firm. As a result, employment will be lower in an imperfectly competitive industry than in a perfectly competitive industry.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10768474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34535646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792036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market economy like the United States, income comes from ownership of the means of production: resources or assets. Income is a function of the quantity of each resource one owns and the value society places on those resources. Each factor payment, like wages for labor and interest for financial capital, is determined in their respective factor markets. This lesson will focus on labor markets, but other factor markets operate similarly.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labor market is the term that economists use for all the different markets for labor. There is no single labor market; rather, there is a different market for every different type of labor. Labor differs by type of work (e.g. retail sales vs. scientist), skill level (entry level or more experienced), and location (local, regional, etc.). While each labor market is different, they all tend to operate in similar ways.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a firm wants to maximize profits, it should follow the first rule of labor markets. To maximize profits, firms should never pay more in wages and benefits than the value of the worker’s marginal productivity to the firm. Algebraically, this can be represented as w (wage) has to be less than the price of the product the firm is selling times the marginal product of labor (MPL). The price times the MPL gives the value of the marginal product of labor. Remember, the marginal product of labor is the additional output a worker produces. If you multiply that output by its price, you get the value of that additional output. The value of the additional output must be less than the cost of hiring the worker, which again is 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Since employers often hire labor by the hour, marginal product is the additional output the firm produces by adding one more worker hour to the production process. Demand for labor is represented in the equation</a:t>
                </a:r>
                <a:r>
                  <a:rPr lang="en-US" sz="1200" kern="1200" baseline="0" dirty="0">
                    <a:solidFill>
                      <a:schemeClr val="tx1"/>
                    </a:solidFill>
                    <a:effectLst/>
                    <a:latin typeface="+mn-lt"/>
                    <a:ea typeface="+mn-ea"/>
                    <a:cs typeface="+mn-cs"/>
                  </a:rPr>
                  <a:t> </a:t>
                </a:r>
                <a:r>
                  <a:rPr lang="en-US" sz="2000" i="1" dirty="0"/>
                  <a:t>D</a:t>
                </a:r>
                <a:r>
                  <a:rPr lang="en-US" sz="2000" baseline="-25000" dirty="0"/>
                  <a:t>L </a:t>
                </a:r>
                <a:r>
                  <a:rPr lang="en-US" sz="2000" dirty="0"/>
                  <a:t>= </a:t>
                </a:r>
                <a:r>
                  <a:rPr lang="en-US" sz="2000" i="1" dirty="0"/>
                  <a:t>MP</a:t>
                </a:r>
                <a:r>
                  <a:rPr lang="en-US" sz="2000" baseline="-25000" dirty="0"/>
                  <a:t>L</a:t>
                </a:r>
                <a:r>
                  <a:rPr lang="en-US" sz="2000" dirty="0"/>
                  <a:t> </a:t>
                </a:r>
                <a:r>
                  <a:rPr lang="en-US" sz="2000" dirty="0">
                    <a:sym typeface="Symbol" panose="05050102010706020507" pitchFamily="18" charset="2"/>
                  </a:rPr>
                  <a:t> </a:t>
                </a:r>
                <a:r>
                  <a:rPr lang="en-US" sz="2000" i="1" dirty="0">
                    <a:sym typeface="Symbol" panose="05050102010706020507" pitchFamily="18" charset="2"/>
                  </a:rPr>
                  <a:t>P</a:t>
                </a:r>
                <a:r>
                  <a:rPr lang="en-US" sz="20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Choice>
        <mc:Fallback xmlns="">
          <p:sp>
            <p:nvSpPr>
              <p:cNvPr id="3" name="Notes Placeholder 2"/>
              <p:cNvSpPr>
                <a:spLocks noGrp="1"/>
              </p:cNvSpPr>
              <p:nvPr>
                <p:ph type="body" idx="1"/>
              </p:nvPr>
            </p:nvSpPr>
            <p:spPr/>
            <p:txBody>
              <a:bodyPr/>
              <a:lstStyle/>
              <a:p>
                <a:pPr/>
                <a:r>
                  <a:rPr lang="en-US" sz="1200" kern="1200" dirty="0">
                    <a:solidFill>
                      <a:schemeClr val="tx1"/>
                    </a:solidFill>
                    <a:effectLst/>
                    <a:latin typeface="+mn-lt"/>
                    <a:ea typeface="+mn-ea"/>
                    <a:cs typeface="+mn-cs"/>
                  </a:rPr>
                  <a:t>Since employers often hire labor by the hour, marginal product is the additional output the firm produces by adding one more worker hour to the production process. Demand for labor is represented in the equation </a:t>
                </a:r>
                <a:r>
                  <a:rPr lang="en-US" sz="1200" i="0">
                    <a:latin typeface="Cambria Math" panose="02040503050406030204" pitchFamily="18" charset="0"/>
                  </a:rPr>
                  <a:t>"DL=M" </a:t>
                </a:r>
                <a:r>
                  <a:rPr lang="en-US" sz="1200" b="0" i="0">
                    <a:latin typeface="Cambria Math" panose="02040503050406030204" pitchFamily="18" charset="0"/>
                  </a:rPr>
                  <a:t>𝑃_𝐿 "</a:t>
                </a:r>
                <a:r>
                  <a:rPr lang="en-US" sz="1200" i="0">
                    <a:latin typeface="Cambria Math" panose="02040503050406030204" pitchFamily="18" charset="0"/>
                  </a:rPr>
                  <a:t>×P</a:t>
                </a:r>
                <a:r>
                  <a:rPr lang="en-US" sz="1200" i="0"/>
                  <a:t>"</a:t>
                </a:r>
                <a:r>
                  <a:rPr lang="en-US" sz="20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Fallback>
      </mc:AlternateContent>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 what does the value of each worker's marginal product depend? If we assume that the employer sells its output in a perfectly competitive market, the value of each worker's output will be the market price of the product. Thus,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Demand for Labor=MP</a:t>
            </a:r>
            <a:r>
              <a:rPr lang="en-US" sz="1200" kern="1200" baseline="-25000" dirty="0">
                <a:solidFill>
                  <a:schemeClr val="tx1"/>
                </a:solidFill>
                <a:effectLst/>
                <a:latin typeface="+mn-lt"/>
                <a:ea typeface="+mn-ea"/>
                <a:cs typeface="+mn-cs"/>
              </a:rPr>
              <a:t>L</a:t>
            </a:r>
            <a:r>
              <a:rPr lang="en-US" sz="1200" kern="1200" dirty="0">
                <a:solidFill>
                  <a:schemeClr val="tx1"/>
                </a:solidFill>
                <a:effectLst/>
                <a:latin typeface="+mn-lt"/>
                <a:ea typeface="+mn-ea"/>
                <a:cs typeface="+mn-cs"/>
              </a:rPr>
              <a:t>×P=Value of the Marginal Product of Labor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6673874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For firms operating in a competitive output market, the value of additional output sold is the price the firms receive for the output. Since MPL declines with additional labor employed, the value of the marginal product declines as employment increases.</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765486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The value of the marginal product of labor is the marginal product of labor multiplied by the price of the output. So, your VMP</a:t>
            </a:r>
            <a:r>
              <a:rPr lang="en-US" sz="1200" i="1" baseline="-25000" dirty="0"/>
              <a:t>L</a:t>
            </a:r>
            <a:r>
              <a:rPr lang="en-US" sz="1200" i="1" dirty="0"/>
              <a:t> would be 7 x $10 = $70. The VMP</a:t>
            </a:r>
            <a:r>
              <a:rPr lang="en-US" sz="1200" i="1" baseline="-25000" dirty="0"/>
              <a:t>L</a:t>
            </a:r>
            <a:r>
              <a:rPr lang="en-US" sz="1200" i="1" dirty="0"/>
              <a:t> for the next person hired would be 5 x $10 = $50.</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803673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5518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Theory of                Labor Markets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47062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2"/>
            <a:ext cx="9144001" cy="2926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p>
          <a:p>
            <a:pPr algn="ctr"/>
            <a:endParaRPr lang="en-US" sz="2000" i="1" dirty="0"/>
          </a:p>
          <a:p>
            <a:pPr algn="ctr"/>
            <a:r>
              <a:rPr lang="en-US" sz="2000" i="1" dirty="0"/>
              <a:t>The value of the marginal product of labor is the marginal product of labor multiplied by the price of the output. So, your VMP</a:t>
            </a:r>
            <a:r>
              <a:rPr lang="en-US" sz="2000" i="1" baseline="-25000" dirty="0"/>
              <a:t>L</a:t>
            </a:r>
            <a:r>
              <a:rPr lang="en-US" sz="2000" i="1" dirty="0"/>
              <a:t> would be 7 x $10 = $70. The VMP</a:t>
            </a:r>
            <a:r>
              <a:rPr lang="en-US" sz="2000" i="1" baseline="-25000" dirty="0"/>
              <a:t>L</a:t>
            </a:r>
            <a:r>
              <a:rPr lang="en-US" sz="2000" i="1" dirty="0"/>
              <a:t> for the next person hired would be 5 x $10 = $50.</a:t>
            </a:r>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3746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551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for Labor in Perfectly Competitive Output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6D46E7EF-AED9-4C5E-BAE8-F0411FFB6026}"/>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2F1A7ABE-7486-4350-B262-61AAA037F08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8A92ABF2-D608-4C88-944C-AF4929249C28}"/>
                </a:ext>
              </a:extLst>
            </p:cNvPr>
            <p:cNvSpPr txBox="1"/>
            <p:nvPr/>
          </p:nvSpPr>
          <p:spPr>
            <a:xfrm>
              <a:off x="599388" y="17812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perfectly competitive labor market is</a:t>
              </a:r>
              <a:r>
                <a:rPr lang="en-US" sz="2000" dirty="0">
                  <a:solidFill>
                    <a:schemeClr val="bg1"/>
                  </a:solidFill>
                </a:rPr>
                <a:t> one where firms can hire all the labor they wish at the going market wage. </a:t>
              </a:r>
            </a:p>
          </p:txBody>
        </p:sp>
      </p:grpSp>
      <p:grpSp>
        <p:nvGrpSpPr>
          <p:cNvPr id="11" name="Group 10">
            <a:extLst>
              <a:ext uri="{FF2B5EF4-FFF2-40B4-BE49-F238E27FC236}">
                <a16:creationId xmlns:a16="http://schemas.microsoft.com/office/drawing/2014/main" id="{BA142444-7805-473A-8AF0-6AAAD83BD5DB}"/>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6C7C343A-B57F-4075-BAC4-732B9F85A1D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4F5AA739-912D-4FCD-9879-34BDD12D7A2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Graphically, this means that firms face a horizontal supply curve for labor.</a:t>
              </a:r>
            </a:p>
          </p:txBody>
        </p:sp>
      </p:grpSp>
      <p:grpSp>
        <p:nvGrpSpPr>
          <p:cNvPr id="14" name="Group 13">
            <a:extLst>
              <a:ext uri="{FF2B5EF4-FFF2-40B4-BE49-F238E27FC236}">
                <a16:creationId xmlns:a16="http://schemas.microsoft.com/office/drawing/2014/main" id="{200A28A2-E7A9-4634-B133-37EAD4651B64}"/>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B27D617A-2B62-403A-BAEB-40B2E8AC3D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BE036492-2511-4A12-925D-1426828F8BB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Given the market wage, profit-maximizing firms hire workers up to the point where: </a:t>
                  </a:r>
                  <a14:m>
                    <m:oMath xmlns:m="http://schemas.openxmlformats.org/officeDocument/2006/math">
                      <m:sSub>
                        <m:sSubPr>
                          <m:ctrlPr>
                            <a:rPr lang="en-US" sz="2000" i="1" smtClean="0">
                              <a:solidFill>
                                <a:schemeClr val="bg1"/>
                              </a:solidFill>
                              <a:latin typeface="Cambria Math" panose="02040503050406030204" pitchFamily="18" charset="0"/>
                            </a:rPr>
                          </m:ctrlPr>
                        </m:sSubPr>
                        <m:e>
                          <m:r>
                            <a:rPr lang="en-US" sz="2000" b="0" i="1" smtClean="0">
                              <a:solidFill>
                                <a:schemeClr val="bg1"/>
                              </a:solidFill>
                              <a:latin typeface="Cambria Math" panose="02040503050406030204" pitchFamily="18" charset="0"/>
                            </a:rPr>
                            <m:t>𝑊</m:t>
                          </m:r>
                        </m:e>
                        <m:sub>
                          <m:r>
                            <m:rPr>
                              <m:sty m:val="p"/>
                            </m:rPr>
                            <a:rPr lang="en-US" sz="2000" b="0" i="0" smtClean="0">
                              <a:solidFill>
                                <a:schemeClr val="bg1"/>
                              </a:solidFill>
                              <a:latin typeface="Cambria Math" panose="02040503050406030204" pitchFamily="18" charset="0"/>
                            </a:rPr>
                            <m:t>mkt</m:t>
                          </m:r>
                        </m:sub>
                      </m:sSub>
                      <m:r>
                        <a:rPr lang="en-US" sz="2000" b="0" i="1" smtClean="0">
                          <a:solidFill>
                            <a:schemeClr val="bg1"/>
                          </a:solidFill>
                          <a:latin typeface="Cambria Math" panose="02040503050406030204" pitchFamily="18" charset="0"/>
                        </a:rPr>
                        <m:t>=</m:t>
                      </m:r>
                      <m:sSub>
                        <m:sSubPr>
                          <m:ctrlPr>
                            <a:rPr lang="en-US" sz="2000" i="1" dirty="0" smtClean="0">
                              <a:solidFill>
                                <a:schemeClr val="bg1"/>
                              </a:solidFill>
                              <a:latin typeface="Cambria Math" panose="02040503050406030204" pitchFamily="18" charset="0"/>
                            </a:rPr>
                          </m:ctrlPr>
                        </m:sSubPr>
                        <m:e>
                          <m:r>
                            <a:rPr lang="en-US" sz="2000" b="0" i="1" dirty="0" smtClean="0">
                              <a:solidFill>
                                <a:schemeClr val="bg1"/>
                              </a:solidFill>
                              <a:latin typeface="Cambria Math" panose="02040503050406030204" pitchFamily="18" charset="0"/>
                            </a:rPr>
                            <m:t>𝑉𝑀𝑃</m:t>
                          </m:r>
                        </m:e>
                        <m:sub>
                          <m:r>
                            <m:rPr>
                              <m:sty m:val="p"/>
                            </m:rPr>
                            <a:rPr lang="en-US" sz="2000" b="0" i="0" dirty="0" smtClean="0">
                              <a:solidFill>
                                <a:schemeClr val="bg1"/>
                              </a:solidFill>
                              <a:latin typeface="Cambria Math" panose="02040503050406030204" pitchFamily="18" charset="0"/>
                            </a:rPr>
                            <m:t>L</m:t>
                          </m:r>
                        </m:sub>
                      </m:sSub>
                    </m:oMath>
                  </a14:m>
                  <a:r>
                    <a:rPr lang="en-US" sz="2000" dirty="0">
                      <a:solidFill>
                        <a:schemeClr val="bg1"/>
                      </a:solidFill>
                    </a:rPr>
                    <a:t>.</a:t>
                  </a:r>
                </a:p>
              </p:txBody>
            </p:sp>
          </mc:Choice>
          <mc:Fallback xmlns="">
            <p:sp>
              <p:nvSpPr>
                <p:cNvPr id="16" name="TextBox 15">
                  <a:extLst>
                    <a:ext uri="{FF2B5EF4-FFF2-40B4-BE49-F238E27FC236}">
                      <a16:creationId xmlns:a16="http://schemas.microsoft.com/office/drawing/2014/main" id="{BE036492-2511-4A12-925D-1426828F8BBB}"/>
                    </a:ext>
                  </a:extLst>
                </p:cNvPr>
                <p:cNvSpPr txBox="1">
                  <a:spLocks noRot="1" noChangeAspect="1" noMove="1" noResize="1" noEditPoints="1" noAdjustHandles="1" noChangeArrowheads="1" noChangeShapeType="1" noTextEdit="1"/>
                </p:cNvSpPr>
                <p:nvPr/>
              </p:nvSpPr>
              <p:spPr>
                <a:xfrm>
                  <a:off x="599388" y="1786285"/>
                  <a:ext cx="7807571" cy="707886"/>
                </a:xfrm>
                <a:prstGeom prst="rect">
                  <a:avLst/>
                </a:prstGeom>
                <a:blipFill>
                  <a:blip r:embed="rId3"/>
                  <a:stretch>
                    <a:fillRect l="-703" t="-4310" r="-1172" b="-14655"/>
                  </a:stretch>
                </a:blipFill>
              </p:spPr>
              <p:txBody>
                <a:bodyPr/>
                <a:lstStyle/>
                <a:p>
                  <a:r>
                    <a:rPr lang="en-US">
                      <a:noFill/>
                    </a:rPr>
                    <a:t> </a:t>
                  </a:r>
                </a:p>
              </p:txBody>
            </p:sp>
          </mc:Fallback>
        </mc:AlternateContent>
      </p:grpSp>
    </p:spTree>
    <p:extLst>
      <p:ext uri="{BB962C8B-B14F-4D97-AF65-F5344CB8AC3E}">
        <p14:creationId xmlns:p14="http://schemas.microsoft.com/office/powerpoint/2010/main" val="20381530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551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for Labor in Perfectly Competitive Output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5C4D93AC-E133-405C-BDA7-328238A9D64E}"/>
              </a:ext>
            </a:extLst>
          </p:cNvPr>
          <p:cNvGrpSpPr/>
          <p:nvPr/>
        </p:nvGrpSpPr>
        <p:grpSpPr>
          <a:xfrm>
            <a:off x="2066922" y="1411916"/>
            <a:ext cx="8058154" cy="1367968"/>
            <a:chOff x="542923" y="1736761"/>
            <a:chExt cx="8058154" cy="1367968"/>
          </a:xfrm>
          <a:solidFill>
            <a:srgbClr val="627981"/>
          </a:solidFill>
        </p:grpSpPr>
        <p:sp>
          <p:nvSpPr>
            <p:cNvPr id="18" name="Rectangle 17">
              <a:extLst>
                <a:ext uri="{FF2B5EF4-FFF2-40B4-BE49-F238E27FC236}">
                  <a16:creationId xmlns:a16="http://schemas.microsoft.com/office/drawing/2014/main" id="{FAB47752-2B60-4AD8-B7C0-BE7DC1143C3B}"/>
                </a:ext>
              </a:extLst>
            </p:cNvPr>
            <p:cNvSpPr/>
            <p:nvPr/>
          </p:nvSpPr>
          <p:spPr>
            <a:xfrm>
              <a:off x="542923" y="1736761"/>
              <a:ext cx="8058154" cy="1367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FC36D2EB-EEAC-4DC7-A00A-0FCE4A9D78A2}"/>
                </a:ext>
              </a:extLst>
            </p:cNvPr>
            <p:cNvSpPr txBox="1"/>
            <p:nvPr/>
          </p:nvSpPr>
          <p:spPr>
            <a:xfrm>
              <a:off x="599388" y="1781290"/>
              <a:ext cx="7807571" cy="1323439"/>
            </a:xfrm>
            <a:prstGeom prst="rect">
              <a:avLst/>
            </a:prstGeom>
            <a:grpFill/>
          </p:spPr>
          <p:txBody>
            <a:bodyPr wrap="square" rtlCol="0">
              <a:spAutoFit/>
            </a:bodyPr>
            <a:lstStyle/>
            <a:p>
              <a:pPr algn="ctr"/>
              <a:r>
                <a:rPr lang="en-US" sz="2000" dirty="0">
                  <a:solidFill>
                    <a:schemeClr val="bg1"/>
                  </a:solidFill>
                </a:rPr>
                <a:t>In a perfectly competitive labor market, firms can hire all the labor they want at the going market wage. Therefore, they hire workers up to the point </a:t>
              </a:r>
              <a:r>
                <a:rPr lang="en-US" sz="2000" i="1" dirty="0">
                  <a:solidFill>
                    <a:schemeClr val="bg1"/>
                  </a:solidFill>
                </a:rPr>
                <a:t>L</a:t>
              </a:r>
              <a:r>
                <a:rPr lang="en-US" sz="2000" baseline="-25000" dirty="0">
                  <a:solidFill>
                    <a:schemeClr val="bg1"/>
                  </a:solidFill>
                </a:rPr>
                <a:t>1</a:t>
              </a:r>
              <a:r>
                <a:rPr lang="en-US" sz="2000" dirty="0">
                  <a:solidFill>
                    <a:schemeClr val="bg1"/>
                  </a:solidFill>
                </a:rPr>
                <a:t>, where the going market wage equals the value of the marginal product of labor.</a:t>
              </a:r>
            </a:p>
          </p:txBody>
        </p:sp>
      </p:grpSp>
      <p:pic>
        <p:nvPicPr>
          <p:cNvPr id="3" name="Picture 2" descr="A graph of marginal product of labor and supply in a perfectly competitive labor market. The curves intersect at a point corresponding to L1.">
            <a:extLst>
              <a:ext uri="{FF2B5EF4-FFF2-40B4-BE49-F238E27FC236}">
                <a16:creationId xmlns:a16="http://schemas.microsoft.com/office/drawing/2014/main" id="{ED81830C-C8E5-49A2-B528-1E24C8F51293}"/>
              </a:ext>
            </a:extLst>
          </p:cNvPr>
          <p:cNvPicPr>
            <a:picLocks noChangeAspect="1"/>
          </p:cNvPicPr>
          <p:nvPr/>
        </p:nvPicPr>
        <p:blipFill>
          <a:blip r:embed="rId3"/>
          <a:stretch>
            <a:fillRect/>
          </a:stretch>
        </p:blipFill>
        <p:spPr>
          <a:xfrm>
            <a:off x="3860762" y="2930415"/>
            <a:ext cx="3949738" cy="3725477"/>
          </a:xfrm>
          <a:prstGeom prst="rect">
            <a:avLst/>
          </a:prstGeom>
        </p:spPr>
      </p:pic>
    </p:spTree>
    <p:extLst>
      <p:ext uri="{BB962C8B-B14F-4D97-AF65-F5344CB8AC3E}">
        <p14:creationId xmlns:p14="http://schemas.microsoft.com/office/powerpoint/2010/main" val="3786057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Demand in Imperfectly Competitive Output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5828C565-1AD7-4121-BE68-1857400CEF8B}"/>
              </a:ext>
            </a:extLst>
          </p:cNvPr>
          <p:cNvGrpSpPr/>
          <p:nvPr/>
        </p:nvGrpSpPr>
        <p:grpSpPr>
          <a:xfrm>
            <a:off x="2135749" y="1620241"/>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C5C6F4EE-3D14-4E81-9558-7A6D88FDE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9F1CD885-C164-4F20-A97F-860A4DBC1447}"/>
                </a:ext>
              </a:extLst>
            </p:cNvPr>
            <p:cNvSpPr txBox="1"/>
            <p:nvPr/>
          </p:nvSpPr>
          <p:spPr>
            <a:xfrm>
              <a:off x="599388" y="17812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employer does not sell its output in a perfectly competitive industry, it faces a downward-sloping demand curve for output.</a:t>
              </a:r>
            </a:p>
          </p:txBody>
        </p:sp>
      </p:grpSp>
      <p:grpSp>
        <p:nvGrpSpPr>
          <p:cNvPr id="10" name="Group 9">
            <a:extLst>
              <a:ext uri="{FF2B5EF4-FFF2-40B4-BE49-F238E27FC236}">
                <a16:creationId xmlns:a16="http://schemas.microsoft.com/office/drawing/2014/main" id="{E0C10298-815A-4DBA-9805-63455AC2675B}"/>
              </a:ext>
            </a:extLst>
          </p:cNvPr>
          <p:cNvGrpSpPr/>
          <p:nvPr/>
        </p:nvGrpSpPr>
        <p:grpSpPr>
          <a:xfrm>
            <a:off x="2135749" y="252585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6D2E80D4-7153-4DE9-961B-C9375527D3B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379113A5-A764-44FE-BA1B-93368BFCB25C}"/>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is true if the firm is a monopoly, but it's also true if the firm is an oligopoly or monopolistically competitive.</a:t>
              </a:r>
            </a:p>
          </p:txBody>
        </p:sp>
      </p:grpSp>
      <p:grpSp>
        <p:nvGrpSpPr>
          <p:cNvPr id="13" name="Group 12">
            <a:extLst>
              <a:ext uri="{FF2B5EF4-FFF2-40B4-BE49-F238E27FC236}">
                <a16:creationId xmlns:a16="http://schemas.microsoft.com/office/drawing/2014/main" id="{B51339B7-DCCC-46FC-849B-8BCC7334A71B}"/>
              </a:ext>
            </a:extLst>
          </p:cNvPr>
          <p:cNvGrpSpPr/>
          <p:nvPr/>
        </p:nvGrpSpPr>
        <p:grpSpPr>
          <a:xfrm>
            <a:off x="2135749" y="342057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3C137600-EE15-4C5A-A893-FA9B351E91C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2D480AA3-5C2C-41FF-AAAF-0ACDF75EFD2F}"/>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situation, the value of a worker's marginal product is the marginal revenue, not the price.</a:t>
              </a:r>
            </a:p>
          </p:txBody>
        </p:sp>
      </p:grpSp>
      <p:grpSp>
        <p:nvGrpSpPr>
          <p:cNvPr id="16" name="Group 15">
            <a:extLst>
              <a:ext uri="{FF2B5EF4-FFF2-40B4-BE49-F238E27FC236}">
                <a16:creationId xmlns:a16="http://schemas.microsoft.com/office/drawing/2014/main" id="{CA112EDD-207B-4287-94A2-A620B2454E7B}"/>
              </a:ext>
            </a:extLst>
          </p:cNvPr>
          <p:cNvGrpSpPr/>
          <p:nvPr/>
        </p:nvGrpSpPr>
        <p:grpSpPr>
          <a:xfrm>
            <a:off x="2135749" y="4316005"/>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9B655918-C014-41B8-B05D-174BEB4F37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32FC32E0-F513-4E1F-A92D-6B8F0875724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Thus, the demand for labor is the marginal product times the marginal revenue.</a:t>
              </a:r>
            </a:p>
          </p:txBody>
        </p:sp>
      </p:grpSp>
    </p:spTree>
    <p:extLst>
      <p:ext uri="{BB962C8B-B14F-4D97-AF65-F5344CB8AC3E}">
        <p14:creationId xmlns:p14="http://schemas.microsoft.com/office/powerpoint/2010/main" val="1097487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Demand in Imperfectly Competitive Output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9" name="Table 4">
            <a:extLst>
              <a:ext uri="{FF2B5EF4-FFF2-40B4-BE49-F238E27FC236}">
                <a16:creationId xmlns:a16="http://schemas.microsoft.com/office/drawing/2014/main" id="{44CE4BB5-47D3-4268-87F7-046FAE306CE9}"/>
              </a:ext>
            </a:extLst>
          </p:cNvPr>
          <p:cNvGraphicFramePr>
            <a:graphicFrameLocks noGrp="1"/>
          </p:cNvGraphicFramePr>
          <p:nvPr>
            <p:extLst>
              <p:ext uri="{D42A27DB-BD31-4B8C-83A1-F6EECF244321}">
                <p14:modId xmlns:p14="http://schemas.microsoft.com/office/powerpoint/2010/main" val="1329227839"/>
              </p:ext>
            </p:extLst>
          </p:nvPr>
        </p:nvGraphicFramePr>
        <p:xfrm>
          <a:off x="707695" y="2322623"/>
          <a:ext cx="5388305" cy="2905480"/>
        </p:xfrm>
        <a:graphic>
          <a:graphicData uri="http://schemas.openxmlformats.org/drawingml/2006/table">
            <a:tbl>
              <a:tblPr firstRow="1" bandRow="1">
                <a:tableStyleId>{5C22544A-7EE6-4342-B048-85BDC9FD1C3A}</a:tableStyleId>
              </a:tblPr>
              <a:tblGrid>
                <a:gridCol w="1270002">
                  <a:extLst>
                    <a:ext uri="{9D8B030D-6E8A-4147-A177-3AD203B41FA5}">
                      <a16:colId xmlns:a16="http://schemas.microsoft.com/office/drawing/2014/main" val="755334370"/>
                    </a:ext>
                  </a:extLst>
                </a:gridCol>
                <a:gridCol w="977462">
                  <a:extLst>
                    <a:ext uri="{9D8B030D-6E8A-4147-A177-3AD203B41FA5}">
                      <a16:colId xmlns:a16="http://schemas.microsoft.com/office/drawing/2014/main" val="730390089"/>
                    </a:ext>
                  </a:extLst>
                </a:gridCol>
                <a:gridCol w="1024758">
                  <a:extLst>
                    <a:ext uri="{9D8B030D-6E8A-4147-A177-3AD203B41FA5}">
                      <a16:colId xmlns:a16="http://schemas.microsoft.com/office/drawing/2014/main" val="952417233"/>
                    </a:ext>
                  </a:extLst>
                </a:gridCol>
                <a:gridCol w="1038422">
                  <a:extLst>
                    <a:ext uri="{9D8B030D-6E8A-4147-A177-3AD203B41FA5}">
                      <a16:colId xmlns:a16="http://schemas.microsoft.com/office/drawing/2014/main" val="4281372854"/>
                    </a:ext>
                  </a:extLst>
                </a:gridCol>
                <a:gridCol w="1077661">
                  <a:extLst>
                    <a:ext uri="{9D8B030D-6E8A-4147-A177-3AD203B41FA5}">
                      <a16:colId xmlns:a16="http://schemas.microsoft.com/office/drawing/2014/main" val="514230923"/>
                    </a:ext>
                  </a:extLst>
                </a:gridCol>
              </a:tblGrid>
              <a:tr h="431648">
                <a:tc gridSpan="5">
                  <a:txBody>
                    <a:bodyPr/>
                    <a:lstStyle/>
                    <a:p>
                      <a:pPr algn="ctr"/>
                      <a:r>
                        <a:rPr lang="en-US" b="1" dirty="0">
                          <a:solidFill>
                            <a:schemeClr val="tx1"/>
                          </a:solidFill>
                        </a:rPr>
                        <a:t>Marginal Revenue Product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1409507"/>
                  </a:ext>
                </a:extLst>
              </a:tr>
              <a:tr h="431648">
                <a:tc>
                  <a:txBody>
                    <a:bodyPr/>
                    <a:lstStyle/>
                    <a:p>
                      <a:pPr algn="ctr"/>
                      <a:r>
                        <a:rPr lang="en-US" b="1" dirty="0">
                          <a:solidFill>
                            <a:schemeClr val="tx1"/>
                          </a:solidFill>
                        </a:rPr>
                        <a:t>Number of Workers (</a:t>
                      </a:r>
                      <a:r>
                        <a:rPr lang="en-US" b="1" i="1" dirty="0">
                          <a:solidFill>
                            <a:schemeClr val="tx1"/>
                          </a:solidFill>
                        </a:rPr>
                        <a:t>L</a:t>
                      </a:r>
                      <a:r>
                        <a:rPr lang="en-US"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31388433"/>
                  </a:ext>
                </a:extLst>
              </a:tr>
              <a:tr h="596836">
                <a:tc>
                  <a:txBody>
                    <a:bodyPr/>
                    <a:lstStyle/>
                    <a:p>
                      <a:pPr algn="ctr"/>
                      <a:r>
                        <a:rPr lang="en-US" b="1" i="1" dirty="0">
                          <a:solidFill>
                            <a:schemeClr val="tx1"/>
                          </a:solidFill>
                          <a:latin typeface="Cambria Math" panose="02040503050406030204" pitchFamily="18" charset="0"/>
                          <a:ea typeface="Cambria Math" panose="02040503050406030204" pitchFamily="18" charset="0"/>
                        </a:rPr>
                        <a:t>MP</a:t>
                      </a:r>
                      <a:r>
                        <a:rPr lang="en-US" b="1" i="0" baseline="-25000" dirty="0">
                          <a:solidFill>
                            <a:schemeClr val="tx1"/>
                          </a:solidFill>
                          <a:latin typeface="Cambria Math" panose="02040503050406030204" pitchFamily="18" charset="0"/>
                          <a:ea typeface="Cambria Math" panose="02040503050406030204" pitchFamily="18" charset="0"/>
                        </a:rPr>
                        <a:t>L</a:t>
                      </a:r>
                      <a:endParaRPr lang="en-US" b="1"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5985809"/>
                  </a:ext>
                </a:extLst>
              </a:tr>
              <a:tr h="596836">
                <a:tc>
                  <a:txBody>
                    <a:bodyPr/>
                    <a:lstStyle/>
                    <a:p>
                      <a:pPr algn="ctr"/>
                      <a:r>
                        <a:rPr lang="en-US" b="1" dirty="0">
                          <a:solidFill>
                            <a:schemeClr val="tx1"/>
                          </a:solidFill>
                        </a:rPr>
                        <a:t>Marginal Revenue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1948700"/>
                  </a:ext>
                </a:extLst>
              </a:tr>
              <a:tr h="59683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i="1" dirty="0">
                          <a:solidFill>
                            <a:schemeClr val="tx1"/>
                          </a:solidFill>
                          <a:latin typeface="Cambria Math" panose="02040503050406030204" pitchFamily="18" charset="0"/>
                          <a:ea typeface="Cambria Math" panose="02040503050406030204" pitchFamily="18" charset="0"/>
                        </a:rPr>
                        <a:t>MRP</a:t>
                      </a:r>
                      <a:r>
                        <a:rPr lang="en-US" b="1" i="0" baseline="-25000" dirty="0">
                          <a:solidFill>
                            <a:schemeClr val="tx1"/>
                          </a:solidFill>
                          <a:latin typeface="Cambria Math" panose="02040503050406030204" pitchFamily="18" charset="0"/>
                          <a:ea typeface="Cambria Math" panose="02040503050406030204" pitchFamily="18" charset="0"/>
                        </a:rPr>
                        <a:t>L</a:t>
                      </a:r>
                      <a:endParaRPr 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911324"/>
                  </a:ext>
                </a:extLst>
              </a:tr>
            </a:tbl>
          </a:graphicData>
        </a:graphic>
      </p:graphicFrame>
      <p:pic>
        <p:nvPicPr>
          <p:cNvPr id="3" name="Picture 2" descr="The graph shows how marginal revenue product of labor decreases as labor increases.">
            <a:extLst>
              <a:ext uri="{FF2B5EF4-FFF2-40B4-BE49-F238E27FC236}">
                <a16:creationId xmlns:a16="http://schemas.microsoft.com/office/drawing/2014/main" id="{C9493DA0-2CB0-4FDE-8F46-4EEAE5965B4F}"/>
              </a:ext>
            </a:extLst>
          </p:cNvPr>
          <p:cNvPicPr>
            <a:picLocks noChangeAspect="1"/>
          </p:cNvPicPr>
          <p:nvPr/>
        </p:nvPicPr>
        <p:blipFill>
          <a:blip r:embed="rId3"/>
          <a:stretch>
            <a:fillRect/>
          </a:stretch>
        </p:blipFill>
        <p:spPr>
          <a:xfrm>
            <a:off x="6436023" y="1537033"/>
            <a:ext cx="5301114" cy="4952999"/>
          </a:xfrm>
          <a:prstGeom prst="rect">
            <a:avLst/>
          </a:prstGeom>
        </p:spPr>
      </p:pic>
    </p:spTree>
    <p:extLst>
      <p:ext uri="{BB962C8B-B14F-4D97-AF65-F5344CB8AC3E}">
        <p14:creationId xmlns:p14="http://schemas.microsoft.com/office/powerpoint/2010/main" val="15666469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551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Demand in Imperfectly Competitive Output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5C4D93AC-E133-405C-BDA7-328238A9D64E}"/>
              </a:ext>
            </a:extLst>
          </p:cNvPr>
          <p:cNvGrpSpPr/>
          <p:nvPr/>
        </p:nvGrpSpPr>
        <p:grpSpPr>
          <a:xfrm>
            <a:off x="2066922" y="1260537"/>
            <a:ext cx="8058154" cy="1434532"/>
            <a:chOff x="542923" y="1736761"/>
            <a:chExt cx="8058154" cy="2291298"/>
          </a:xfrm>
          <a:solidFill>
            <a:srgbClr val="627981"/>
          </a:solidFill>
        </p:grpSpPr>
        <p:sp>
          <p:nvSpPr>
            <p:cNvPr id="18" name="Rectangle 17">
              <a:extLst>
                <a:ext uri="{FF2B5EF4-FFF2-40B4-BE49-F238E27FC236}">
                  <a16:creationId xmlns:a16="http://schemas.microsoft.com/office/drawing/2014/main" id="{FAB47752-2B60-4AD8-B7C0-BE7DC1143C3B}"/>
                </a:ext>
              </a:extLst>
            </p:cNvPr>
            <p:cNvSpPr/>
            <p:nvPr/>
          </p:nvSpPr>
          <p:spPr>
            <a:xfrm>
              <a:off x="542923" y="1736761"/>
              <a:ext cx="8058154" cy="229129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FC36D2EB-EEAC-4DC7-A00A-0FCE4A9D78A2}"/>
                </a:ext>
              </a:extLst>
            </p:cNvPr>
            <p:cNvSpPr txBox="1"/>
            <p:nvPr/>
          </p:nvSpPr>
          <p:spPr>
            <a:xfrm>
              <a:off x="599388" y="1781291"/>
              <a:ext cx="7807571" cy="2113855"/>
            </a:xfrm>
            <a:prstGeom prst="rect">
              <a:avLst/>
            </a:prstGeom>
            <a:grpFill/>
          </p:spPr>
          <p:txBody>
            <a:bodyPr wrap="square" rtlCol="0">
              <a:spAutoFit/>
            </a:bodyPr>
            <a:lstStyle/>
            <a:p>
              <a:pPr algn="ctr"/>
              <a:r>
                <a:rPr lang="en-US" sz="2000" dirty="0">
                  <a:solidFill>
                    <a:schemeClr val="bg1"/>
                  </a:solidFill>
                </a:rPr>
                <a:t>For firms with market power in their output market, they choose the number of workers, </a:t>
              </a:r>
              <a:r>
                <a:rPr lang="en-US" sz="2000" i="1" dirty="0">
                  <a:solidFill>
                    <a:schemeClr val="bg1"/>
                  </a:solidFill>
                </a:rPr>
                <a:t>L</a:t>
              </a:r>
              <a:r>
                <a:rPr lang="en-US" sz="2000" baseline="-25000" dirty="0">
                  <a:solidFill>
                    <a:schemeClr val="bg1"/>
                  </a:solidFill>
                </a:rPr>
                <a:t>2</a:t>
              </a:r>
              <a:r>
                <a:rPr lang="en-US" sz="2000" dirty="0">
                  <a:solidFill>
                    <a:schemeClr val="bg1"/>
                  </a:solidFill>
                </a:rPr>
                <a:t>, where the going market wage equals the firm's marginal revenue product. Employment will be lower in an imperfectly competitive industry than in a perfectly competitive industry.</a:t>
              </a:r>
            </a:p>
          </p:txBody>
        </p:sp>
      </p:grpSp>
      <p:pic>
        <p:nvPicPr>
          <p:cNvPr id="3" name="Picture 2" descr="A graph of marginal revenue product for normal firms and those with market power.">
            <a:extLst>
              <a:ext uri="{FF2B5EF4-FFF2-40B4-BE49-F238E27FC236}">
                <a16:creationId xmlns:a16="http://schemas.microsoft.com/office/drawing/2014/main" id="{E7D1596A-02DA-463B-B037-9FFC229D994F}"/>
              </a:ext>
            </a:extLst>
          </p:cNvPr>
          <p:cNvPicPr>
            <a:picLocks noChangeAspect="1"/>
          </p:cNvPicPr>
          <p:nvPr/>
        </p:nvPicPr>
        <p:blipFill>
          <a:blip r:embed="rId3"/>
          <a:stretch>
            <a:fillRect/>
          </a:stretch>
        </p:blipFill>
        <p:spPr>
          <a:xfrm>
            <a:off x="3846223" y="2814433"/>
            <a:ext cx="4011902" cy="3769039"/>
          </a:xfrm>
          <a:prstGeom prst="rect">
            <a:avLst/>
          </a:prstGeom>
        </p:spPr>
      </p:pic>
    </p:spTree>
    <p:extLst>
      <p:ext uri="{BB962C8B-B14F-4D97-AF65-F5344CB8AC3E}">
        <p14:creationId xmlns:p14="http://schemas.microsoft.com/office/powerpoint/2010/main" val="1619013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18746" y="1333872"/>
            <a:ext cx="9144001" cy="493776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t>Choose the answer that accurately completes the following sentences.</a:t>
            </a:r>
          </a:p>
          <a:p>
            <a:endParaRPr lang="en-US" sz="2000" dirty="0"/>
          </a:p>
          <a:p>
            <a:r>
              <a:rPr lang="en-US" sz="2000" dirty="0"/>
              <a:t>The market demand for labor is the __________ of all firms’ demands for labor.</a:t>
            </a:r>
          </a:p>
          <a:p>
            <a:endParaRPr lang="en-US" sz="2000" dirty="0"/>
          </a:p>
          <a:p>
            <a:r>
              <a:rPr lang="en-US" sz="2000" dirty="0"/>
              <a:t>☐ vertical sum</a:t>
            </a:r>
          </a:p>
          <a:p>
            <a:r>
              <a:rPr lang="en-US" sz="2000" dirty="0"/>
              <a:t>☐ horizontal sum</a:t>
            </a:r>
          </a:p>
          <a:p>
            <a:r>
              <a:rPr lang="en-US" sz="2000" dirty="0"/>
              <a:t>☐ supply minus the sum</a:t>
            </a:r>
          </a:p>
          <a:p>
            <a:r>
              <a:rPr lang="en-US" sz="2000" dirty="0"/>
              <a:t>☐ none of the above</a:t>
            </a:r>
          </a:p>
          <a:p>
            <a:endParaRPr lang="en-US" sz="2000" dirty="0"/>
          </a:p>
          <a:p>
            <a:r>
              <a:rPr lang="en-US" sz="2000" dirty="0"/>
              <a:t>The supply of labor curve is ________________.</a:t>
            </a:r>
          </a:p>
          <a:p>
            <a:endParaRPr lang="en-US" sz="2000" dirty="0"/>
          </a:p>
          <a:p>
            <a:r>
              <a:rPr lang="en-US" sz="2000" dirty="0"/>
              <a:t>☐ an upward-sloping function of the wage rate</a:t>
            </a:r>
          </a:p>
          <a:p>
            <a:r>
              <a:rPr lang="en-US" sz="2000" dirty="0"/>
              <a:t>☐ a downward-sloping function of the interest rate</a:t>
            </a:r>
          </a:p>
          <a:p>
            <a:r>
              <a:rPr lang="en-US" sz="2000" dirty="0"/>
              <a:t>☐ an upward-sloping function of the interest rate</a:t>
            </a:r>
          </a:p>
          <a:p>
            <a:r>
              <a:rPr lang="en-US" sz="2000" dirty="0"/>
              <a:t>☐ a downward-sloping function of the wage rate</a:t>
            </a:r>
            <a:endParaRPr lang="en-US" sz="2000" i="1" dirty="0"/>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34526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18746" y="1333872"/>
            <a:ext cx="9144001" cy="493776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t>Choose the answer that accurately completes the following sentences.</a:t>
            </a:r>
          </a:p>
          <a:p>
            <a:endParaRPr lang="en-US" sz="2000" dirty="0"/>
          </a:p>
          <a:p>
            <a:r>
              <a:rPr lang="en-US" sz="2000" dirty="0"/>
              <a:t>The market demand for labor is the __________ of all firms’ demands for labor.</a:t>
            </a:r>
          </a:p>
          <a:p>
            <a:endParaRPr lang="en-US" sz="2000" dirty="0"/>
          </a:p>
          <a:p>
            <a:r>
              <a:rPr lang="en-US" sz="2000" dirty="0"/>
              <a:t>☐ vertical sum</a:t>
            </a:r>
          </a:p>
          <a:p>
            <a:r>
              <a:rPr lang="en-US" sz="2000" dirty="0"/>
              <a:t>☐ </a:t>
            </a:r>
            <a:r>
              <a:rPr lang="en-US" sz="2000" b="1" dirty="0"/>
              <a:t>horizontal sum</a:t>
            </a:r>
          </a:p>
          <a:p>
            <a:r>
              <a:rPr lang="en-US" sz="2000" dirty="0"/>
              <a:t>☐ supply minus the sum</a:t>
            </a:r>
          </a:p>
          <a:p>
            <a:r>
              <a:rPr lang="en-US" sz="2000" dirty="0"/>
              <a:t>☐ none of the above</a:t>
            </a:r>
          </a:p>
          <a:p>
            <a:endParaRPr lang="en-US" sz="2000" dirty="0"/>
          </a:p>
          <a:p>
            <a:r>
              <a:rPr lang="en-US" sz="2000" dirty="0"/>
              <a:t>The supply of labor curve is ________________.</a:t>
            </a:r>
          </a:p>
          <a:p>
            <a:endParaRPr lang="en-US" sz="2000" dirty="0"/>
          </a:p>
          <a:p>
            <a:r>
              <a:rPr lang="en-US" sz="2000" dirty="0"/>
              <a:t>☐ </a:t>
            </a:r>
            <a:r>
              <a:rPr lang="en-US" sz="2000" b="1" dirty="0"/>
              <a:t>an upward-sloping function of the wage rate</a:t>
            </a:r>
          </a:p>
          <a:p>
            <a:r>
              <a:rPr lang="en-US" sz="2000" dirty="0"/>
              <a:t>☐ a downward-sloping function of the interest rate</a:t>
            </a:r>
          </a:p>
          <a:p>
            <a:r>
              <a:rPr lang="en-US" sz="2000" dirty="0"/>
              <a:t>☐ an upward-sloping function of the interest rate</a:t>
            </a:r>
          </a:p>
          <a:p>
            <a:r>
              <a:rPr lang="en-US" sz="2000" dirty="0"/>
              <a:t>☐ a downward-sloping function of the wage rate</a:t>
            </a:r>
            <a:endParaRPr lang="en-US" sz="2000" i="1" dirty="0"/>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4D21747E-F9D6-4606-8E3B-1BB012AF6EBC}"/>
              </a:ext>
            </a:extLst>
          </p:cNvPr>
          <p:cNvSpPr/>
          <p:nvPr/>
        </p:nvSpPr>
        <p:spPr>
          <a:xfrm>
            <a:off x="1613342" y="3090042"/>
            <a:ext cx="199695" cy="20495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F890830A-A0C5-43AE-8D3B-D3B43DA3D81E}"/>
              </a:ext>
            </a:extLst>
          </p:cNvPr>
          <p:cNvSpPr/>
          <p:nvPr/>
        </p:nvSpPr>
        <p:spPr>
          <a:xfrm>
            <a:off x="1608082" y="4897832"/>
            <a:ext cx="199695" cy="20495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73094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28193"/>
            <a:ext cx="9273061" cy="532453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firm demands labor because of the value of the labor's marginal productivity.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For a firm operating in a perfectly competitive output market, this will be the value of the marginal product, which we define as the marginal product of labor multiplied by the firm's output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For a firm that is not perfectly competitive, the appropriate concept is the marginal revenue product, which we define as the marginal product of labor multiplied by the firm's marginal revenue.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Profit-maximizing firms employ labor up to the point where the market wage is equal to the firm's demand for labor.</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a competitive labor market, we determine market wage through the interaction between the market supply and market demand for labor.</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Theory of Labor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2096776" y="5114736"/>
            <a:ext cx="7998448" cy="738664"/>
          </a:xfrm>
          <a:prstGeom prst="rect">
            <a:avLst/>
          </a:prstGeom>
          <a:solidFill>
            <a:srgbClr val="627981"/>
          </a:solidFill>
        </p:spPr>
        <p:txBody>
          <a:bodyPr wrap="square" rtlCol="0">
            <a:spAutoFit/>
          </a:bodyPr>
          <a:lstStyle/>
          <a:p>
            <a:pPr algn="ctr"/>
            <a:r>
              <a:rPr lang="en-US" sz="2100" dirty="0">
                <a:solidFill>
                  <a:schemeClr val="bg1"/>
                </a:solidFill>
              </a:rPr>
              <a:t>In the U.S., income is based on one's value to an employer, which depends in part on education.</a:t>
            </a:r>
          </a:p>
        </p:txBody>
      </p:sp>
      <p:pic>
        <p:nvPicPr>
          <p:cNvPr id="1026" name="Picture 2" descr="A photograph of a large, empty classroom">
            <a:extLst>
              <a:ext uri="{FF2B5EF4-FFF2-40B4-BE49-F238E27FC236}">
                <a16:creationId xmlns:a16="http://schemas.microsoft.com/office/drawing/2014/main" id="{5D2404F5-769B-43D7-A04B-EBED8926CC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76719" y="1478368"/>
            <a:ext cx="4838562" cy="32935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606FCA3-F798-4992-9374-51BB75CAC63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7986250F-BD8E-430B-B75C-2E79DB13AB2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73B6100D-E707-4229-8273-754BC8BFC67A}"/>
                </a:ext>
              </a:extLst>
            </p:cNvPr>
            <p:cNvSpPr txBox="1"/>
            <p:nvPr/>
          </p:nvSpPr>
          <p:spPr>
            <a:xfrm>
              <a:off x="599388" y="17812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market economy like the United States, income comes from ownership of the means of production: resources or assets.</a:t>
              </a:r>
            </a:p>
          </p:txBody>
        </p:sp>
      </p:grpSp>
      <p:grpSp>
        <p:nvGrpSpPr>
          <p:cNvPr id="13" name="Group 12">
            <a:extLst>
              <a:ext uri="{FF2B5EF4-FFF2-40B4-BE49-F238E27FC236}">
                <a16:creationId xmlns:a16="http://schemas.microsoft.com/office/drawing/2014/main" id="{329D0464-A25F-45E6-B729-2B0E64C05487}"/>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6BD3DEC5-A093-43B3-8EE4-76251F55875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7694218A-36E4-4EB9-BBC2-B11865FC08A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Income is a function of the quantity of each resource one owns and the value society places on those resources.</a:t>
              </a:r>
            </a:p>
          </p:txBody>
        </p:sp>
      </p:grpSp>
      <p:grpSp>
        <p:nvGrpSpPr>
          <p:cNvPr id="16" name="Group 15">
            <a:extLst>
              <a:ext uri="{FF2B5EF4-FFF2-40B4-BE49-F238E27FC236}">
                <a16:creationId xmlns:a16="http://schemas.microsoft.com/office/drawing/2014/main" id="{BE18EC23-3213-4A05-9540-D48953A9D44F}"/>
              </a:ext>
            </a:extLst>
          </p:cNvPr>
          <p:cNvGrpSpPr/>
          <p:nvPr/>
        </p:nvGrpSpPr>
        <p:grpSpPr>
          <a:xfrm>
            <a:off x="2135749" y="342057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442454A-80A9-4C1B-8D5E-12CBF869364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BB2CD021-73D8-4F93-9515-8A1BEDC0ABA3}"/>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Each factor payment, like wages for labor and interest for financial capital, is determined in their respective factor markets.</a:t>
              </a:r>
            </a:p>
          </p:txBody>
        </p:sp>
      </p:grpSp>
      <p:grpSp>
        <p:nvGrpSpPr>
          <p:cNvPr id="19" name="Group 18">
            <a:extLst>
              <a:ext uri="{FF2B5EF4-FFF2-40B4-BE49-F238E27FC236}">
                <a16:creationId xmlns:a16="http://schemas.microsoft.com/office/drawing/2014/main" id="{C904B098-7432-4CF1-9FF5-2E6C29133256}"/>
              </a:ext>
            </a:extLst>
          </p:cNvPr>
          <p:cNvGrpSpPr/>
          <p:nvPr/>
        </p:nvGrpSpPr>
        <p:grpSpPr>
          <a:xfrm>
            <a:off x="2135749" y="4315290"/>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66CAB137-E618-4B16-8E13-BC76490544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485D464F-0193-474A-921C-BE5842563FA7}"/>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lesson will focus on labor markets, but other factor markets operate similarly.</a:t>
              </a:r>
            </a:p>
          </p:txBody>
        </p:sp>
      </p:grpSp>
    </p:spTree>
    <p:extLst>
      <p:ext uri="{BB962C8B-B14F-4D97-AF65-F5344CB8AC3E}">
        <p14:creationId xmlns:p14="http://schemas.microsoft.com/office/powerpoint/2010/main" val="3024257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What is the Labor Market?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6D46E7EF-AED9-4C5E-BAE8-F0411FFB6026}"/>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2F1A7ABE-7486-4350-B262-61AAA037F08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8A92ABF2-D608-4C88-944C-AF4929249C28}"/>
                </a:ext>
              </a:extLst>
            </p:cNvPr>
            <p:cNvSpPr txBox="1"/>
            <p:nvPr/>
          </p:nvSpPr>
          <p:spPr>
            <a:xfrm>
              <a:off x="599388" y="17812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labor market </a:t>
              </a:r>
              <a:r>
                <a:rPr lang="en-US" sz="2000" dirty="0">
                  <a:solidFill>
                    <a:schemeClr val="bg1"/>
                  </a:solidFill>
                </a:rPr>
                <a:t>is the term that economists use for all the different markets for labor.</a:t>
              </a:r>
            </a:p>
          </p:txBody>
        </p:sp>
      </p:grpSp>
      <p:grpSp>
        <p:nvGrpSpPr>
          <p:cNvPr id="11" name="Group 10">
            <a:extLst>
              <a:ext uri="{FF2B5EF4-FFF2-40B4-BE49-F238E27FC236}">
                <a16:creationId xmlns:a16="http://schemas.microsoft.com/office/drawing/2014/main" id="{BA142444-7805-473A-8AF0-6AAAD83BD5DB}"/>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6C7C343A-B57F-4075-BAC4-732B9F85A1D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4F5AA739-912D-4FCD-9879-34BDD12D7A2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is no single labor market; rather, there is a different market for every different type of labor.</a:t>
              </a:r>
            </a:p>
          </p:txBody>
        </p:sp>
      </p:grpSp>
      <p:grpSp>
        <p:nvGrpSpPr>
          <p:cNvPr id="14" name="Group 13">
            <a:extLst>
              <a:ext uri="{FF2B5EF4-FFF2-40B4-BE49-F238E27FC236}">
                <a16:creationId xmlns:a16="http://schemas.microsoft.com/office/drawing/2014/main" id="{200A28A2-E7A9-4634-B133-37EAD4651B64}"/>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B27D617A-2B62-403A-BAEB-40B2E8AC3D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BE036492-2511-4A12-925D-1426828F8BBB}"/>
                </a:ext>
              </a:extLst>
            </p:cNvPr>
            <p:cNvSpPr txBox="1"/>
            <p:nvPr/>
          </p:nvSpPr>
          <p:spPr>
            <a:xfrm>
              <a:off x="599388" y="1786285"/>
              <a:ext cx="7864037"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Labor differs by type of work (e.g. retail vs. research science), skill level (entry level or more experienced), and location (local, regional, etc.).</a:t>
              </a:r>
            </a:p>
          </p:txBody>
        </p:sp>
      </p:grpSp>
      <p:grpSp>
        <p:nvGrpSpPr>
          <p:cNvPr id="17" name="Group 16">
            <a:extLst>
              <a:ext uri="{FF2B5EF4-FFF2-40B4-BE49-F238E27FC236}">
                <a16:creationId xmlns:a16="http://schemas.microsoft.com/office/drawing/2014/main" id="{927553E2-7AB3-4ACC-8862-D5FE245CC012}"/>
              </a:ext>
            </a:extLst>
          </p:cNvPr>
          <p:cNvGrpSpPr/>
          <p:nvPr/>
        </p:nvGrpSpPr>
        <p:grpSpPr>
          <a:xfrm>
            <a:off x="2135749" y="431529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E2804BB-7B0A-470B-A901-D86200F00EE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BBE6884-C5A1-49EF-8500-408EBD7E706D}"/>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each labor market is different, they all tend to operate in similar ways.</a:t>
              </a:r>
            </a:p>
          </p:txBody>
        </p:sp>
      </p:grpSp>
    </p:spTree>
    <p:extLst>
      <p:ext uri="{BB962C8B-B14F-4D97-AF65-F5344CB8AC3E}">
        <p14:creationId xmlns:p14="http://schemas.microsoft.com/office/powerpoint/2010/main" val="1803045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lowchart: Alternate Process 9">
            <a:extLst>
              <a:ext uri="{FF2B5EF4-FFF2-40B4-BE49-F238E27FC236}">
                <a16:creationId xmlns:a16="http://schemas.microsoft.com/office/drawing/2014/main" id="{FA1B509D-BCF6-4B59-8AB7-2C2D280656E8}"/>
              </a:ext>
            </a:extLst>
          </p:cNvPr>
          <p:cNvSpPr/>
          <p:nvPr/>
        </p:nvSpPr>
        <p:spPr>
          <a:xfrm>
            <a:off x="6735097" y="4632627"/>
            <a:ext cx="2045109" cy="639097"/>
          </a:xfrm>
          <a:prstGeom prst="flowChartAlternateProcess">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First Rule of Labor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C7F519EA-723C-4F9B-A62B-AFC2D934FEA2}"/>
              </a:ext>
            </a:extLst>
          </p:cNvPr>
          <p:cNvSpPr txBox="1"/>
          <p:nvPr/>
        </p:nvSpPr>
        <p:spPr>
          <a:xfrm>
            <a:off x="3883740" y="4763893"/>
            <a:ext cx="924232" cy="369332"/>
          </a:xfrm>
          <a:prstGeom prst="rect">
            <a:avLst/>
          </a:prstGeom>
          <a:noFill/>
        </p:spPr>
        <p:txBody>
          <a:bodyPr wrap="square" rtlCol="0">
            <a:spAutoFit/>
          </a:bodyPr>
          <a:lstStyle/>
          <a:p>
            <a:r>
              <a:rPr lang="en-US" dirty="0">
                <a:solidFill>
                  <a:schemeClr val="bg1"/>
                </a:solidFill>
              </a:rPr>
              <a:t>Cost/hr </a:t>
            </a:r>
          </a:p>
        </p:txBody>
      </p:sp>
      <p:sp>
        <p:nvSpPr>
          <p:cNvPr id="8" name="TextBox 7">
            <a:extLst>
              <a:ext uri="{FF2B5EF4-FFF2-40B4-BE49-F238E27FC236}">
                <a16:creationId xmlns:a16="http://schemas.microsoft.com/office/drawing/2014/main" id="{C0A8F0C1-4F3C-41CD-98E8-4234E3EB0C07}"/>
              </a:ext>
            </a:extLst>
          </p:cNvPr>
          <p:cNvSpPr txBox="1"/>
          <p:nvPr/>
        </p:nvSpPr>
        <p:spPr>
          <a:xfrm>
            <a:off x="6735097" y="4632629"/>
            <a:ext cx="2035277" cy="646331"/>
          </a:xfrm>
          <a:prstGeom prst="rect">
            <a:avLst/>
          </a:prstGeom>
          <a:solidFill>
            <a:srgbClr val="627981"/>
          </a:solidFill>
          <a:ln>
            <a:noFill/>
          </a:ln>
        </p:spPr>
        <p:txBody>
          <a:bodyPr wrap="square" rtlCol="0">
            <a:spAutoFit/>
          </a:bodyPr>
          <a:lstStyle/>
          <a:p>
            <a:pPr algn="ctr"/>
            <a:r>
              <a:rPr lang="en-US" dirty="0">
                <a:solidFill>
                  <a:schemeClr val="bg1"/>
                </a:solidFill>
              </a:rPr>
              <a:t>Value of additional output per hour</a:t>
            </a:r>
          </a:p>
        </p:txBody>
      </p:sp>
      <p:cxnSp>
        <p:nvCxnSpPr>
          <p:cNvPr id="12" name="Straight Arrow Connector 11">
            <a:extLst>
              <a:ext uri="{FF2B5EF4-FFF2-40B4-BE49-F238E27FC236}">
                <a16:creationId xmlns:a16="http://schemas.microsoft.com/office/drawing/2014/main" id="{CEAE7639-D910-4718-B118-8A019570DCB0}"/>
              </a:ext>
            </a:extLst>
          </p:cNvPr>
          <p:cNvCxnSpPr>
            <a:cxnSpLocks/>
          </p:cNvCxnSpPr>
          <p:nvPr/>
        </p:nvCxnSpPr>
        <p:spPr>
          <a:xfrm flipV="1">
            <a:off x="4680155" y="3928817"/>
            <a:ext cx="363791" cy="594002"/>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1BE45562-CF6C-440E-9022-A314DD50581D}"/>
              </a:ext>
            </a:extLst>
          </p:cNvPr>
          <p:cNvCxnSpPr>
            <a:cxnSpLocks/>
          </p:cNvCxnSpPr>
          <p:nvPr/>
        </p:nvCxnSpPr>
        <p:spPr>
          <a:xfrm flipH="1" flipV="1">
            <a:off x="7000568" y="3928818"/>
            <a:ext cx="235974" cy="594001"/>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0" name="TextBox 29">
                <a:extLst>
                  <a:ext uri="{FF2B5EF4-FFF2-40B4-BE49-F238E27FC236}">
                    <a16:creationId xmlns:a16="http://schemas.microsoft.com/office/drawing/2014/main" id="{7C4F54A5-90EA-44F5-BBA6-81DD94E72BB2}"/>
                  </a:ext>
                </a:extLst>
              </p:cNvPr>
              <p:cNvSpPr txBox="1"/>
              <p:nvPr/>
            </p:nvSpPr>
            <p:spPr>
              <a:xfrm>
                <a:off x="4879385" y="3370618"/>
                <a:ext cx="2433230"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𝑤</m:t>
                      </m:r>
                      <m:r>
                        <a:rPr lang="en-US" sz="3200" b="0" i="1" smtClean="0">
                          <a:latin typeface="Cambria Math" panose="02040503050406030204" pitchFamily="18" charset="0"/>
                          <a:ea typeface="Cambria Math" panose="02040503050406030204" pitchFamily="18" charset="0"/>
                        </a:rPr>
                        <m:t>&lt;</m:t>
                      </m:r>
                      <m:r>
                        <a:rPr lang="en-US" sz="3200" b="0" i="1" smtClean="0">
                          <a:latin typeface="Cambria Math" panose="02040503050406030204" pitchFamily="18" charset="0"/>
                          <a:ea typeface="Cambria Math" panose="02040503050406030204" pitchFamily="18" charset="0"/>
                        </a:rPr>
                        <m:t>𝑃</m:t>
                      </m:r>
                      <m:r>
                        <a:rPr lang="en-US" sz="3200" b="0" i="1" smtClean="0">
                          <a:latin typeface="Cambria Math" panose="02040503050406030204" pitchFamily="18" charset="0"/>
                          <a:ea typeface="Cambria Math" panose="02040503050406030204" pitchFamily="18" charset="0"/>
                        </a:rPr>
                        <m:t>×</m:t>
                      </m:r>
                      <m:sSub>
                        <m:sSubPr>
                          <m:ctrlPr>
                            <a:rPr lang="en-US" sz="3200" b="0" i="1" smtClean="0">
                              <a:latin typeface="Cambria Math" panose="02040503050406030204" pitchFamily="18" charset="0"/>
                              <a:ea typeface="Cambria Math" panose="02040503050406030204" pitchFamily="18" charset="0"/>
                            </a:rPr>
                          </m:ctrlPr>
                        </m:sSubPr>
                        <m:e>
                          <m:r>
                            <a:rPr lang="en-US" sz="3200" b="0" i="1" smtClean="0">
                              <a:latin typeface="Cambria Math" panose="02040503050406030204" pitchFamily="18" charset="0"/>
                              <a:ea typeface="Cambria Math" panose="02040503050406030204" pitchFamily="18" charset="0"/>
                            </a:rPr>
                            <m:t>𝑀𝑃</m:t>
                          </m:r>
                        </m:e>
                        <m:sub>
                          <m:r>
                            <m:rPr>
                              <m:sty m:val="p"/>
                            </m:rPr>
                            <a:rPr lang="en-US" sz="3200" b="0" i="0" smtClean="0">
                              <a:latin typeface="Cambria Math" panose="02040503050406030204" pitchFamily="18" charset="0"/>
                              <a:ea typeface="Cambria Math" panose="02040503050406030204" pitchFamily="18" charset="0"/>
                            </a:rPr>
                            <m:t>L</m:t>
                          </m:r>
                        </m:sub>
                      </m:sSub>
                    </m:oMath>
                  </m:oMathPara>
                </a14:m>
                <a:endParaRPr lang="en-US" sz="3200" dirty="0"/>
              </a:p>
            </p:txBody>
          </p:sp>
        </mc:Choice>
        <mc:Fallback xmlns="">
          <p:sp>
            <p:nvSpPr>
              <p:cNvPr id="30" name="TextBox 29">
                <a:extLst>
                  <a:ext uri="{FF2B5EF4-FFF2-40B4-BE49-F238E27FC236}">
                    <a16:creationId xmlns:a16="http://schemas.microsoft.com/office/drawing/2014/main" id="{7C4F54A5-90EA-44F5-BBA6-81DD94E72BB2}"/>
                  </a:ext>
                </a:extLst>
              </p:cNvPr>
              <p:cNvSpPr txBox="1">
                <a:spLocks noRot="1" noChangeAspect="1" noMove="1" noResize="1" noEditPoints="1" noAdjustHandles="1" noChangeArrowheads="1" noChangeShapeType="1" noTextEdit="1"/>
              </p:cNvSpPr>
              <p:nvPr/>
            </p:nvSpPr>
            <p:spPr>
              <a:xfrm>
                <a:off x="4879385" y="3370618"/>
                <a:ext cx="2433230" cy="492443"/>
              </a:xfrm>
              <a:prstGeom prst="rect">
                <a:avLst/>
              </a:prstGeom>
              <a:blipFill>
                <a:blip r:embed="rId3"/>
                <a:stretch>
                  <a:fillRect/>
                </a:stretch>
              </a:blipFill>
            </p:spPr>
            <p:txBody>
              <a:bodyPr/>
              <a:lstStyle/>
              <a:p>
                <a:r>
                  <a:rPr lang="en-US">
                    <a:noFill/>
                  </a:rPr>
                  <a:t> </a:t>
                </a:r>
              </a:p>
            </p:txBody>
          </p:sp>
        </mc:Fallback>
      </mc:AlternateContent>
      <p:grpSp>
        <p:nvGrpSpPr>
          <p:cNvPr id="15" name="Group 14">
            <a:extLst>
              <a:ext uri="{FF2B5EF4-FFF2-40B4-BE49-F238E27FC236}">
                <a16:creationId xmlns:a16="http://schemas.microsoft.com/office/drawing/2014/main" id="{F8AB6948-815F-4A13-97A9-1CE245AFCE77}"/>
              </a:ext>
            </a:extLst>
          </p:cNvPr>
          <p:cNvGrpSpPr/>
          <p:nvPr/>
        </p:nvGrpSpPr>
        <p:grpSpPr>
          <a:xfrm>
            <a:off x="2135749" y="162024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621F5FC-26A7-42CB-8E46-CC92B28929B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73497AEA-51E5-4713-84F4-E8CD6B45A14A}"/>
                </a:ext>
              </a:extLst>
            </p:cNvPr>
            <p:cNvSpPr txBox="1"/>
            <p:nvPr/>
          </p:nvSpPr>
          <p:spPr>
            <a:xfrm>
              <a:off x="599388" y="1781290"/>
              <a:ext cx="7807571" cy="707886"/>
            </a:xfrm>
            <a:prstGeom prst="rect">
              <a:avLst/>
            </a:prstGeom>
            <a:grpFill/>
          </p:spPr>
          <p:txBody>
            <a:bodyPr wrap="square" rtlCol="0">
              <a:spAutoFit/>
            </a:bodyPr>
            <a:lstStyle/>
            <a:p>
              <a:pPr algn="ctr"/>
              <a:r>
                <a:rPr lang="en-US" sz="2000" dirty="0">
                  <a:solidFill>
                    <a:schemeClr val="bg1"/>
                  </a:solidFill>
                </a:rPr>
                <a:t>To maximize profit, a firm should never pay more in wages and benefits than the value of the worker’s marginal productivity to the firm.</a:t>
              </a:r>
            </a:p>
          </p:txBody>
        </p:sp>
      </p:grpSp>
      <p:sp>
        <p:nvSpPr>
          <p:cNvPr id="19" name="TextBox 18">
            <a:extLst>
              <a:ext uri="{FF2B5EF4-FFF2-40B4-BE49-F238E27FC236}">
                <a16:creationId xmlns:a16="http://schemas.microsoft.com/office/drawing/2014/main" id="{115CCB6B-4392-49E1-987A-CAC6C0D520E6}"/>
              </a:ext>
            </a:extLst>
          </p:cNvPr>
          <p:cNvSpPr txBox="1"/>
          <p:nvPr/>
        </p:nvSpPr>
        <p:spPr>
          <a:xfrm>
            <a:off x="3421627" y="4631644"/>
            <a:ext cx="2035277" cy="640080"/>
          </a:xfrm>
          <a:prstGeom prst="rect">
            <a:avLst/>
          </a:prstGeom>
          <a:solidFill>
            <a:srgbClr val="627981"/>
          </a:solidFill>
          <a:ln>
            <a:noFill/>
          </a:ln>
        </p:spPr>
        <p:txBody>
          <a:bodyPr wrap="square" rtlCol="0" anchor="ctr">
            <a:spAutoFit/>
          </a:bodyPr>
          <a:lstStyle/>
          <a:p>
            <a:pPr algn="ctr"/>
            <a:r>
              <a:rPr lang="en-US" dirty="0">
                <a:solidFill>
                  <a:schemeClr val="bg1"/>
                </a:solidFill>
              </a:rPr>
              <a:t>Cost/hr</a:t>
            </a:r>
          </a:p>
        </p:txBody>
      </p:sp>
    </p:spTree>
    <p:extLst>
      <p:ext uri="{BB962C8B-B14F-4D97-AF65-F5344CB8AC3E}">
        <p14:creationId xmlns:p14="http://schemas.microsoft.com/office/powerpoint/2010/main" val="563978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Marginal Product of Labor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E3E2BF7E-737E-4C2B-A49C-12D6E4E6DFB6}"/>
              </a:ext>
            </a:extLst>
          </p:cNvPr>
          <p:cNvGrpSpPr/>
          <p:nvPr/>
        </p:nvGrpSpPr>
        <p:grpSpPr>
          <a:xfrm>
            <a:off x="1312605" y="1514905"/>
            <a:ext cx="4290594" cy="2032270"/>
            <a:chOff x="542923" y="1736761"/>
            <a:chExt cx="8058154" cy="970067"/>
          </a:xfrm>
          <a:solidFill>
            <a:srgbClr val="627981"/>
          </a:solidFill>
        </p:grpSpPr>
        <p:sp>
          <p:nvSpPr>
            <p:cNvPr id="9" name="Rectangle 8">
              <a:extLst>
                <a:ext uri="{FF2B5EF4-FFF2-40B4-BE49-F238E27FC236}">
                  <a16:creationId xmlns:a16="http://schemas.microsoft.com/office/drawing/2014/main" id="{6080E7DA-D3BE-445E-879F-8E5BEFCFC171}"/>
                </a:ext>
              </a:extLst>
            </p:cNvPr>
            <p:cNvSpPr/>
            <p:nvPr/>
          </p:nvSpPr>
          <p:spPr>
            <a:xfrm>
              <a:off x="542923" y="1736761"/>
              <a:ext cx="8058154" cy="97006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55CA1A45-CD45-4CCC-8EC4-A4CC4A61913E}"/>
                </a:ext>
              </a:extLst>
            </p:cNvPr>
            <p:cNvSpPr txBox="1"/>
            <p:nvPr/>
          </p:nvSpPr>
          <p:spPr>
            <a:xfrm>
              <a:off x="599386" y="1766239"/>
              <a:ext cx="8001691" cy="92554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employers often hire labor by the hour, </a:t>
              </a:r>
              <a:r>
                <a:rPr lang="en-US" sz="2000" b="1" dirty="0">
                  <a:solidFill>
                    <a:schemeClr val="bg1"/>
                  </a:solidFill>
                </a:rPr>
                <a:t>marginal product of labor</a:t>
              </a:r>
              <a:r>
                <a:rPr lang="en-US" sz="2000" dirty="0">
                  <a:solidFill>
                    <a:schemeClr val="bg1"/>
                  </a:solidFill>
                </a:rPr>
                <a:t> is the additional output the firm produces by adding one more worker hour to the production process.</a:t>
              </a:r>
            </a:p>
          </p:txBody>
        </p:sp>
      </p:grpSp>
      <p:graphicFrame>
        <p:nvGraphicFramePr>
          <p:cNvPr id="4" name="Table 4">
            <a:extLst>
              <a:ext uri="{FF2B5EF4-FFF2-40B4-BE49-F238E27FC236}">
                <a16:creationId xmlns:a16="http://schemas.microsoft.com/office/drawing/2014/main" id="{5E25FCA9-951D-4F99-9879-DF556B3CF155}"/>
              </a:ext>
            </a:extLst>
          </p:cNvPr>
          <p:cNvGraphicFramePr>
            <a:graphicFrameLocks noGrp="1"/>
          </p:cNvGraphicFramePr>
          <p:nvPr>
            <p:extLst>
              <p:ext uri="{D42A27DB-BD31-4B8C-83A1-F6EECF244321}">
                <p14:modId xmlns:p14="http://schemas.microsoft.com/office/powerpoint/2010/main" val="679462733"/>
              </p:ext>
            </p:extLst>
          </p:nvPr>
        </p:nvGraphicFramePr>
        <p:xfrm>
          <a:off x="763750" y="3924171"/>
          <a:ext cx="5388305" cy="1668564"/>
        </p:xfrm>
        <a:graphic>
          <a:graphicData uri="http://schemas.openxmlformats.org/drawingml/2006/table">
            <a:tbl>
              <a:tblPr firstRow="1" bandRow="1">
                <a:tableStyleId>{5C22544A-7EE6-4342-B048-85BDC9FD1C3A}</a:tableStyleId>
              </a:tblPr>
              <a:tblGrid>
                <a:gridCol w="1270002">
                  <a:extLst>
                    <a:ext uri="{9D8B030D-6E8A-4147-A177-3AD203B41FA5}">
                      <a16:colId xmlns:a16="http://schemas.microsoft.com/office/drawing/2014/main" val="755334370"/>
                    </a:ext>
                  </a:extLst>
                </a:gridCol>
                <a:gridCol w="977462">
                  <a:extLst>
                    <a:ext uri="{9D8B030D-6E8A-4147-A177-3AD203B41FA5}">
                      <a16:colId xmlns:a16="http://schemas.microsoft.com/office/drawing/2014/main" val="730390089"/>
                    </a:ext>
                  </a:extLst>
                </a:gridCol>
                <a:gridCol w="1024758">
                  <a:extLst>
                    <a:ext uri="{9D8B030D-6E8A-4147-A177-3AD203B41FA5}">
                      <a16:colId xmlns:a16="http://schemas.microsoft.com/office/drawing/2014/main" val="952417233"/>
                    </a:ext>
                  </a:extLst>
                </a:gridCol>
                <a:gridCol w="1038422">
                  <a:extLst>
                    <a:ext uri="{9D8B030D-6E8A-4147-A177-3AD203B41FA5}">
                      <a16:colId xmlns:a16="http://schemas.microsoft.com/office/drawing/2014/main" val="4281372854"/>
                    </a:ext>
                  </a:extLst>
                </a:gridCol>
                <a:gridCol w="1077661">
                  <a:extLst>
                    <a:ext uri="{9D8B030D-6E8A-4147-A177-3AD203B41FA5}">
                      <a16:colId xmlns:a16="http://schemas.microsoft.com/office/drawing/2014/main" val="514230923"/>
                    </a:ext>
                  </a:extLst>
                </a:gridCol>
              </a:tblGrid>
              <a:tr h="431648">
                <a:tc gridSpan="5">
                  <a:txBody>
                    <a:bodyPr/>
                    <a:lstStyle/>
                    <a:p>
                      <a:pPr algn="ctr"/>
                      <a:r>
                        <a:rPr lang="en-US" b="1" dirty="0">
                          <a:solidFill>
                            <a:schemeClr val="tx1"/>
                          </a:solidFill>
                        </a:rPr>
                        <a:t>Marginal Product of Labor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1409507"/>
                  </a:ext>
                </a:extLst>
              </a:tr>
              <a:tr h="431648">
                <a:tc>
                  <a:txBody>
                    <a:bodyPr/>
                    <a:lstStyle/>
                    <a:p>
                      <a:pPr algn="ctr"/>
                      <a:r>
                        <a:rPr lang="en-US" b="1" dirty="0">
                          <a:solidFill>
                            <a:schemeClr val="tx1"/>
                          </a:solidFill>
                        </a:rPr>
                        <a:t>Number of Workers (</a:t>
                      </a:r>
                      <a:r>
                        <a:rPr lang="en-US" b="1" i="1" dirty="0">
                          <a:solidFill>
                            <a:schemeClr val="tx1"/>
                          </a:solidFill>
                        </a:rPr>
                        <a:t>L</a:t>
                      </a:r>
                      <a:r>
                        <a:rPr lang="en-US"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31388433"/>
                  </a:ext>
                </a:extLst>
              </a:tr>
              <a:tr h="596836">
                <a:tc>
                  <a:txBody>
                    <a:bodyPr/>
                    <a:lstStyle/>
                    <a:p>
                      <a:pPr algn="ctr"/>
                      <a:r>
                        <a:rPr lang="en-US" b="1" i="1" dirty="0">
                          <a:solidFill>
                            <a:schemeClr val="tx1"/>
                          </a:solidFill>
                        </a:rPr>
                        <a:t>MP</a:t>
                      </a:r>
                      <a:r>
                        <a:rPr lang="en-US" b="1" baseline="-25000" dirty="0">
                          <a:solidFill>
                            <a:schemeClr val="tx1"/>
                          </a:solidFill>
                        </a:rPr>
                        <a:t>L</a:t>
                      </a:r>
                      <a:endParaRPr 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5985809"/>
                  </a:ext>
                </a:extLst>
              </a:tr>
            </a:tbl>
          </a:graphicData>
        </a:graphic>
      </p:graphicFrame>
      <p:sp>
        <p:nvSpPr>
          <p:cNvPr id="5" name="TextBox 4">
            <a:extLst>
              <a:ext uri="{FF2B5EF4-FFF2-40B4-BE49-F238E27FC236}">
                <a16:creationId xmlns:a16="http://schemas.microsoft.com/office/drawing/2014/main" id="{129017B2-DE97-49F4-88F7-674132019EB7}"/>
              </a:ext>
            </a:extLst>
          </p:cNvPr>
          <p:cNvSpPr txBox="1"/>
          <p:nvPr/>
        </p:nvSpPr>
        <p:spPr>
          <a:xfrm>
            <a:off x="1993993" y="5818229"/>
            <a:ext cx="2556668" cy="584775"/>
          </a:xfrm>
          <a:prstGeom prst="rect">
            <a:avLst/>
          </a:prstGeom>
          <a:noFill/>
        </p:spPr>
        <p:txBody>
          <a:bodyPr wrap="square" rtlCol="0">
            <a:spAutoFit/>
          </a:bodyPr>
          <a:lstStyle/>
          <a:p>
            <a:r>
              <a:rPr lang="en-US" sz="3200" i="1" dirty="0"/>
              <a:t>D</a:t>
            </a:r>
            <a:r>
              <a:rPr lang="en-US" sz="3200" baseline="-25000" dirty="0"/>
              <a:t>L </a:t>
            </a:r>
            <a:r>
              <a:rPr lang="en-US" sz="3200" dirty="0"/>
              <a:t>= </a:t>
            </a:r>
            <a:r>
              <a:rPr lang="en-US" sz="3200" i="1" dirty="0"/>
              <a:t>MP</a:t>
            </a:r>
            <a:r>
              <a:rPr lang="en-US" sz="3200" baseline="-25000" dirty="0"/>
              <a:t>L</a:t>
            </a:r>
            <a:r>
              <a:rPr lang="en-US" sz="3200" dirty="0"/>
              <a:t> </a:t>
            </a:r>
            <a:r>
              <a:rPr lang="en-US" sz="3200" dirty="0">
                <a:sym typeface="Symbol" panose="05050102010706020507" pitchFamily="18" charset="2"/>
              </a:rPr>
              <a:t> </a:t>
            </a:r>
            <a:r>
              <a:rPr lang="en-US" sz="3200" i="1" dirty="0">
                <a:sym typeface="Symbol" panose="05050102010706020507" pitchFamily="18" charset="2"/>
              </a:rPr>
              <a:t>P</a:t>
            </a:r>
            <a:endParaRPr lang="en-US" sz="3200" i="1" dirty="0"/>
          </a:p>
        </p:txBody>
      </p:sp>
      <p:pic>
        <p:nvPicPr>
          <p:cNvPr id="13" name="Picture 12" descr="A graph with Labor on the x-axis and Marginal Product on the y-axis showing, through a downward sloping straight line, how the marginal product of labor declines by one unit as labor increases by one unit.">
            <a:extLst>
              <a:ext uri="{FF2B5EF4-FFF2-40B4-BE49-F238E27FC236}">
                <a16:creationId xmlns:a16="http://schemas.microsoft.com/office/drawing/2014/main" id="{18F5BB32-2CAC-448B-8EAA-6DAC5EF30EB4}"/>
              </a:ext>
            </a:extLst>
          </p:cNvPr>
          <p:cNvPicPr>
            <a:picLocks noChangeAspect="1"/>
          </p:cNvPicPr>
          <p:nvPr/>
        </p:nvPicPr>
        <p:blipFill>
          <a:blip r:embed="rId3"/>
          <a:stretch>
            <a:fillRect/>
          </a:stretch>
        </p:blipFill>
        <p:spPr>
          <a:xfrm>
            <a:off x="6504779" y="1490089"/>
            <a:ext cx="5057775" cy="4889981"/>
          </a:xfrm>
          <a:prstGeom prst="rect">
            <a:avLst/>
          </a:prstGeom>
        </p:spPr>
      </p:pic>
    </p:spTree>
    <p:extLst>
      <p:ext uri="{BB962C8B-B14F-4D97-AF65-F5344CB8AC3E}">
        <p14:creationId xmlns:p14="http://schemas.microsoft.com/office/powerpoint/2010/main" val="447276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00F26EAA-7206-44C9-B62A-D542110FF2B7}"/>
              </a:ext>
            </a:extLst>
          </p:cNvPr>
          <p:cNvGrpSpPr/>
          <p:nvPr/>
        </p:nvGrpSpPr>
        <p:grpSpPr>
          <a:xfrm>
            <a:off x="1764278" y="1620241"/>
            <a:ext cx="8429625" cy="1113433"/>
            <a:chOff x="542923" y="1736761"/>
            <a:chExt cx="8058154" cy="1367968"/>
          </a:xfrm>
          <a:solidFill>
            <a:srgbClr val="627981"/>
          </a:solidFill>
        </p:grpSpPr>
        <p:sp>
          <p:nvSpPr>
            <p:cNvPr id="8" name="Rectangle 7">
              <a:extLst>
                <a:ext uri="{FF2B5EF4-FFF2-40B4-BE49-F238E27FC236}">
                  <a16:creationId xmlns:a16="http://schemas.microsoft.com/office/drawing/2014/main" id="{C8B39EFF-2173-488D-80B3-F6386F730939}"/>
                </a:ext>
              </a:extLst>
            </p:cNvPr>
            <p:cNvSpPr/>
            <p:nvPr/>
          </p:nvSpPr>
          <p:spPr>
            <a:xfrm>
              <a:off x="542923" y="1736761"/>
              <a:ext cx="8058154" cy="1367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CC2301C3-B755-4950-B600-CD5B032F527C}"/>
                </a:ext>
              </a:extLst>
            </p:cNvPr>
            <p:cNvSpPr txBox="1"/>
            <p:nvPr/>
          </p:nvSpPr>
          <p:spPr>
            <a:xfrm>
              <a:off x="599388" y="1781290"/>
              <a:ext cx="7807571" cy="1323439"/>
            </a:xfrm>
            <a:prstGeom prst="rect">
              <a:avLst/>
            </a:prstGeom>
            <a:grpFill/>
          </p:spPr>
          <p:txBody>
            <a:bodyPr wrap="square" rtlCol="0">
              <a:spAutoFit/>
            </a:bodyPr>
            <a:lstStyle/>
            <a:p>
              <a:pPr algn="ctr"/>
              <a:r>
                <a:rPr lang="en-US" sz="2000" dirty="0">
                  <a:solidFill>
                    <a:schemeClr val="bg1"/>
                  </a:solidFill>
                </a:rPr>
                <a:t>On what does the value of each worker's marginal product depend? If we assume that the employer sells its output in a perfectly competitive market, the value of each worker's output will be the market price of the product.</a:t>
              </a:r>
            </a:p>
          </p:txBody>
        </p:sp>
      </p:grpSp>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Demand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0801F075-CABC-4D02-8D04-C8BB2E00A255}"/>
                  </a:ext>
                </a:extLst>
              </p:cNvPr>
              <p:cNvSpPr txBox="1"/>
              <p:nvPr/>
            </p:nvSpPr>
            <p:spPr>
              <a:xfrm>
                <a:off x="691346" y="3429000"/>
                <a:ext cx="10809306"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sty m:val="p"/>
                        </m:rPr>
                        <a:rPr lang="en-US" sz="2800" smtClean="0">
                          <a:latin typeface="Cambria Math" panose="02040503050406030204" pitchFamily="18" charset="0"/>
                        </a:rPr>
                        <m:t>d</m:t>
                      </m:r>
                      <m:r>
                        <m:rPr>
                          <m:sty m:val="p"/>
                        </m:rPr>
                        <a:rPr lang="en-US" sz="2800" b="0" i="0" smtClean="0">
                          <a:latin typeface="Cambria Math" panose="02040503050406030204" pitchFamily="18" charset="0"/>
                        </a:rPr>
                        <m:t>emand</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for</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labor</m:t>
                      </m:r>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𝑀𝑃</m:t>
                          </m:r>
                        </m:e>
                        <m:sub>
                          <m:r>
                            <m:rPr>
                              <m:sty m:val="p"/>
                            </m:rPr>
                            <a:rPr lang="en-US" sz="2800" b="0" i="0" smtClean="0">
                              <a:latin typeface="Cambria Math" panose="02040503050406030204" pitchFamily="18" charset="0"/>
                            </a:rPr>
                            <m:t>L</m:t>
                          </m:r>
                        </m:sub>
                      </m:sSub>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𝑃</m:t>
                      </m:r>
                      <m:r>
                        <a:rPr lang="en-US" sz="2800" b="0" i="1" smtClean="0">
                          <a:latin typeface="Cambria Math" panose="02040503050406030204" pitchFamily="18" charset="0"/>
                          <a:ea typeface="Cambria Math" panose="02040503050406030204" pitchFamily="18" charset="0"/>
                        </a:rPr>
                        <m:t>=</m:t>
                      </m:r>
                      <m:r>
                        <m:rPr>
                          <m:sty m:val="p"/>
                        </m:rPr>
                        <a:rPr lang="en-US" sz="2800" b="0" i="0" smtClean="0">
                          <a:latin typeface="Cambria Math" panose="02040503050406030204" pitchFamily="18" charset="0"/>
                          <a:ea typeface="Cambria Math" panose="02040503050406030204" pitchFamily="18" charset="0"/>
                        </a:rPr>
                        <m:t>value</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of</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the</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marginal</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product</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of</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labor</m:t>
                      </m:r>
                    </m:oMath>
                  </m:oMathPara>
                </a14:m>
                <a:endParaRPr lang="en-US" sz="1600" dirty="0"/>
              </a:p>
            </p:txBody>
          </p:sp>
        </mc:Choice>
        <mc:Fallback xmlns="">
          <p:sp>
            <p:nvSpPr>
              <p:cNvPr id="7" name="TextBox 6">
                <a:extLst>
                  <a:ext uri="{FF2B5EF4-FFF2-40B4-BE49-F238E27FC236}">
                    <a16:creationId xmlns:a16="http://schemas.microsoft.com/office/drawing/2014/main" id="{0801F075-CABC-4D02-8D04-C8BB2E00A255}"/>
                  </a:ext>
                </a:extLst>
              </p:cNvPr>
              <p:cNvSpPr txBox="1">
                <a:spLocks noRot="1" noChangeAspect="1" noMove="1" noResize="1" noEditPoints="1" noAdjustHandles="1" noChangeArrowheads="1" noChangeShapeType="1" noTextEdit="1"/>
              </p:cNvSpPr>
              <p:nvPr/>
            </p:nvSpPr>
            <p:spPr>
              <a:xfrm>
                <a:off x="691346" y="3429000"/>
                <a:ext cx="10809306" cy="430887"/>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030813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Value of the Marginal Product of Labor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9" name="Table 4">
            <a:extLst>
              <a:ext uri="{FF2B5EF4-FFF2-40B4-BE49-F238E27FC236}">
                <a16:creationId xmlns:a16="http://schemas.microsoft.com/office/drawing/2014/main" id="{44CE4BB5-47D3-4268-87F7-046FAE306CE9}"/>
              </a:ext>
            </a:extLst>
          </p:cNvPr>
          <p:cNvGraphicFramePr>
            <a:graphicFrameLocks noGrp="1"/>
          </p:cNvGraphicFramePr>
          <p:nvPr>
            <p:extLst>
              <p:ext uri="{D42A27DB-BD31-4B8C-83A1-F6EECF244321}">
                <p14:modId xmlns:p14="http://schemas.microsoft.com/office/powerpoint/2010/main" val="4059779261"/>
              </p:ext>
            </p:extLst>
          </p:nvPr>
        </p:nvGraphicFramePr>
        <p:xfrm>
          <a:off x="707695" y="2322623"/>
          <a:ext cx="5388305" cy="2905480"/>
        </p:xfrm>
        <a:graphic>
          <a:graphicData uri="http://schemas.openxmlformats.org/drawingml/2006/table">
            <a:tbl>
              <a:tblPr firstRow="1" bandRow="1">
                <a:tableStyleId>{5C22544A-7EE6-4342-B048-85BDC9FD1C3A}</a:tableStyleId>
              </a:tblPr>
              <a:tblGrid>
                <a:gridCol w="1270002">
                  <a:extLst>
                    <a:ext uri="{9D8B030D-6E8A-4147-A177-3AD203B41FA5}">
                      <a16:colId xmlns:a16="http://schemas.microsoft.com/office/drawing/2014/main" val="755334370"/>
                    </a:ext>
                  </a:extLst>
                </a:gridCol>
                <a:gridCol w="977462">
                  <a:extLst>
                    <a:ext uri="{9D8B030D-6E8A-4147-A177-3AD203B41FA5}">
                      <a16:colId xmlns:a16="http://schemas.microsoft.com/office/drawing/2014/main" val="730390089"/>
                    </a:ext>
                  </a:extLst>
                </a:gridCol>
                <a:gridCol w="1024758">
                  <a:extLst>
                    <a:ext uri="{9D8B030D-6E8A-4147-A177-3AD203B41FA5}">
                      <a16:colId xmlns:a16="http://schemas.microsoft.com/office/drawing/2014/main" val="952417233"/>
                    </a:ext>
                  </a:extLst>
                </a:gridCol>
                <a:gridCol w="1038422">
                  <a:extLst>
                    <a:ext uri="{9D8B030D-6E8A-4147-A177-3AD203B41FA5}">
                      <a16:colId xmlns:a16="http://schemas.microsoft.com/office/drawing/2014/main" val="4281372854"/>
                    </a:ext>
                  </a:extLst>
                </a:gridCol>
                <a:gridCol w="1077661">
                  <a:extLst>
                    <a:ext uri="{9D8B030D-6E8A-4147-A177-3AD203B41FA5}">
                      <a16:colId xmlns:a16="http://schemas.microsoft.com/office/drawing/2014/main" val="514230923"/>
                    </a:ext>
                  </a:extLst>
                </a:gridCol>
              </a:tblGrid>
              <a:tr h="431648">
                <a:tc gridSpan="5">
                  <a:txBody>
                    <a:bodyPr/>
                    <a:lstStyle/>
                    <a:p>
                      <a:pPr algn="ctr"/>
                      <a:r>
                        <a:rPr lang="en-US" b="1" dirty="0">
                          <a:solidFill>
                            <a:schemeClr val="tx1"/>
                          </a:solidFill>
                        </a:rPr>
                        <a:t>Value of the Marginal Product of Labor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1409507"/>
                  </a:ext>
                </a:extLst>
              </a:tr>
              <a:tr h="431648">
                <a:tc>
                  <a:txBody>
                    <a:bodyPr/>
                    <a:lstStyle/>
                    <a:p>
                      <a:pPr algn="ctr"/>
                      <a:r>
                        <a:rPr lang="en-US" b="1" dirty="0">
                          <a:solidFill>
                            <a:schemeClr val="tx1"/>
                          </a:solidFill>
                        </a:rPr>
                        <a:t>Number of Workers (</a:t>
                      </a:r>
                      <a:r>
                        <a:rPr lang="en-US" b="1" i="1" dirty="0">
                          <a:solidFill>
                            <a:schemeClr val="tx1"/>
                          </a:solidFill>
                        </a:rPr>
                        <a:t>L</a:t>
                      </a:r>
                      <a:r>
                        <a:rPr lang="en-US"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31388433"/>
                  </a:ext>
                </a:extLst>
              </a:tr>
              <a:tr h="596836">
                <a:tc>
                  <a:txBody>
                    <a:bodyPr/>
                    <a:lstStyle/>
                    <a:p>
                      <a:pPr algn="ctr"/>
                      <a:r>
                        <a:rPr lang="en-US" b="1" i="1" dirty="0">
                          <a:solidFill>
                            <a:schemeClr val="tx1"/>
                          </a:solidFill>
                          <a:latin typeface="Cambria Math" panose="02040503050406030204" pitchFamily="18" charset="0"/>
                          <a:ea typeface="Cambria Math" panose="02040503050406030204" pitchFamily="18" charset="0"/>
                        </a:rPr>
                        <a:t>MP</a:t>
                      </a:r>
                      <a:r>
                        <a:rPr lang="en-US" b="1" i="0" baseline="-25000" dirty="0">
                          <a:solidFill>
                            <a:schemeClr val="tx1"/>
                          </a:solidFill>
                          <a:latin typeface="Cambria Math" panose="02040503050406030204" pitchFamily="18" charset="0"/>
                          <a:ea typeface="Cambria Math" panose="02040503050406030204" pitchFamily="18" charset="0"/>
                        </a:rPr>
                        <a:t>L</a:t>
                      </a:r>
                      <a:endParaRPr 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5985809"/>
                  </a:ext>
                </a:extLst>
              </a:tr>
              <a:tr h="596836">
                <a:tc>
                  <a:txBody>
                    <a:bodyPr/>
                    <a:lstStyle/>
                    <a:p>
                      <a:pPr algn="ctr"/>
                      <a:r>
                        <a:rPr lang="en-US" b="1" dirty="0">
                          <a:solidFill>
                            <a:schemeClr val="tx1"/>
                          </a:solidFill>
                        </a:rPr>
                        <a:t>Price of Output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1948700"/>
                  </a:ext>
                </a:extLst>
              </a:tr>
              <a:tr h="59683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i="1" dirty="0">
                          <a:solidFill>
                            <a:schemeClr val="tx1"/>
                          </a:solidFill>
                          <a:latin typeface="Cambria Math" panose="02040503050406030204" pitchFamily="18" charset="0"/>
                          <a:ea typeface="Cambria Math" panose="02040503050406030204" pitchFamily="18" charset="0"/>
                        </a:rPr>
                        <a:t>VMP</a:t>
                      </a:r>
                      <a:r>
                        <a:rPr lang="en-US" b="1" i="0" baseline="-25000" dirty="0">
                          <a:solidFill>
                            <a:schemeClr val="tx1"/>
                          </a:solidFill>
                          <a:latin typeface="Cambria Math" panose="02040503050406030204" pitchFamily="18" charset="0"/>
                          <a:ea typeface="Cambria Math" panose="02040503050406030204" pitchFamily="18" charset="0"/>
                        </a:rPr>
                        <a:t>L</a:t>
                      </a:r>
                      <a:endParaRPr 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911324"/>
                  </a:ext>
                </a:extLst>
              </a:tr>
            </a:tbl>
          </a:graphicData>
        </a:graphic>
      </p:graphicFrame>
      <p:pic>
        <p:nvPicPr>
          <p:cNvPr id="3" name="Picture 2" descr="A graph with Labor on the x-axis and Value of the Marginal Product of Labor on the y-axis showing, through a downward-sloping straight curve, the value of the marginal product of labor.">
            <a:extLst>
              <a:ext uri="{FF2B5EF4-FFF2-40B4-BE49-F238E27FC236}">
                <a16:creationId xmlns:a16="http://schemas.microsoft.com/office/drawing/2014/main" id="{ABE32B36-FF53-4D3C-BD66-2F0FC805EF64}"/>
              </a:ext>
            </a:extLst>
          </p:cNvPr>
          <p:cNvPicPr>
            <a:picLocks noChangeAspect="1"/>
          </p:cNvPicPr>
          <p:nvPr/>
        </p:nvPicPr>
        <p:blipFill>
          <a:blip r:embed="rId3"/>
          <a:stretch>
            <a:fillRect/>
          </a:stretch>
        </p:blipFill>
        <p:spPr>
          <a:xfrm>
            <a:off x="6384180" y="1488030"/>
            <a:ext cx="5296242" cy="4892040"/>
          </a:xfrm>
          <a:prstGeom prst="rect">
            <a:avLst/>
          </a:prstGeom>
        </p:spPr>
      </p:pic>
    </p:spTree>
    <p:extLst>
      <p:ext uri="{BB962C8B-B14F-4D97-AF65-F5344CB8AC3E}">
        <p14:creationId xmlns:p14="http://schemas.microsoft.com/office/powerpoint/2010/main" val="2271638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2"/>
            <a:ext cx="9144001" cy="19202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endParaRPr lang="en-US" sz="2000" i="1" dirty="0"/>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30099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671</TotalTime>
  <Words>2234</Words>
  <Application>Microsoft Office PowerPoint</Application>
  <PresentationFormat>Widescreen</PresentationFormat>
  <Paragraphs>202</Paragraphs>
  <Slides>19</Slides>
  <Notes>16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50</cp:revision>
  <dcterms:created xsi:type="dcterms:W3CDTF">2017-06-16T13:06:21Z</dcterms:created>
  <dcterms:modified xsi:type="dcterms:W3CDTF">2023-08-03T18:58:13Z</dcterms:modified>
</cp:coreProperties>
</file>