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7"/>
  </p:notesMasterIdLst>
  <p:sldIdLst>
    <p:sldId id="256" r:id="rId3"/>
    <p:sldId id="367" r:id="rId4"/>
    <p:sldId id="301" r:id="rId5"/>
    <p:sldId id="368" r:id="rId6"/>
    <p:sldId id="369" r:id="rId7"/>
    <p:sldId id="302" r:id="rId8"/>
    <p:sldId id="370" r:id="rId9"/>
    <p:sldId id="303" r:id="rId10"/>
    <p:sldId id="308" r:id="rId11"/>
    <p:sldId id="371" r:id="rId12"/>
    <p:sldId id="373" r:id="rId13"/>
    <p:sldId id="372" r:id="rId14"/>
    <p:sldId id="364" r:id="rId15"/>
    <p:sldId id="278"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27981"/>
    <a:srgbClr val="2FBEBB"/>
    <a:srgbClr val="FF818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4" autoAdjust="0"/>
    <p:restoredTop sz="84841" autoAdjust="0"/>
  </p:normalViewPr>
  <p:slideViewPr>
    <p:cSldViewPr snapToGrid="0">
      <p:cViewPr varScale="1">
        <p:scale>
          <a:sx n="94" d="100"/>
          <a:sy n="94" d="100"/>
        </p:scale>
        <p:origin x="123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3797E1-4A27-405C-ACD3-B96D27A99F5F}" type="datetimeFigureOut">
              <a:rPr lang="en-US" smtClean="0"/>
              <a:t>8/3/2023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C611CA-4268-4E72-8BFC-C641B4C40515}" type="slidenum">
              <a:rPr lang="en-US" smtClean="0"/>
              <a:t>‹#›</a:t>
            </a:fld>
            <a:endParaRPr lang="en-US"/>
          </a:p>
        </p:txBody>
      </p:sp>
    </p:spTree>
    <p:extLst>
      <p:ext uri="{BB962C8B-B14F-4D97-AF65-F5344CB8AC3E}">
        <p14:creationId xmlns:p14="http://schemas.microsoft.com/office/powerpoint/2010/main" val="22313306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Today we are going to discuss wages and employment in an imperfectly competitive labor market.</a:t>
            </a:r>
          </a:p>
          <a:p>
            <a:endParaRPr lang="en-US" dirty="0"/>
          </a:p>
        </p:txBody>
      </p:sp>
      <p:sp>
        <p:nvSpPr>
          <p:cNvPr id="4" name="Slide Number Placeholder 3"/>
          <p:cNvSpPr>
            <a:spLocks noGrp="1"/>
          </p:cNvSpPr>
          <p:nvPr>
            <p:ph type="sldNum" sz="quarter" idx="5"/>
          </p:nvPr>
        </p:nvSpPr>
        <p:spPr/>
        <p:txBody>
          <a:bodyPr/>
          <a:lstStyle/>
          <a:p>
            <a:fld id="{DEC611CA-4268-4E72-8BFC-C641B4C40515}" type="slidenum">
              <a:rPr lang="en-US" smtClean="0"/>
              <a:t>1</a:t>
            </a:fld>
            <a:endParaRPr lang="en-US"/>
          </a:p>
        </p:txBody>
      </p:sp>
    </p:spTree>
    <p:extLst>
      <p:ext uri="{BB962C8B-B14F-4D97-AF65-F5344CB8AC3E}">
        <p14:creationId xmlns:p14="http://schemas.microsoft.com/office/powerpoint/2010/main" val="42446101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 monopsony will hire workers up to the point where its demand for labor equals the marginal cost of additional labor, paying the wage given by the supply curve of labor necessary to obtain that many workers.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10</a:t>
            </a:fld>
            <a:endParaRPr lang="en-US"/>
          </a:p>
        </p:txBody>
      </p:sp>
    </p:spTree>
    <p:extLst>
      <p:ext uri="{BB962C8B-B14F-4D97-AF65-F5344CB8AC3E}">
        <p14:creationId xmlns:p14="http://schemas.microsoft.com/office/powerpoint/2010/main" val="16941443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are the similarities between a monopoly and a monopsony?</a:t>
            </a:r>
          </a:p>
          <a:p>
            <a:endParaRPr lang="en-US" dirty="0"/>
          </a:p>
        </p:txBody>
      </p:sp>
      <p:sp>
        <p:nvSpPr>
          <p:cNvPr id="4" name="Slide Number Placeholder 3"/>
          <p:cNvSpPr>
            <a:spLocks noGrp="1"/>
          </p:cNvSpPr>
          <p:nvPr>
            <p:ph type="sldNum" sz="quarter" idx="5"/>
          </p:nvPr>
        </p:nvSpPr>
        <p:spPr/>
        <p:txBody>
          <a:bodyPr/>
          <a:lstStyle/>
          <a:p>
            <a:fld id="{DEC611CA-4268-4E72-8BFC-C641B4C40515}" type="slidenum">
              <a:rPr lang="en-US" smtClean="0"/>
              <a:t>11</a:t>
            </a:fld>
            <a:endParaRPr lang="en-US"/>
          </a:p>
        </p:txBody>
      </p:sp>
    </p:spTree>
    <p:extLst>
      <p:ext uri="{BB962C8B-B14F-4D97-AF65-F5344CB8AC3E}">
        <p14:creationId xmlns:p14="http://schemas.microsoft.com/office/powerpoint/2010/main" val="9635949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are the similarities between a monopoly and a monopsony?</a:t>
            </a:r>
          </a:p>
          <a:p>
            <a:endParaRPr lang="en-US" dirty="0"/>
          </a:p>
          <a:p>
            <a:r>
              <a:rPr lang="en-US" dirty="0"/>
              <a:t>The situations of monopoly and monopsony are very similar. A monopolist is a sole seller and a monopsony is a sole buyer (of labor). For a monopolist to sell more of its output, it must lower price. Similarly, for a monopsony to hire more labor, it must raise the wage rate.</a:t>
            </a:r>
          </a:p>
          <a:p>
            <a:endParaRPr lang="en-US" dirty="0"/>
          </a:p>
        </p:txBody>
      </p:sp>
      <p:sp>
        <p:nvSpPr>
          <p:cNvPr id="4" name="Slide Number Placeholder 3"/>
          <p:cNvSpPr>
            <a:spLocks noGrp="1"/>
          </p:cNvSpPr>
          <p:nvPr>
            <p:ph type="sldNum" sz="quarter" idx="5"/>
          </p:nvPr>
        </p:nvSpPr>
        <p:spPr/>
        <p:txBody>
          <a:bodyPr/>
          <a:lstStyle/>
          <a:p>
            <a:fld id="{DEC611CA-4268-4E72-8BFC-C641B4C40515}" type="slidenum">
              <a:rPr lang="en-US" smtClean="0"/>
              <a:t>12</a:t>
            </a:fld>
            <a:endParaRPr lang="en-US"/>
          </a:p>
        </p:txBody>
      </p:sp>
    </p:spTree>
    <p:extLst>
      <p:ext uri="{BB962C8B-B14F-4D97-AF65-F5344CB8AC3E}">
        <p14:creationId xmlns:p14="http://schemas.microsoft.com/office/powerpoint/2010/main" val="36419420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Regulations can help reduce the imbalance of power between parties in the labor market.</a:t>
            </a:r>
          </a:p>
        </p:txBody>
      </p:sp>
      <p:sp>
        <p:nvSpPr>
          <p:cNvPr id="4" name="Slide Number Placeholder 3"/>
          <p:cNvSpPr>
            <a:spLocks noGrp="1"/>
          </p:cNvSpPr>
          <p:nvPr>
            <p:ph type="sldNum" sz="quarter" idx="5"/>
          </p:nvPr>
        </p:nvSpPr>
        <p:spPr/>
        <p:txBody>
          <a:bodyPr/>
          <a:lstStyle/>
          <a:p>
            <a:fld id="{DEC611CA-4268-4E72-8BFC-C641B4C40515}" type="slidenum">
              <a:rPr lang="en-US" smtClean="0"/>
              <a:t>2</a:t>
            </a:fld>
            <a:endParaRPr lang="en-US"/>
          </a:p>
        </p:txBody>
      </p:sp>
    </p:spTree>
    <p:extLst>
      <p:ext uri="{BB962C8B-B14F-4D97-AF65-F5344CB8AC3E}">
        <p14:creationId xmlns:p14="http://schemas.microsoft.com/office/powerpoint/2010/main" val="23184504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To give workers more power, the U.S. government has passed, in response to years of labor protests, several laws to create a more equal balance of power between workers and employers. These laws include some of the following: setting minimum hourly wages, setting maximum hours of work (before overtime), prohibiting child labor, </a:t>
            </a:r>
            <a:r>
              <a:rPr lang="en-US" sz="1200" kern="1200" dirty="0">
                <a:solidFill>
                  <a:schemeClr val="bg1"/>
                </a:solidFill>
                <a:effectLst/>
                <a:latin typeface="+mn-lt"/>
                <a:ea typeface="+mn-ea"/>
                <a:cs typeface="+mn-cs"/>
              </a:rPr>
              <a:t>p</a:t>
            </a:r>
            <a:r>
              <a:rPr lang="en-US" sz="1200" dirty="0">
                <a:solidFill>
                  <a:schemeClr val="bg1"/>
                </a:solidFill>
              </a:rPr>
              <a:t>reventing discrimination on the basis of race, ethnicity, gender, sexual orientation, and age, </a:t>
            </a:r>
            <a:r>
              <a:rPr lang="en-US" sz="1200" kern="1200" dirty="0">
                <a:solidFill>
                  <a:schemeClr val="tx1"/>
                </a:solidFill>
                <a:effectLst/>
                <a:latin typeface="+mn-lt"/>
                <a:ea typeface="+mn-ea"/>
                <a:cs typeface="+mn-cs"/>
              </a:rPr>
              <a:t>regulating health and safety conditions in the workplace, requiring employers to provide family leave, covering workers with unemployment insurance, and setting a limit on the number of immigrant workers that are allowed into the United States from other countries.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3</a:t>
            </a:fld>
            <a:endParaRPr lang="en-US"/>
          </a:p>
        </p:txBody>
      </p:sp>
    </p:spTree>
    <p:extLst>
      <p:ext uri="{BB962C8B-B14F-4D97-AF65-F5344CB8AC3E}">
        <p14:creationId xmlns:p14="http://schemas.microsoft.com/office/powerpoint/2010/main" val="5882671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4D4D4D"/>
                </a:solidFill>
                <a:effectLst/>
                <a:latin typeface="Times New Roman" panose="02020603050405020304" pitchFamily="18" charset="0"/>
              </a:rPr>
              <a:t>The table lists some prominent U.S. workplace protection laws. Some of the laws listed in the table were only the start of labor market regulations in these areas and have been followed, over time, by other related laws, regulations, and court rulings.</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4</a:t>
            </a:fld>
            <a:endParaRPr lang="en-US"/>
          </a:p>
        </p:txBody>
      </p:sp>
    </p:spTree>
    <p:extLst>
      <p:ext uri="{BB962C8B-B14F-4D97-AF65-F5344CB8AC3E}">
        <p14:creationId xmlns:p14="http://schemas.microsoft.com/office/powerpoint/2010/main" val="26351332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There are two sources of imperfect competition in labor markets. This section primarily focuses on the demand side.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Demand-side sources: Labor market power by employers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Supply-side sources: Labor market power by employees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5</a:t>
            </a:fld>
            <a:endParaRPr lang="en-US"/>
          </a:p>
        </p:txBody>
      </p:sp>
    </p:spTree>
    <p:extLst>
      <p:ext uri="{BB962C8B-B14F-4D97-AF65-F5344CB8AC3E}">
        <p14:creationId xmlns:p14="http://schemas.microsoft.com/office/powerpoint/2010/main" val="29888206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 competitive labor market is one where there are many potential employers for a given type of worker. If there is only one employer in a labor market, they can offer lower wages than would exist in a competitive market. If a lone employer is exploiting its market power, the firm is called a monopsony.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6</a:t>
            </a:fld>
            <a:endParaRPr lang="en-US"/>
          </a:p>
        </p:txBody>
      </p:sp>
    </p:spTree>
    <p:extLst>
      <p:ext uri="{BB962C8B-B14F-4D97-AF65-F5344CB8AC3E}">
        <p14:creationId xmlns:p14="http://schemas.microsoft.com/office/powerpoint/2010/main" val="5882671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classical example of monopsony is the sole coal company in a West Virginia town. If coal miners want to work, they must accept what the coal company is paying.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7</a:t>
            </a:fld>
            <a:endParaRPr lang="en-US"/>
          </a:p>
        </p:txBody>
      </p:sp>
    </p:spTree>
    <p:extLst>
      <p:ext uri="{BB962C8B-B14F-4D97-AF65-F5344CB8AC3E}">
        <p14:creationId xmlns:p14="http://schemas.microsoft.com/office/powerpoint/2010/main" val="39544063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Because the monopsonist is the sole employer in a labor market, it can offer any wage it wishes. However, because it faces the market supply curve for labor, if it wants to hire more workers, it must raise the wage it pays. The marginal cost of labor is the cost to the firm of hiring one more worker.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8</a:t>
            </a:fld>
            <a:endParaRPr lang="en-US"/>
          </a:p>
        </p:txBody>
      </p:sp>
    </p:spTree>
    <p:extLst>
      <p:ext uri="{BB962C8B-B14F-4D97-AF65-F5344CB8AC3E}">
        <p14:creationId xmlns:p14="http://schemas.microsoft.com/office/powerpoint/2010/main" val="5882671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Since monopsonies are the sole demander for labor, they face the market supply curve for labor. In order to increase employment, they must raise the wage they pay, not just for new workers but for all the existing workers. As a result, the marginal cost of hiring additional labor is greater than the wage. Thus, for any level of employment (above the first worker), MCL is above the market supply of labor.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9</a:t>
            </a:fld>
            <a:endParaRPr lang="en-US"/>
          </a:p>
        </p:txBody>
      </p:sp>
    </p:spTree>
    <p:extLst>
      <p:ext uri="{BB962C8B-B14F-4D97-AF65-F5344CB8AC3E}">
        <p14:creationId xmlns:p14="http://schemas.microsoft.com/office/powerpoint/2010/main" val="17578631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05361F2-EA40-46D2-9907-10E756597DC8}" type="datetimeFigureOut">
              <a:rPr lang="en-US" smtClean="0"/>
              <a:t>8/3/2023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601417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8/3/2023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1900557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8/3/2023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41349156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8/3/2023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6720297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8/3/2023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1898716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6E999DF-67F9-4B17-A956-0DFCA8913547}" type="datetimeFigureOut">
              <a:rPr lang="en-US" smtClean="0"/>
              <a:t>8/3/2023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4278176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6E999DF-67F9-4B17-A956-0DFCA8913547}" type="datetimeFigureOut">
              <a:rPr lang="en-US" smtClean="0"/>
              <a:t>8/3/2023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10847342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6E999DF-67F9-4B17-A956-0DFCA8913547}" type="datetimeFigureOut">
              <a:rPr lang="en-US" smtClean="0"/>
              <a:t>8/3/2023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2882153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6E999DF-67F9-4B17-A956-0DFCA8913547}" type="datetimeFigureOut">
              <a:rPr lang="en-US" smtClean="0"/>
              <a:t>8/3/2023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14071316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E999DF-67F9-4B17-A956-0DFCA8913547}" type="datetimeFigureOut">
              <a:rPr lang="en-US" smtClean="0"/>
              <a:t>8/3/2023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9711950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6E999DF-67F9-4B17-A956-0DFCA8913547}" type="datetimeFigureOut">
              <a:rPr lang="en-US" smtClean="0"/>
              <a:t>8/3/2023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6162535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8/3/2023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30453946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6E999DF-67F9-4B17-A956-0DFCA8913547}" type="datetimeFigureOut">
              <a:rPr lang="en-US" smtClean="0"/>
              <a:t>8/3/2023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6176599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8/3/2023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6261378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8/3/2023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6639966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05361F2-EA40-46D2-9907-10E756597DC8}" type="datetimeFigureOut">
              <a:rPr lang="en-US" smtClean="0"/>
              <a:t>8/3/2023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37900158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05361F2-EA40-46D2-9907-10E756597DC8}" type="datetimeFigureOut">
              <a:rPr lang="en-US" smtClean="0"/>
              <a:t>8/3/2023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15623558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05361F2-EA40-46D2-9907-10E756597DC8}" type="datetimeFigureOut">
              <a:rPr lang="en-US" smtClean="0"/>
              <a:t>8/3/2023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8188189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05361F2-EA40-46D2-9907-10E756597DC8}" type="datetimeFigureOut">
              <a:rPr lang="en-US" smtClean="0"/>
              <a:t>8/3/2023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30492010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5361F2-EA40-46D2-9907-10E756597DC8}" type="datetimeFigureOut">
              <a:rPr lang="en-US" smtClean="0"/>
              <a:t>8/3/2023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17246907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05361F2-EA40-46D2-9907-10E756597DC8}" type="datetimeFigureOut">
              <a:rPr lang="en-US" smtClean="0"/>
              <a:t>8/3/2023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24383845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05361F2-EA40-46D2-9907-10E756597DC8}" type="datetimeFigureOut">
              <a:rPr lang="en-US" smtClean="0"/>
              <a:t>8/3/2023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4820905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5361F2-EA40-46D2-9907-10E756597DC8}" type="datetimeFigureOut">
              <a:rPr lang="en-US" smtClean="0"/>
              <a:t>8/3/2023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ECE39B-1AE0-48C4-A92B-2CE3121A09BD}" type="slidenum">
              <a:rPr lang="en-US" smtClean="0"/>
              <a:t>‹#›</a:t>
            </a:fld>
            <a:endParaRPr lang="en-US"/>
          </a:p>
        </p:txBody>
      </p:sp>
    </p:spTree>
    <p:extLst>
      <p:ext uri="{BB962C8B-B14F-4D97-AF65-F5344CB8AC3E}">
        <p14:creationId xmlns:p14="http://schemas.microsoft.com/office/powerpoint/2010/main" val="18261701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E999DF-67F9-4B17-A956-0DFCA8913547}" type="datetimeFigureOut">
              <a:rPr lang="en-US" smtClean="0"/>
              <a:t>8/3/2023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50498A-7EB8-497B-A843-BB35444C1AA7}" type="slidenum">
              <a:rPr lang="en-US" smtClean="0"/>
              <a:t>‹#›</a:t>
            </a:fld>
            <a:endParaRPr lang="en-US"/>
          </a:p>
        </p:txBody>
      </p:sp>
    </p:spTree>
    <p:extLst>
      <p:ext uri="{BB962C8B-B14F-4D97-AF65-F5344CB8AC3E}">
        <p14:creationId xmlns:p14="http://schemas.microsoft.com/office/powerpoint/2010/main" val="34194640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2.xml"/><Relationship Id="rId5" Type="http://schemas.openxmlformats.org/officeDocument/2006/relationships/image" Target="../media/image8.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1"/>
            <a:ext cx="12192000" cy="1194955"/>
          </a:xfrm>
          <a:prstGeom prst="rect">
            <a:avLst/>
          </a:prstGeom>
          <a:solidFill>
            <a:srgbClr val="5A7E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endParaRPr>
          </a:p>
        </p:txBody>
      </p:sp>
      <p:sp>
        <p:nvSpPr>
          <p:cNvPr id="9" name="TextBox 8"/>
          <p:cNvSpPr txBox="1"/>
          <p:nvPr/>
        </p:nvSpPr>
        <p:spPr>
          <a:xfrm>
            <a:off x="1463488" y="1795043"/>
            <a:ext cx="9265024" cy="2585323"/>
          </a:xfrm>
          <a:prstGeom prst="rect">
            <a:avLst/>
          </a:prstGeom>
          <a:noFill/>
        </p:spPr>
        <p:txBody>
          <a:bodyPr wrap="square" rtlCol="0">
            <a:spAutoFit/>
          </a:bodyPr>
          <a:lstStyle/>
          <a:p>
            <a:pPr lvl="0" algn="ctr"/>
            <a:r>
              <a:rPr lang="en-US" sz="5400" dirty="0">
                <a:solidFill>
                  <a:prstClr val="black">
                    <a:lumMod val="75000"/>
                    <a:lumOff val="25000"/>
                  </a:prstClr>
                </a:solidFill>
                <a:latin typeface="Century Gothic" panose="020B0502020202020204" pitchFamily="34" charset="0"/>
              </a:rPr>
              <a:t>Wages and Employment in an Imperfectly Competitive Labor Market</a:t>
            </a:r>
            <a:endParaRPr lang="en-US" sz="5400" dirty="0">
              <a:solidFill>
                <a:schemeClr val="tx1">
                  <a:lumMod val="75000"/>
                  <a:lumOff val="25000"/>
                </a:schemeClr>
              </a:solidFill>
              <a:latin typeface="Century Gothic" panose="020B0502020202020204" pitchFamily="34" charset="0"/>
            </a:endParaRPr>
          </a:p>
        </p:txBody>
      </p:sp>
      <p:cxnSp>
        <p:nvCxnSpPr>
          <p:cNvPr id="14" name="Straight Connector 13"/>
          <p:cNvCxnSpPr/>
          <p:nvPr/>
        </p:nvCxnSpPr>
        <p:spPr>
          <a:xfrm>
            <a:off x="3071446" y="4380366"/>
            <a:ext cx="59318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53740" y="320479"/>
            <a:ext cx="3565361" cy="553998"/>
          </a:xfrm>
          <a:prstGeom prst="rect">
            <a:avLst/>
          </a:prstGeom>
          <a:solidFill>
            <a:srgbClr val="5A7E83"/>
          </a:solidFill>
        </p:spPr>
        <p:txBody>
          <a:bodyPr wrap="square" rtlCol="0">
            <a:spAutoFit/>
          </a:bodyPr>
          <a:lstStyle/>
          <a:p>
            <a:r>
              <a:rPr lang="en-US" sz="3000" b="1" dirty="0">
                <a:solidFill>
                  <a:schemeClr val="bg1"/>
                </a:solidFill>
                <a:latin typeface="Century Gothic" panose="020B0502020202020204" pitchFamily="34" charset="0"/>
              </a:rPr>
              <a:t>HAWKES</a:t>
            </a:r>
            <a:r>
              <a:rPr lang="en-US" sz="2800" dirty="0">
                <a:solidFill>
                  <a:schemeClr val="bg1"/>
                </a:solidFill>
                <a:latin typeface="Century Gothic" panose="020B0502020202020204" pitchFamily="34" charset="0"/>
              </a:rPr>
              <a:t> LEARNING</a:t>
            </a:r>
          </a:p>
        </p:txBody>
      </p:sp>
      <p:cxnSp>
        <p:nvCxnSpPr>
          <p:cNvPr id="11" name="Straight Connector 10"/>
          <p:cNvCxnSpPr/>
          <p:nvPr/>
        </p:nvCxnSpPr>
        <p:spPr>
          <a:xfrm>
            <a:off x="3071446" y="1802034"/>
            <a:ext cx="59318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19877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653845" y="482573"/>
            <a:ext cx="1088431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Monopsonist Labor Market Graph</a:t>
            </a:r>
          </a:p>
        </p:txBody>
      </p:sp>
      <p:cxnSp>
        <p:nvCxnSpPr>
          <p:cNvPr id="55" name="Straight Connector 54"/>
          <p:cNvCxnSpPr>
            <a:cxnSpLocks/>
          </p:cNvCxnSpPr>
          <p:nvPr/>
        </p:nvCxnSpPr>
        <p:spPr>
          <a:xfrm>
            <a:off x="1757920" y="1137907"/>
            <a:ext cx="8518844"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6BDF5822-EA22-412D-A262-6CC3C64BFCF4}"/>
              </a:ext>
            </a:extLst>
          </p:cNvPr>
          <p:cNvGrpSpPr/>
          <p:nvPr/>
        </p:nvGrpSpPr>
        <p:grpSpPr>
          <a:xfrm>
            <a:off x="2066923" y="1326788"/>
            <a:ext cx="8058154" cy="1110853"/>
            <a:chOff x="542923" y="1736759"/>
            <a:chExt cx="8058154" cy="1898808"/>
          </a:xfrm>
          <a:solidFill>
            <a:srgbClr val="627981"/>
          </a:solidFill>
        </p:grpSpPr>
        <p:sp>
          <p:nvSpPr>
            <p:cNvPr id="13" name="Rectangle 12">
              <a:extLst>
                <a:ext uri="{FF2B5EF4-FFF2-40B4-BE49-F238E27FC236}">
                  <a16:creationId xmlns:a16="http://schemas.microsoft.com/office/drawing/2014/main" id="{A57F2C35-88B3-411A-9F4C-09B24A7630E3}"/>
                </a:ext>
              </a:extLst>
            </p:cNvPr>
            <p:cNvSpPr/>
            <p:nvPr/>
          </p:nvSpPr>
          <p:spPr>
            <a:xfrm>
              <a:off x="542923" y="1736759"/>
              <a:ext cx="8058154" cy="189880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TextBox 13">
              <a:extLst>
                <a:ext uri="{FF2B5EF4-FFF2-40B4-BE49-F238E27FC236}">
                  <a16:creationId xmlns:a16="http://schemas.microsoft.com/office/drawing/2014/main" id="{52449719-E2DB-4B91-880D-9C1E532648D0}"/>
                </a:ext>
              </a:extLst>
            </p:cNvPr>
            <p:cNvSpPr txBox="1"/>
            <p:nvPr/>
          </p:nvSpPr>
          <p:spPr>
            <a:xfrm>
              <a:off x="655854" y="1791678"/>
              <a:ext cx="7807571" cy="1736097"/>
            </a:xfrm>
            <a:prstGeom prst="rect">
              <a:avLst/>
            </a:prstGeom>
            <a:grpFill/>
          </p:spPr>
          <p:txBody>
            <a:bodyPr wrap="square" rtlCol="0">
              <a:spAutoFit/>
            </a:bodyPr>
            <a:lstStyle/>
            <a:p>
              <a:pPr algn="ctr"/>
              <a:r>
                <a:rPr lang="en-US" sz="2000" dirty="0">
                  <a:solidFill>
                    <a:schemeClr val="bg1"/>
                  </a:solidFill>
                </a:rPr>
                <a:t>A monopsony will hire workers up to the point </a:t>
              </a:r>
              <a:r>
                <a:rPr lang="en-US" sz="2000" i="1" dirty="0" err="1">
                  <a:solidFill>
                    <a:schemeClr val="bg1"/>
                  </a:solidFill>
                </a:rPr>
                <a:t>L</a:t>
              </a:r>
              <a:r>
                <a:rPr lang="en-US" sz="2000" baseline="-25000" dirty="0" err="1">
                  <a:solidFill>
                    <a:schemeClr val="bg1"/>
                  </a:solidFill>
                </a:rPr>
                <a:t>m</a:t>
              </a:r>
              <a:r>
                <a:rPr lang="en-US" sz="2000" dirty="0">
                  <a:solidFill>
                    <a:schemeClr val="bg1"/>
                  </a:solidFill>
                </a:rPr>
                <a:t>, where its demand for labor equals the marginal cost of additional labor, paying the wage </a:t>
              </a:r>
              <a:r>
                <a:rPr lang="en-US" sz="2000" i="1" dirty="0">
                  <a:solidFill>
                    <a:schemeClr val="bg1"/>
                  </a:solidFill>
                </a:rPr>
                <a:t>W</a:t>
              </a:r>
              <a:r>
                <a:rPr lang="en-US" sz="2000" baseline="-25000" dirty="0">
                  <a:solidFill>
                    <a:schemeClr val="bg1"/>
                  </a:solidFill>
                </a:rPr>
                <a:t>m</a:t>
              </a:r>
              <a:r>
                <a:rPr lang="en-US" sz="2000" dirty="0">
                  <a:solidFill>
                    <a:schemeClr val="bg1"/>
                  </a:solidFill>
                </a:rPr>
                <a:t> given by the supply curve of labor necessary to obtain </a:t>
              </a:r>
              <a:r>
                <a:rPr lang="en-US" sz="2000" i="1" dirty="0" err="1">
                  <a:solidFill>
                    <a:schemeClr val="bg1"/>
                  </a:solidFill>
                </a:rPr>
                <a:t>L</a:t>
              </a:r>
              <a:r>
                <a:rPr lang="en-US" sz="2000" baseline="-25000" dirty="0" err="1">
                  <a:solidFill>
                    <a:schemeClr val="bg1"/>
                  </a:solidFill>
                </a:rPr>
                <a:t>m</a:t>
              </a:r>
              <a:r>
                <a:rPr lang="en-US" sz="2000" dirty="0">
                  <a:solidFill>
                    <a:schemeClr val="bg1"/>
                  </a:solidFill>
                </a:rPr>
                <a:t> workers.</a:t>
              </a:r>
            </a:p>
          </p:txBody>
        </p:sp>
      </p:grpSp>
      <p:pic>
        <p:nvPicPr>
          <p:cNvPr id="3" name="Picture 2" descr="A graph illustrating demand for labor for a monopsony.">
            <a:extLst>
              <a:ext uri="{FF2B5EF4-FFF2-40B4-BE49-F238E27FC236}">
                <a16:creationId xmlns:a16="http://schemas.microsoft.com/office/drawing/2014/main" id="{D64955E2-7C0E-4B1B-B6F7-61E5638A79FE}"/>
              </a:ext>
            </a:extLst>
          </p:cNvPr>
          <p:cNvPicPr>
            <a:picLocks noChangeAspect="1"/>
          </p:cNvPicPr>
          <p:nvPr/>
        </p:nvPicPr>
        <p:blipFill>
          <a:blip r:embed="rId3"/>
          <a:stretch>
            <a:fillRect/>
          </a:stretch>
        </p:blipFill>
        <p:spPr>
          <a:xfrm>
            <a:off x="3665696" y="2597592"/>
            <a:ext cx="4200111" cy="4124113"/>
          </a:xfrm>
          <a:prstGeom prst="rect">
            <a:avLst/>
          </a:prstGeom>
        </p:spPr>
      </p:pic>
    </p:spTree>
    <p:extLst>
      <p:ext uri="{BB962C8B-B14F-4D97-AF65-F5344CB8AC3E}">
        <p14:creationId xmlns:p14="http://schemas.microsoft.com/office/powerpoint/2010/main" val="35994472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24001" y="288568"/>
            <a:ext cx="9144001" cy="6332628"/>
            <a:chOff x="-1" y="463132"/>
            <a:chExt cx="9144001" cy="6332628"/>
          </a:xfrm>
        </p:grpSpPr>
        <p:sp>
          <p:nvSpPr>
            <p:cNvPr id="26" name="TextBox 25"/>
            <p:cNvSpPr txBox="1"/>
            <p:nvPr/>
          </p:nvSpPr>
          <p:spPr>
            <a:xfrm>
              <a:off x="-1" y="463132"/>
              <a:ext cx="9144000" cy="553998"/>
            </a:xfrm>
            <a:prstGeom prst="rect">
              <a:avLst/>
            </a:prstGeom>
            <a:noFill/>
          </p:spPr>
          <p:txBody>
            <a:bodyPr wrap="square" rtlCol="0">
              <a:spAutoFit/>
            </a:bodyPr>
            <a:lstStyle/>
            <a:p>
              <a:pPr algn="ctr"/>
              <a:r>
                <a:rPr lang="en-US" sz="3000" dirty="0">
                  <a:latin typeface="Century Gothic" panose="020B0502020202020204" pitchFamily="34" charset="0"/>
                </a:rPr>
                <a:t>On Your Own</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A3C89F5-5AC7-42CA-B269-E0EF8850E061}"/>
              </a:ext>
            </a:extLst>
          </p:cNvPr>
          <p:cNvSpPr txBox="1"/>
          <p:nvPr/>
        </p:nvSpPr>
        <p:spPr>
          <a:xfrm>
            <a:off x="1459469" y="1983770"/>
            <a:ext cx="9273061" cy="1463040"/>
          </a:xfrm>
          <a:prstGeom prst="rect">
            <a:avLst/>
          </a:prstGeom>
          <a:solidFill>
            <a:srgbClr val="627981"/>
          </a:solidFill>
          <a:ln>
            <a:solidFill>
              <a:srgbClr val="627981"/>
            </a:solidFill>
          </a:ln>
        </p:spPr>
        <p:txBody>
          <a:bodyPr wrap="square" rtlCol="0" anchor="ctr">
            <a:spAutoFit/>
          </a:bodyPr>
          <a:lstStyle/>
          <a:p>
            <a:r>
              <a:rPr lang="en-US" sz="2000" dirty="0">
                <a:solidFill>
                  <a:schemeClr val="bg1"/>
                </a:solidFill>
              </a:rPr>
              <a:t>What are the similarities between a monopoly and a monopsony?</a:t>
            </a:r>
          </a:p>
          <a:p>
            <a:endParaRPr lang="en-US" sz="2000" dirty="0">
              <a:solidFill>
                <a:schemeClr val="bg1"/>
              </a:solidFill>
            </a:endParaRPr>
          </a:p>
          <a:p>
            <a:endParaRPr lang="en-US" sz="2000" dirty="0">
              <a:solidFill>
                <a:schemeClr val="bg1"/>
              </a:solidFill>
            </a:endParaRPr>
          </a:p>
          <a:p>
            <a:endParaRPr lang="en-US" sz="2000" dirty="0">
              <a:solidFill>
                <a:schemeClr val="bg1"/>
              </a:solidFill>
            </a:endParaRPr>
          </a:p>
        </p:txBody>
      </p:sp>
    </p:spTree>
    <p:extLst>
      <p:ext uri="{BB962C8B-B14F-4D97-AF65-F5344CB8AC3E}">
        <p14:creationId xmlns:p14="http://schemas.microsoft.com/office/powerpoint/2010/main" val="28012790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24001" y="288568"/>
            <a:ext cx="9144001" cy="6332628"/>
            <a:chOff x="-1" y="463132"/>
            <a:chExt cx="9144001" cy="6332628"/>
          </a:xfrm>
        </p:grpSpPr>
        <p:sp>
          <p:nvSpPr>
            <p:cNvPr id="26" name="TextBox 25"/>
            <p:cNvSpPr txBox="1"/>
            <p:nvPr/>
          </p:nvSpPr>
          <p:spPr>
            <a:xfrm>
              <a:off x="-1" y="463132"/>
              <a:ext cx="9144000" cy="553998"/>
            </a:xfrm>
            <a:prstGeom prst="rect">
              <a:avLst/>
            </a:prstGeom>
            <a:noFill/>
          </p:spPr>
          <p:txBody>
            <a:bodyPr wrap="square" rtlCol="0">
              <a:spAutoFit/>
            </a:bodyPr>
            <a:lstStyle/>
            <a:p>
              <a:pPr algn="ctr"/>
              <a:r>
                <a:rPr lang="en-US" sz="3000" dirty="0">
                  <a:latin typeface="Century Gothic" panose="020B0502020202020204" pitchFamily="34" charset="0"/>
                </a:rPr>
                <a:t>On Your Own</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A3C89F5-5AC7-42CA-B269-E0EF8850E061}"/>
              </a:ext>
            </a:extLst>
          </p:cNvPr>
          <p:cNvSpPr txBox="1"/>
          <p:nvPr/>
        </p:nvSpPr>
        <p:spPr>
          <a:xfrm>
            <a:off x="1459469" y="1854731"/>
            <a:ext cx="9273061" cy="2286000"/>
          </a:xfrm>
          <a:prstGeom prst="rect">
            <a:avLst/>
          </a:prstGeom>
          <a:solidFill>
            <a:srgbClr val="627981"/>
          </a:solidFill>
          <a:ln>
            <a:solidFill>
              <a:srgbClr val="627981"/>
            </a:solidFill>
          </a:ln>
        </p:spPr>
        <p:txBody>
          <a:bodyPr wrap="square" rtlCol="0" anchor="ctr">
            <a:spAutoFit/>
          </a:bodyPr>
          <a:lstStyle/>
          <a:p>
            <a:r>
              <a:rPr lang="en-US" sz="2000" dirty="0">
                <a:solidFill>
                  <a:schemeClr val="bg1"/>
                </a:solidFill>
              </a:rPr>
              <a:t>What are the similarities between a monopoly and a monopsony?</a:t>
            </a:r>
          </a:p>
          <a:p>
            <a:endParaRPr lang="en-US" sz="2000" dirty="0">
              <a:solidFill>
                <a:schemeClr val="bg1"/>
              </a:solidFill>
            </a:endParaRPr>
          </a:p>
          <a:p>
            <a:r>
              <a:rPr lang="en-US" sz="2000" i="1" dirty="0">
                <a:solidFill>
                  <a:schemeClr val="bg1"/>
                </a:solidFill>
              </a:rPr>
              <a:t>The situations of monopoly and monopsony are very similar. A monopolist is a sole seller and a monopsony is a sole buyer (of labor). For a monopolist to sell more of its output, it must lower price. Similarly, for a monopsony to hire more labor, it must raise the wage rate.</a:t>
            </a:r>
          </a:p>
        </p:txBody>
      </p:sp>
    </p:spTree>
    <p:extLst>
      <p:ext uri="{BB962C8B-B14F-4D97-AF65-F5344CB8AC3E}">
        <p14:creationId xmlns:p14="http://schemas.microsoft.com/office/powerpoint/2010/main" val="7332529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24001" y="288568"/>
            <a:ext cx="9144001" cy="6332628"/>
            <a:chOff x="-1" y="463132"/>
            <a:chExt cx="9144001" cy="6332628"/>
          </a:xfrm>
        </p:grpSpPr>
        <p:sp>
          <p:nvSpPr>
            <p:cNvPr id="26" name="TextBox 25"/>
            <p:cNvSpPr txBox="1"/>
            <p:nvPr/>
          </p:nvSpPr>
          <p:spPr>
            <a:xfrm>
              <a:off x="-1" y="463132"/>
              <a:ext cx="9144000" cy="553998"/>
            </a:xfrm>
            <a:prstGeom prst="rect">
              <a:avLst/>
            </a:prstGeom>
            <a:noFill/>
          </p:spPr>
          <p:txBody>
            <a:bodyPr wrap="square" rtlCol="0">
              <a:spAutoFit/>
            </a:bodyPr>
            <a:lstStyle/>
            <a:p>
              <a:pPr algn="ctr"/>
              <a:r>
                <a:rPr lang="en-US" sz="3000" dirty="0">
                  <a:latin typeface="Century Gothic" panose="020B0502020202020204" pitchFamily="34" charset="0"/>
                </a:rPr>
                <a:t>Summary</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A3C89F5-5AC7-42CA-B269-E0EF8850E061}"/>
              </a:ext>
            </a:extLst>
          </p:cNvPr>
          <p:cNvSpPr txBox="1"/>
          <p:nvPr/>
        </p:nvSpPr>
        <p:spPr>
          <a:xfrm>
            <a:off x="1459469" y="1665993"/>
            <a:ext cx="9273061" cy="4401205"/>
          </a:xfrm>
          <a:prstGeom prst="rect">
            <a:avLst/>
          </a:prstGeom>
          <a:solidFill>
            <a:srgbClr val="627981"/>
          </a:solidFill>
          <a:ln>
            <a:solidFill>
              <a:srgbClr val="627981"/>
            </a:solidFill>
          </a:ln>
        </p:spPr>
        <p:txBody>
          <a:bodyPr wrap="square" rtlCol="0" anchor="ctr">
            <a:spAutoFit/>
          </a:bodyPr>
          <a:lstStyle/>
          <a:p>
            <a:pPr marL="342900" indent="-342900">
              <a:buFont typeface="Arial" panose="020B0604020202020204" pitchFamily="34" charset="0"/>
              <a:buChar char="•"/>
            </a:pPr>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A monopsony is the sole employer in a labor market.</a:t>
            </a:r>
          </a:p>
          <a:p>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The monopsony can pay any wage it chooses, subject to the market supply of labor.</a:t>
            </a:r>
          </a:p>
          <a:p>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If the monopsony offers too low a wage, it may not find enough workers willing to work.</a:t>
            </a:r>
          </a:p>
          <a:p>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Since it must offer a higher wage to obtain more workers, the marginal cost of additional labor is greater than the wage.</a:t>
            </a:r>
          </a:p>
          <a:p>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To maximize profits, a monopsonist will hire workers up to the point where the marginal cost of labor equals the demand for labor.</a:t>
            </a:r>
          </a:p>
          <a:p>
            <a:endParaRPr lang="en-US" sz="2000" dirty="0">
              <a:solidFill>
                <a:schemeClr val="bg1"/>
              </a:solidFill>
            </a:endParaRPr>
          </a:p>
        </p:txBody>
      </p:sp>
    </p:spTree>
    <p:extLst>
      <p:ext uri="{BB962C8B-B14F-4D97-AF65-F5344CB8AC3E}">
        <p14:creationId xmlns:p14="http://schemas.microsoft.com/office/powerpoint/2010/main" val="17449790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5A7E83"/>
        </a:solidFill>
        <a:effectLst/>
      </p:bgPr>
    </p:bg>
    <p:spTree>
      <p:nvGrpSpPr>
        <p:cNvPr id="1" name=""/>
        <p:cNvGrpSpPr/>
        <p:nvPr/>
      </p:nvGrpSpPr>
      <p:grpSpPr>
        <a:xfrm>
          <a:off x="0" y="0"/>
          <a:ext cx="0" cy="0"/>
          <a:chOff x="0" y="0"/>
          <a:chExt cx="0" cy="0"/>
        </a:xfrm>
      </p:grpSpPr>
      <p:cxnSp>
        <p:nvCxnSpPr>
          <p:cNvPr id="11" name="Straight Connector 10"/>
          <p:cNvCxnSpPr/>
          <p:nvPr/>
        </p:nvCxnSpPr>
        <p:spPr>
          <a:xfrm>
            <a:off x="1859169" y="2729726"/>
            <a:ext cx="842962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1524000" y="1410227"/>
            <a:ext cx="914400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HAWKES</a:t>
            </a:r>
            <a:r>
              <a:rPr kumimoji="0" lang="en-US" sz="72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LEARNING</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1108" y="3050910"/>
            <a:ext cx="609600" cy="60960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6179" y="3050910"/>
            <a:ext cx="609600" cy="60960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7122" y="3050910"/>
            <a:ext cx="609600" cy="609600"/>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68065" y="3050910"/>
            <a:ext cx="609600" cy="609600"/>
          </a:xfrm>
          <a:prstGeom prst="rect">
            <a:avLst/>
          </a:prstGeom>
        </p:spPr>
      </p:pic>
    </p:spTree>
    <p:extLst>
      <p:ext uri="{BB962C8B-B14F-4D97-AF65-F5344CB8AC3E}">
        <p14:creationId xmlns:p14="http://schemas.microsoft.com/office/powerpoint/2010/main" val="42400331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3998" y="119183"/>
            <a:ext cx="9144000" cy="1015663"/>
          </a:xfrm>
          <a:prstGeom prst="rect">
            <a:avLst/>
          </a:prstGeom>
          <a:noFill/>
        </p:spPr>
        <p:txBody>
          <a:bodyPr wrap="square" rtlCol="0">
            <a:spAutoFit/>
          </a:bodyPr>
          <a:lstStyle/>
          <a:p>
            <a:pPr algn="ctr"/>
            <a:r>
              <a:rPr lang="en-US" sz="3000" dirty="0">
                <a:latin typeface="Century Gothic" panose="020B0502020202020204" pitchFamily="34" charset="0"/>
              </a:rPr>
              <a:t>Wages and Employment in an Imperfectly Competitive Labor Market</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3BA1613B-4FD4-4AE6-8FFB-1A1AD1551B09}"/>
              </a:ext>
            </a:extLst>
          </p:cNvPr>
          <p:cNvSpPr txBox="1"/>
          <p:nvPr/>
        </p:nvSpPr>
        <p:spPr>
          <a:xfrm>
            <a:off x="2096774" y="5445023"/>
            <a:ext cx="7998448" cy="738664"/>
          </a:xfrm>
          <a:prstGeom prst="rect">
            <a:avLst/>
          </a:prstGeom>
          <a:solidFill>
            <a:srgbClr val="627981"/>
          </a:solidFill>
        </p:spPr>
        <p:txBody>
          <a:bodyPr wrap="square" rtlCol="0">
            <a:spAutoFit/>
          </a:bodyPr>
          <a:lstStyle/>
          <a:p>
            <a:pPr algn="ctr"/>
            <a:r>
              <a:rPr lang="en-US" sz="2100" dirty="0">
                <a:solidFill>
                  <a:schemeClr val="bg1"/>
                </a:solidFill>
              </a:rPr>
              <a:t>Regulations can help reduce the imbalance of power between parties in the labor market.</a:t>
            </a:r>
          </a:p>
        </p:txBody>
      </p:sp>
      <p:pic>
        <p:nvPicPr>
          <p:cNvPr id="1026" name="Picture 2" descr="A close-up of two people shaking hands">
            <a:extLst>
              <a:ext uri="{FF2B5EF4-FFF2-40B4-BE49-F238E27FC236}">
                <a16:creationId xmlns:a16="http://schemas.microsoft.com/office/drawing/2014/main" id="{DDFAD222-7766-49E1-93F0-5F8C4533E15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498" y="1615066"/>
            <a:ext cx="5715000" cy="3352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57696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0" y="477930"/>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Labor Market Regulations</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4" name="Group 3">
            <a:extLst>
              <a:ext uri="{FF2B5EF4-FFF2-40B4-BE49-F238E27FC236}">
                <a16:creationId xmlns:a16="http://schemas.microsoft.com/office/drawing/2014/main" id="{3ECF6728-EFEC-4DB7-B7E3-3C61E25380C2}"/>
              </a:ext>
            </a:extLst>
          </p:cNvPr>
          <p:cNvGrpSpPr/>
          <p:nvPr/>
        </p:nvGrpSpPr>
        <p:grpSpPr>
          <a:xfrm>
            <a:off x="884286" y="2771353"/>
            <a:ext cx="4890705" cy="3820183"/>
            <a:chOff x="561019" y="1570557"/>
            <a:chExt cx="8058155" cy="6560909"/>
          </a:xfrm>
          <a:solidFill>
            <a:srgbClr val="627981"/>
          </a:solidFill>
        </p:grpSpPr>
        <p:sp>
          <p:nvSpPr>
            <p:cNvPr id="5" name="Rectangle 4">
              <a:extLst>
                <a:ext uri="{FF2B5EF4-FFF2-40B4-BE49-F238E27FC236}">
                  <a16:creationId xmlns:a16="http://schemas.microsoft.com/office/drawing/2014/main" id="{B7A74F64-74F7-4D44-80E9-45C597A45C0E}"/>
                </a:ext>
              </a:extLst>
            </p:cNvPr>
            <p:cNvSpPr/>
            <p:nvPr/>
          </p:nvSpPr>
          <p:spPr>
            <a:xfrm>
              <a:off x="561020" y="1570557"/>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endParaRPr>
            </a:p>
          </p:txBody>
        </p:sp>
        <p:sp>
          <p:nvSpPr>
            <p:cNvPr id="6" name="TextBox 5">
              <a:extLst>
                <a:ext uri="{FF2B5EF4-FFF2-40B4-BE49-F238E27FC236}">
                  <a16:creationId xmlns:a16="http://schemas.microsoft.com/office/drawing/2014/main" id="{B2C64DD8-409D-4B73-B8A4-B46C1B056436}"/>
                </a:ext>
              </a:extLst>
            </p:cNvPr>
            <p:cNvSpPr txBox="1"/>
            <p:nvPr/>
          </p:nvSpPr>
          <p:spPr>
            <a:xfrm>
              <a:off x="561019" y="1629862"/>
              <a:ext cx="8058155" cy="6501604"/>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Setting minimum hourly wages</a:t>
              </a:r>
            </a:p>
            <a:p>
              <a:pPr marL="342900" indent="-342900">
                <a:buFont typeface="Arial" panose="020B0604020202020204" pitchFamily="34" charset="0"/>
                <a:buChar char="•"/>
              </a:pPr>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Setting maximum hours of work (at least before employers pay overtime rates)</a:t>
              </a:r>
            </a:p>
            <a:p>
              <a:pPr marL="342900" indent="-342900">
                <a:buFont typeface="Arial" panose="020B0604020202020204" pitchFamily="34" charset="0"/>
                <a:buChar char="•"/>
              </a:pPr>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Prohibiting child labor</a:t>
              </a:r>
            </a:p>
            <a:p>
              <a:pPr marL="342900" indent="-342900">
                <a:buFont typeface="Arial" panose="020B0604020202020204" pitchFamily="34" charset="0"/>
                <a:buChar char="•"/>
              </a:pPr>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Regulating health and safety conditions in the workplace</a:t>
              </a:r>
            </a:p>
            <a:p>
              <a:pPr marL="342900" indent="-342900">
                <a:buFont typeface="Arial" panose="020B0604020202020204" pitchFamily="34" charset="0"/>
                <a:buChar char="•"/>
              </a:pPr>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Requiring employers to provide family leave</a:t>
              </a:r>
            </a:p>
          </p:txBody>
        </p:sp>
      </p:grpSp>
      <p:grpSp>
        <p:nvGrpSpPr>
          <p:cNvPr id="30" name="Group 29">
            <a:extLst>
              <a:ext uri="{FF2B5EF4-FFF2-40B4-BE49-F238E27FC236}">
                <a16:creationId xmlns:a16="http://schemas.microsoft.com/office/drawing/2014/main" id="{A78BF0D3-0D6F-4338-9F67-9C934BBCC2B3}"/>
              </a:ext>
            </a:extLst>
          </p:cNvPr>
          <p:cNvGrpSpPr/>
          <p:nvPr/>
        </p:nvGrpSpPr>
        <p:grpSpPr>
          <a:xfrm>
            <a:off x="1376516" y="1362292"/>
            <a:ext cx="9438968" cy="1160769"/>
            <a:chOff x="542923" y="1736761"/>
            <a:chExt cx="8058154" cy="1515285"/>
          </a:xfrm>
          <a:solidFill>
            <a:srgbClr val="627981"/>
          </a:solidFill>
        </p:grpSpPr>
        <p:sp>
          <p:nvSpPr>
            <p:cNvPr id="32" name="Rectangle 31">
              <a:extLst>
                <a:ext uri="{FF2B5EF4-FFF2-40B4-BE49-F238E27FC236}">
                  <a16:creationId xmlns:a16="http://schemas.microsoft.com/office/drawing/2014/main" id="{88F67047-C027-436F-A941-7E95F5E01E11}"/>
                </a:ext>
              </a:extLst>
            </p:cNvPr>
            <p:cNvSpPr/>
            <p:nvPr/>
          </p:nvSpPr>
          <p:spPr>
            <a:xfrm>
              <a:off x="542923" y="1736761"/>
              <a:ext cx="8058154" cy="151528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TextBox 33">
              <a:extLst>
                <a:ext uri="{FF2B5EF4-FFF2-40B4-BE49-F238E27FC236}">
                  <a16:creationId xmlns:a16="http://schemas.microsoft.com/office/drawing/2014/main" id="{635025EB-69BF-43CF-B195-E030AFE44C3B}"/>
                </a:ext>
              </a:extLst>
            </p:cNvPr>
            <p:cNvSpPr txBox="1"/>
            <p:nvPr/>
          </p:nvSpPr>
          <p:spPr>
            <a:xfrm>
              <a:off x="655854" y="1845577"/>
              <a:ext cx="7807571" cy="1323439"/>
            </a:xfrm>
            <a:prstGeom prst="rect">
              <a:avLst/>
            </a:prstGeom>
            <a:grpFill/>
          </p:spPr>
          <p:txBody>
            <a:bodyPr wrap="square" rtlCol="0">
              <a:spAutoFit/>
            </a:bodyPr>
            <a:lstStyle/>
            <a:p>
              <a:pPr algn="ctr"/>
              <a:r>
                <a:rPr lang="en-US" sz="2000" dirty="0">
                  <a:solidFill>
                    <a:schemeClr val="bg1"/>
                  </a:solidFill>
                </a:rPr>
                <a:t>To give workers more power, the U.S. government has passed, in response to years of labor protests, several laws to create a more equal balance of power between workers and employers. These laws include some of the following:</a:t>
              </a:r>
            </a:p>
          </p:txBody>
        </p:sp>
      </p:grpSp>
      <p:grpSp>
        <p:nvGrpSpPr>
          <p:cNvPr id="57" name="Group 56">
            <a:extLst>
              <a:ext uri="{FF2B5EF4-FFF2-40B4-BE49-F238E27FC236}">
                <a16:creationId xmlns:a16="http://schemas.microsoft.com/office/drawing/2014/main" id="{8A7340F5-8BAE-4BF6-B76E-A0571D189BE8}"/>
              </a:ext>
            </a:extLst>
          </p:cNvPr>
          <p:cNvGrpSpPr/>
          <p:nvPr/>
        </p:nvGrpSpPr>
        <p:grpSpPr>
          <a:xfrm>
            <a:off x="6456341" y="2771353"/>
            <a:ext cx="4890705" cy="3820183"/>
            <a:chOff x="561019" y="1570557"/>
            <a:chExt cx="8058155" cy="6560905"/>
          </a:xfrm>
          <a:solidFill>
            <a:srgbClr val="627981"/>
          </a:solidFill>
        </p:grpSpPr>
        <p:sp>
          <p:nvSpPr>
            <p:cNvPr id="58" name="Rectangle 57">
              <a:extLst>
                <a:ext uri="{FF2B5EF4-FFF2-40B4-BE49-F238E27FC236}">
                  <a16:creationId xmlns:a16="http://schemas.microsoft.com/office/drawing/2014/main" id="{52F6EF66-E6D2-43CF-BB4B-8BF945890119}"/>
                </a:ext>
              </a:extLst>
            </p:cNvPr>
            <p:cNvSpPr/>
            <p:nvPr/>
          </p:nvSpPr>
          <p:spPr>
            <a:xfrm>
              <a:off x="561020" y="1570557"/>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endParaRPr>
            </a:p>
          </p:txBody>
        </p:sp>
        <p:sp>
          <p:nvSpPr>
            <p:cNvPr id="59" name="TextBox 58">
              <a:extLst>
                <a:ext uri="{FF2B5EF4-FFF2-40B4-BE49-F238E27FC236}">
                  <a16:creationId xmlns:a16="http://schemas.microsoft.com/office/drawing/2014/main" id="{471ECFF0-5C49-4DB4-85A5-8CA551F114B3}"/>
                </a:ext>
              </a:extLst>
            </p:cNvPr>
            <p:cNvSpPr txBox="1"/>
            <p:nvPr/>
          </p:nvSpPr>
          <p:spPr>
            <a:xfrm>
              <a:off x="561019" y="1629862"/>
              <a:ext cx="8058155" cy="6501600"/>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Preventing discrimination on the basis of race, ethnicity, gender, sexual orientation, and age</a:t>
              </a:r>
            </a:p>
            <a:p>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Requiring employers to give advance notice of layoffs</a:t>
              </a:r>
            </a:p>
            <a:p>
              <a:pPr marL="342900" indent="-342900">
                <a:buFont typeface="Arial" panose="020B0604020202020204" pitchFamily="34" charset="0"/>
                <a:buChar char="•"/>
              </a:pPr>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Covering workers with unemployment insurance</a:t>
              </a:r>
            </a:p>
            <a:p>
              <a:pPr marL="342900" indent="-342900">
                <a:buFont typeface="Arial" panose="020B0604020202020204" pitchFamily="34" charset="0"/>
                <a:buChar char="•"/>
              </a:pPr>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Setting a limit on the number of immigrant workers from other countries</a:t>
              </a:r>
            </a:p>
          </p:txBody>
        </p:sp>
      </p:grpSp>
    </p:spTree>
    <p:extLst>
      <p:ext uri="{BB962C8B-B14F-4D97-AF65-F5344CB8AC3E}">
        <p14:creationId xmlns:p14="http://schemas.microsoft.com/office/powerpoint/2010/main" val="28627530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0" y="477930"/>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Labor Market Regulations</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aphicFrame>
        <p:nvGraphicFramePr>
          <p:cNvPr id="2" name="Table 2">
            <a:extLst>
              <a:ext uri="{FF2B5EF4-FFF2-40B4-BE49-F238E27FC236}">
                <a16:creationId xmlns:a16="http://schemas.microsoft.com/office/drawing/2014/main" id="{534E18C4-676B-4D59-B0A0-A4EE86D81E13}"/>
              </a:ext>
            </a:extLst>
          </p:cNvPr>
          <p:cNvGraphicFramePr>
            <a:graphicFrameLocks noGrp="1"/>
          </p:cNvGraphicFramePr>
          <p:nvPr>
            <p:extLst>
              <p:ext uri="{D42A27DB-BD31-4B8C-83A1-F6EECF244321}">
                <p14:modId xmlns:p14="http://schemas.microsoft.com/office/powerpoint/2010/main" val="4071984771"/>
              </p:ext>
            </p:extLst>
          </p:nvPr>
        </p:nvGraphicFramePr>
        <p:xfrm>
          <a:off x="2032000" y="1433075"/>
          <a:ext cx="8128000" cy="514096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294527001"/>
                    </a:ext>
                  </a:extLst>
                </a:gridCol>
                <a:gridCol w="4064000">
                  <a:extLst>
                    <a:ext uri="{9D8B030D-6E8A-4147-A177-3AD203B41FA5}">
                      <a16:colId xmlns:a16="http://schemas.microsoft.com/office/drawing/2014/main" val="4068194289"/>
                    </a:ext>
                  </a:extLst>
                </a:gridCol>
              </a:tblGrid>
              <a:tr h="370840">
                <a:tc>
                  <a:txBody>
                    <a:bodyPr/>
                    <a:lstStyle/>
                    <a:p>
                      <a:pPr algn="ctr"/>
                      <a:r>
                        <a:rPr lang="en-US" dirty="0">
                          <a:solidFill>
                            <a:schemeClr val="tx1"/>
                          </a:solidFill>
                        </a:rPr>
                        <a:t>Law</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Protection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29690357"/>
                  </a:ext>
                </a:extLst>
              </a:tr>
              <a:tr h="370840">
                <a:tc>
                  <a:txBody>
                    <a:bodyPr/>
                    <a:lstStyle/>
                    <a:p>
                      <a:r>
                        <a:rPr lang="en-US" sz="1700" b="0" i="0" kern="1200" dirty="0">
                          <a:solidFill>
                            <a:schemeClr val="dk1"/>
                          </a:solidFill>
                          <a:effectLst/>
                          <a:latin typeface="+mn-lt"/>
                          <a:ea typeface="+mn-ea"/>
                          <a:cs typeface="+mn-cs"/>
                        </a:rPr>
                        <a:t>Social Security Act of 1935</a:t>
                      </a:r>
                      <a:endParaRPr lang="en-US" sz="17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700" b="0" i="0" kern="1200" dirty="0">
                          <a:solidFill>
                            <a:schemeClr val="dk1"/>
                          </a:solidFill>
                          <a:effectLst/>
                          <a:latin typeface="+mn-lt"/>
                          <a:ea typeface="+mn-ea"/>
                          <a:cs typeface="+mn-cs"/>
                        </a:rPr>
                        <a:t>Under Title III, establishes a state-run system of unemployment insurance, in which workers pay into a state fund when they are employed and receive benefits for a time when they are unemployed</a:t>
                      </a:r>
                      <a:endParaRPr lang="en-US" sz="17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94677460"/>
                  </a:ext>
                </a:extLst>
              </a:tr>
              <a:tr h="370840">
                <a:tc>
                  <a:txBody>
                    <a:bodyPr/>
                    <a:lstStyle/>
                    <a:p>
                      <a:r>
                        <a:rPr lang="en-US" sz="1700" b="0" i="0" kern="1200" dirty="0">
                          <a:solidFill>
                            <a:schemeClr val="dk1"/>
                          </a:solidFill>
                          <a:effectLst/>
                          <a:latin typeface="+mn-lt"/>
                          <a:ea typeface="+mn-ea"/>
                          <a:cs typeface="+mn-cs"/>
                        </a:rPr>
                        <a:t>Fair Labor Standards Act of 1938</a:t>
                      </a:r>
                      <a:endParaRPr lang="en-US" sz="17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700" b="0" i="0" kern="1200" dirty="0">
                          <a:solidFill>
                            <a:schemeClr val="dk1"/>
                          </a:solidFill>
                          <a:effectLst/>
                          <a:latin typeface="+mn-lt"/>
                          <a:ea typeface="+mn-ea"/>
                          <a:cs typeface="+mn-cs"/>
                        </a:rPr>
                        <a:t>Establishes the minimum wage, limits on child labor, and rules requiring payment of overtime pay for those in jobs that are paid by the hour and exceed </a:t>
                      </a:r>
                      <a:r>
                        <a:rPr lang="en-US" sz="1700" b="0" i="0" u="none" strike="noStrike" kern="1200" dirty="0">
                          <a:solidFill>
                            <a:schemeClr val="dk1"/>
                          </a:solidFill>
                          <a:effectLst/>
                          <a:latin typeface="+mn-lt"/>
                          <a:ea typeface="+mn-ea"/>
                          <a:cs typeface="+mn-cs"/>
                        </a:rPr>
                        <a:t>forty</a:t>
                      </a:r>
                      <a:r>
                        <a:rPr lang="en-US" sz="1700" b="0" i="0" kern="1200" dirty="0">
                          <a:solidFill>
                            <a:schemeClr val="dk1"/>
                          </a:solidFill>
                          <a:effectLst/>
                          <a:latin typeface="+mn-lt"/>
                          <a:ea typeface="+mn-ea"/>
                          <a:cs typeface="+mn-cs"/>
                        </a:rPr>
                        <a:t> hours per week</a:t>
                      </a:r>
                      <a:endParaRPr lang="en-US" sz="17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67021910"/>
                  </a:ext>
                </a:extLst>
              </a:tr>
              <a:tr h="370840">
                <a:tc>
                  <a:txBody>
                    <a:bodyPr/>
                    <a:lstStyle/>
                    <a:p>
                      <a:r>
                        <a:rPr lang="en-US" sz="1700" b="0" i="0" kern="1200" dirty="0">
                          <a:solidFill>
                            <a:schemeClr val="dk1"/>
                          </a:solidFill>
                          <a:effectLst/>
                          <a:latin typeface="+mn-lt"/>
                          <a:ea typeface="+mn-ea"/>
                          <a:cs typeface="+mn-cs"/>
                        </a:rPr>
                        <a:t>Civil Rights Act of 1964</a:t>
                      </a:r>
                      <a:endParaRPr lang="en-US" sz="17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700" b="0" i="0" kern="1200" dirty="0">
                          <a:solidFill>
                            <a:schemeClr val="dk1"/>
                          </a:solidFill>
                          <a:effectLst/>
                          <a:latin typeface="+mn-lt"/>
                          <a:ea typeface="+mn-ea"/>
                          <a:cs typeface="+mn-cs"/>
                        </a:rPr>
                        <a:t>Title VII of the Act prohibits discrimination in employment on the basis of race, gender, national origin, religion, or sexual orientation</a:t>
                      </a:r>
                      <a:endParaRPr lang="en-US" sz="17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30523780"/>
                  </a:ext>
                </a:extLst>
              </a:tr>
              <a:tr h="203385">
                <a:tc>
                  <a:txBody>
                    <a:bodyPr/>
                    <a:lstStyle/>
                    <a:p>
                      <a:r>
                        <a:rPr lang="en-US" sz="1700" b="0" i="0" kern="1200" dirty="0">
                          <a:solidFill>
                            <a:schemeClr val="dk1"/>
                          </a:solidFill>
                          <a:effectLst/>
                          <a:latin typeface="+mn-lt"/>
                          <a:ea typeface="+mn-ea"/>
                          <a:cs typeface="+mn-cs"/>
                        </a:rPr>
                        <a:t>Americans with Disabilities Act of 1990</a:t>
                      </a:r>
                      <a:endParaRPr lang="en-US" sz="17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700" dirty="0">
                          <a:solidFill>
                            <a:schemeClr val="tx1"/>
                          </a:solidFill>
                        </a:rPr>
                        <a:t>Prohibits discrimination against those with disabilities and requires reasonable accommodations for them on the job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0094402"/>
                  </a:ext>
                </a:extLst>
              </a:tr>
            </a:tbl>
          </a:graphicData>
        </a:graphic>
      </p:graphicFrame>
    </p:spTree>
    <p:extLst>
      <p:ext uri="{BB962C8B-B14F-4D97-AF65-F5344CB8AC3E}">
        <p14:creationId xmlns:p14="http://schemas.microsoft.com/office/powerpoint/2010/main" val="39234801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0" y="477930"/>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Labor Market Regulations</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2" name="Arrow: Left 1">
            <a:extLst>
              <a:ext uri="{FF2B5EF4-FFF2-40B4-BE49-F238E27FC236}">
                <a16:creationId xmlns:a16="http://schemas.microsoft.com/office/drawing/2014/main" id="{431A0BEA-30C7-4599-9610-3A478D8D17A2}"/>
              </a:ext>
            </a:extLst>
          </p:cNvPr>
          <p:cNvSpPr/>
          <p:nvPr/>
        </p:nvSpPr>
        <p:spPr>
          <a:xfrm>
            <a:off x="625366" y="2957513"/>
            <a:ext cx="4756095" cy="3184622"/>
          </a:xfrm>
          <a:prstGeom prst="leftArrow">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Demand-side sources:</a:t>
            </a:r>
          </a:p>
          <a:p>
            <a:pPr algn="ctr"/>
            <a:r>
              <a:rPr lang="en-US" dirty="0"/>
              <a:t>Labor market power by employers</a:t>
            </a:r>
          </a:p>
        </p:txBody>
      </p:sp>
      <p:sp>
        <p:nvSpPr>
          <p:cNvPr id="14" name="Arrow: Left 13">
            <a:extLst>
              <a:ext uri="{FF2B5EF4-FFF2-40B4-BE49-F238E27FC236}">
                <a16:creationId xmlns:a16="http://schemas.microsoft.com/office/drawing/2014/main" id="{E7BEA083-6B93-436D-A1BD-EC28480E6E5F}"/>
              </a:ext>
            </a:extLst>
          </p:cNvPr>
          <p:cNvSpPr/>
          <p:nvPr/>
        </p:nvSpPr>
        <p:spPr>
          <a:xfrm flipH="1">
            <a:off x="6715947" y="2957513"/>
            <a:ext cx="4756095" cy="3184622"/>
          </a:xfrm>
          <a:prstGeom prst="leftArrow">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Supply-side sources:</a:t>
            </a:r>
          </a:p>
          <a:p>
            <a:pPr algn="ctr"/>
            <a:r>
              <a:rPr lang="en-US" dirty="0"/>
              <a:t>Labor market power by employees</a:t>
            </a:r>
          </a:p>
        </p:txBody>
      </p:sp>
      <p:grpSp>
        <p:nvGrpSpPr>
          <p:cNvPr id="15" name="Group 14">
            <a:extLst>
              <a:ext uri="{FF2B5EF4-FFF2-40B4-BE49-F238E27FC236}">
                <a16:creationId xmlns:a16="http://schemas.microsoft.com/office/drawing/2014/main" id="{2EFA5AA1-992D-4AB8-AF48-D17EB73EA82F}"/>
              </a:ext>
            </a:extLst>
          </p:cNvPr>
          <p:cNvGrpSpPr/>
          <p:nvPr/>
        </p:nvGrpSpPr>
        <p:grpSpPr>
          <a:xfrm>
            <a:off x="2066923" y="1651766"/>
            <a:ext cx="8058154" cy="886482"/>
            <a:chOff x="542923" y="1736761"/>
            <a:chExt cx="8058154" cy="1515285"/>
          </a:xfrm>
          <a:solidFill>
            <a:srgbClr val="627981"/>
          </a:solidFill>
        </p:grpSpPr>
        <p:sp>
          <p:nvSpPr>
            <p:cNvPr id="16" name="Rectangle 15">
              <a:extLst>
                <a:ext uri="{FF2B5EF4-FFF2-40B4-BE49-F238E27FC236}">
                  <a16:creationId xmlns:a16="http://schemas.microsoft.com/office/drawing/2014/main" id="{9E1A861E-D9DD-4C41-8669-E304A172A936}"/>
                </a:ext>
              </a:extLst>
            </p:cNvPr>
            <p:cNvSpPr/>
            <p:nvPr/>
          </p:nvSpPr>
          <p:spPr>
            <a:xfrm>
              <a:off x="542923" y="1736761"/>
              <a:ext cx="8058154" cy="151528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7" name="TextBox 16">
              <a:extLst>
                <a:ext uri="{FF2B5EF4-FFF2-40B4-BE49-F238E27FC236}">
                  <a16:creationId xmlns:a16="http://schemas.microsoft.com/office/drawing/2014/main" id="{CE4CA331-DCFB-4BA1-BFF3-98E339BDB45A}"/>
                </a:ext>
              </a:extLst>
            </p:cNvPr>
            <p:cNvSpPr txBox="1"/>
            <p:nvPr/>
          </p:nvSpPr>
          <p:spPr>
            <a:xfrm>
              <a:off x="655854" y="1899475"/>
              <a:ext cx="7807571" cy="1210007"/>
            </a:xfrm>
            <a:prstGeom prst="rect">
              <a:avLst/>
            </a:prstGeom>
            <a:grpFill/>
          </p:spPr>
          <p:txBody>
            <a:bodyPr wrap="square" rtlCol="0">
              <a:spAutoFit/>
            </a:bodyPr>
            <a:lstStyle/>
            <a:p>
              <a:pPr algn="ctr"/>
              <a:r>
                <a:rPr lang="en-US" sz="2000" dirty="0">
                  <a:solidFill>
                    <a:schemeClr val="bg1"/>
                  </a:solidFill>
                </a:rPr>
                <a:t>There are two sources of imperfect competition in labor markets. This section primarily focuses on the demand side.</a:t>
              </a:r>
            </a:p>
          </p:txBody>
        </p:sp>
      </p:grpSp>
    </p:spTree>
    <p:extLst>
      <p:ext uri="{BB962C8B-B14F-4D97-AF65-F5344CB8AC3E}">
        <p14:creationId xmlns:p14="http://schemas.microsoft.com/office/powerpoint/2010/main" val="5860507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0" y="477930"/>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Monopsony</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4" name="Group 13">
            <a:extLst>
              <a:ext uri="{FF2B5EF4-FFF2-40B4-BE49-F238E27FC236}">
                <a16:creationId xmlns:a16="http://schemas.microsoft.com/office/drawing/2014/main" id="{7606FCA3-F798-4992-9374-51BB75CAC63F}"/>
              </a:ext>
            </a:extLst>
          </p:cNvPr>
          <p:cNvGrpSpPr/>
          <p:nvPr/>
        </p:nvGrpSpPr>
        <p:grpSpPr>
          <a:xfrm>
            <a:off x="2066923" y="1620871"/>
            <a:ext cx="8058154" cy="806935"/>
            <a:chOff x="542923" y="1736761"/>
            <a:chExt cx="8058154" cy="806935"/>
          </a:xfrm>
          <a:solidFill>
            <a:srgbClr val="627981"/>
          </a:solidFill>
        </p:grpSpPr>
        <p:sp>
          <p:nvSpPr>
            <p:cNvPr id="23" name="Rectangle 22">
              <a:extLst>
                <a:ext uri="{FF2B5EF4-FFF2-40B4-BE49-F238E27FC236}">
                  <a16:creationId xmlns:a16="http://schemas.microsoft.com/office/drawing/2014/main" id="{7986250F-BD8E-430B-B75C-2E79DB13AB22}"/>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400" dirty="0">
                <a:solidFill>
                  <a:schemeClr val="bg1"/>
                </a:solidFill>
              </a:endParaRPr>
            </a:p>
          </p:txBody>
        </p:sp>
        <p:sp>
          <p:nvSpPr>
            <p:cNvPr id="24" name="TextBox 11">
              <a:extLst>
                <a:ext uri="{FF2B5EF4-FFF2-40B4-BE49-F238E27FC236}">
                  <a16:creationId xmlns:a16="http://schemas.microsoft.com/office/drawing/2014/main" id="{73B6100D-E707-4229-8273-754BC8BFC67A}"/>
                </a:ext>
              </a:extLst>
            </p:cNvPr>
            <p:cNvSpPr txBox="1"/>
            <p:nvPr/>
          </p:nvSpPr>
          <p:spPr>
            <a:xfrm>
              <a:off x="599388" y="1781290"/>
              <a:ext cx="7807571" cy="707886"/>
            </a:xfrm>
            <a:prstGeom prst="rect">
              <a:avLst/>
            </a:prstGeom>
            <a:grp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buFont typeface="Arial" panose="020B0604020202020204" pitchFamily="34" charset="0"/>
                <a:buChar char="•"/>
              </a:pPr>
              <a:r>
                <a:rPr lang="en-US" sz="2000" dirty="0">
                  <a:solidFill>
                    <a:schemeClr val="bg1"/>
                  </a:solidFill>
                </a:rPr>
                <a:t>A competitive labor market is one where there are many potential employers for a given type of worker.</a:t>
              </a:r>
            </a:p>
          </p:txBody>
        </p:sp>
      </p:grpSp>
      <p:grpSp>
        <p:nvGrpSpPr>
          <p:cNvPr id="15" name="Group 14">
            <a:extLst>
              <a:ext uri="{FF2B5EF4-FFF2-40B4-BE49-F238E27FC236}">
                <a16:creationId xmlns:a16="http://schemas.microsoft.com/office/drawing/2014/main" id="{329D0464-A25F-45E6-B729-2B0E64C05487}"/>
              </a:ext>
            </a:extLst>
          </p:cNvPr>
          <p:cNvGrpSpPr/>
          <p:nvPr/>
        </p:nvGrpSpPr>
        <p:grpSpPr>
          <a:xfrm>
            <a:off x="2066923" y="2526484"/>
            <a:ext cx="8058154" cy="806935"/>
            <a:chOff x="542923" y="1736761"/>
            <a:chExt cx="8058154" cy="806935"/>
          </a:xfrm>
          <a:solidFill>
            <a:srgbClr val="627981"/>
          </a:solidFill>
        </p:grpSpPr>
        <p:sp>
          <p:nvSpPr>
            <p:cNvPr id="21" name="Rectangle 20">
              <a:extLst>
                <a:ext uri="{FF2B5EF4-FFF2-40B4-BE49-F238E27FC236}">
                  <a16:creationId xmlns:a16="http://schemas.microsoft.com/office/drawing/2014/main" id="{6BD3DEC5-A093-43B3-8EE4-76251F558756}"/>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400" dirty="0">
                <a:solidFill>
                  <a:schemeClr val="bg1"/>
                </a:solidFill>
              </a:endParaRPr>
            </a:p>
          </p:txBody>
        </p:sp>
        <p:sp>
          <p:nvSpPr>
            <p:cNvPr id="22" name="TextBox 14">
              <a:extLst>
                <a:ext uri="{FF2B5EF4-FFF2-40B4-BE49-F238E27FC236}">
                  <a16:creationId xmlns:a16="http://schemas.microsoft.com/office/drawing/2014/main" id="{7694218A-36E4-4EB9-BBC2-B11865FC08A7}"/>
                </a:ext>
              </a:extLst>
            </p:cNvPr>
            <p:cNvSpPr txBox="1"/>
            <p:nvPr/>
          </p:nvSpPr>
          <p:spPr>
            <a:xfrm>
              <a:off x="599388" y="1768293"/>
              <a:ext cx="7807571" cy="707886"/>
            </a:xfrm>
            <a:prstGeom prst="rect">
              <a:avLst/>
            </a:prstGeom>
            <a:grp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buFont typeface="Arial" panose="020B0604020202020204" pitchFamily="34" charset="0"/>
                <a:buChar char="•"/>
              </a:pPr>
              <a:r>
                <a:rPr lang="en-US" sz="2000" dirty="0">
                  <a:solidFill>
                    <a:schemeClr val="bg1"/>
                  </a:solidFill>
                </a:rPr>
                <a:t>If there is only one employer in a labor market, they can offer lower wages than would exist in a competitive market.</a:t>
              </a:r>
            </a:p>
          </p:txBody>
        </p:sp>
      </p:grpSp>
      <p:grpSp>
        <p:nvGrpSpPr>
          <p:cNvPr id="16" name="Group 15">
            <a:extLst>
              <a:ext uri="{FF2B5EF4-FFF2-40B4-BE49-F238E27FC236}">
                <a16:creationId xmlns:a16="http://schemas.microsoft.com/office/drawing/2014/main" id="{BE18EC23-3213-4A05-9540-D48953A9D44F}"/>
              </a:ext>
            </a:extLst>
          </p:cNvPr>
          <p:cNvGrpSpPr/>
          <p:nvPr/>
        </p:nvGrpSpPr>
        <p:grpSpPr>
          <a:xfrm>
            <a:off x="2066923" y="3421202"/>
            <a:ext cx="8058154" cy="806935"/>
            <a:chOff x="542923" y="1736761"/>
            <a:chExt cx="8058154" cy="806935"/>
          </a:xfrm>
          <a:solidFill>
            <a:srgbClr val="627981"/>
          </a:solidFill>
        </p:grpSpPr>
        <p:sp>
          <p:nvSpPr>
            <p:cNvPr id="17" name="Rectangle 16">
              <a:extLst>
                <a:ext uri="{FF2B5EF4-FFF2-40B4-BE49-F238E27FC236}">
                  <a16:creationId xmlns:a16="http://schemas.microsoft.com/office/drawing/2014/main" id="{7442454A-80A9-4C1B-8D5E-12CBF8693647}"/>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400" dirty="0">
                <a:solidFill>
                  <a:schemeClr val="bg1"/>
                </a:solidFill>
              </a:endParaRPr>
            </a:p>
          </p:txBody>
        </p:sp>
        <p:sp>
          <p:nvSpPr>
            <p:cNvPr id="18" name="TextBox 17">
              <a:extLst>
                <a:ext uri="{FF2B5EF4-FFF2-40B4-BE49-F238E27FC236}">
                  <a16:creationId xmlns:a16="http://schemas.microsoft.com/office/drawing/2014/main" id="{BB2CD021-73D8-4F93-9515-8A1BEDC0ABA3}"/>
                </a:ext>
              </a:extLst>
            </p:cNvPr>
            <p:cNvSpPr txBox="1"/>
            <p:nvPr/>
          </p:nvSpPr>
          <p:spPr>
            <a:xfrm>
              <a:off x="599388" y="1786285"/>
              <a:ext cx="7807571" cy="707886"/>
            </a:xfrm>
            <a:prstGeom prst="rect">
              <a:avLst/>
            </a:prstGeom>
            <a:grp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buFont typeface="Arial" panose="020B0604020202020204" pitchFamily="34" charset="0"/>
                <a:buChar char="•"/>
              </a:pPr>
              <a:r>
                <a:rPr lang="en-US" sz="2000" dirty="0">
                  <a:solidFill>
                    <a:schemeClr val="bg1"/>
                  </a:solidFill>
                </a:rPr>
                <a:t>If a lone employer is exploiting its market power, the firm is called a </a:t>
              </a:r>
              <a:r>
                <a:rPr lang="en-US" sz="2000" b="1" dirty="0">
                  <a:solidFill>
                    <a:schemeClr val="bg1"/>
                  </a:solidFill>
                </a:rPr>
                <a:t>monopsony</a:t>
              </a:r>
              <a:r>
                <a:rPr lang="en-US" sz="2000" dirty="0">
                  <a:solidFill>
                    <a:schemeClr val="bg1"/>
                  </a:solidFill>
                </a:rPr>
                <a:t>.</a:t>
              </a:r>
            </a:p>
          </p:txBody>
        </p:sp>
      </p:grpSp>
    </p:spTree>
    <p:extLst>
      <p:ext uri="{BB962C8B-B14F-4D97-AF65-F5344CB8AC3E}">
        <p14:creationId xmlns:p14="http://schemas.microsoft.com/office/powerpoint/2010/main" val="3094672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0" y="477930"/>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Monopsony</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4" name="Group 13">
            <a:extLst>
              <a:ext uri="{FF2B5EF4-FFF2-40B4-BE49-F238E27FC236}">
                <a16:creationId xmlns:a16="http://schemas.microsoft.com/office/drawing/2014/main" id="{7606FCA3-F798-4992-9374-51BB75CAC63F}"/>
              </a:ext>
            </a:extLst>
          </p:cNvPr>
          <p:cNvGrpSpPr/>
          <p:nvPr/>
        </p:nvGrpSpPr>
        <p:grpSpPr>
          <a:xfrm>
            <a:off x="2066923" y="5150227"/>
            <a:ext cx="8058154" cy="1060192"/>
            <a:chOff x="542923" y="1736761"/>
            <a:chExt cx="8058154" cy="1060192"/>
          </a:xfrm>
          <a:solidFill>
            <a:srgbClr val="627981"/>
          </a:solidFill>
        </p:grpSpPr>
        <p:sp>
          <p:nvSpPr>
            <p:cNvPr id="23" name="Rectangle 22">
              <a:extLst>
                <a:ext uri="{FF2B5EF4-FFF2-40B4-BE49-F238E27FC236}">
                  <a16:creationId xmlns:a16="http://schemas.microsoft.com/office/drawing/2014/main" id="{7986250F-BD8E-430B-B75C-2E79DB13AB22}"/>
                </a:ext>
              </a:extLst>
            </p:cNvPr>
            <p:cNvSpPr/>
            <p:nvPr/>
          </p:nvSpPr>
          <p:spPr>
            <a:xfrm>
              <a:off x="542923" y="1736761"/>
              <a:ext cx="8058154" cy="106019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400" dirty="0">
                <a:solidFill>
                  <a:schemeClr val="bg1"/>
                </a:solidFill>
              </a:endParaRPr>
            </a:p>
          </p:txBody>
        </p:sp>
        <p:sp>
          <p:nvSpPr>
            <p:cNvPr id="24" name="TextBox 11">
              <a:extLst>
                <a:ext uri="{FF2B5EF4-FFF2-40B4-BE49-F238E27FC236}">
                  <a16:creationId xmlns:a16="http://schemas.microsoft.com/office/drawing/2014/main" id="{73B6100D-E707-4229-8273-754BC8BFC67A}"/>
                </a:ext>
              </a:extLst>
            </p:cNvPr>
            <p:cNvSpPr txBox="1"/>
            <p:nvPr/>
          </p:nvSpPr>
          <p:spPr>
            <a:xfrm>
              <a:off x="599388" y="1781290"/>
              <a:ext cx="7807571" cy="1015663"/>
            </a:xfrm>
            <a:prstGeom prst="rect">
              <a:avLst/>
            </a:prstGeom>
            <a:grp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000" dirty="0">
                  <a:solidFill>
                    <a:schemeClr val="bg1"/>
                  </a:solidFill>
                </a:rPr>
                <a:t>The classical example of monopsony is the sole coal company in a West Virginia town. If coal miners want to work, they must accept what the coal company is paying.</a:t>
              </a:r>
            </a:p>
          </p:txBody>
        </p:sp>
      </p:grpSp>
      <p:pic>
        <p:nvPicPr>
          <p:cNvPr id="3" name="Picture 2" descr="A picture of a coal mine">
            <a:extLst>
              <a:ext uri="{FF2B5EF4-FFF2-40B4-BE49-F238E27FC236}">
                <a16:creationId xmlns:a16="http://schemas.microsoft.com/office/drawing/2014/main" id="{3AF6D903-EB29-48CA-B6D4-D2507830DF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99385" y="1605776"/>
            <a:ext cx="6593230" cy="3076584"/>
          </a:xfrm>
          <a:prstGeom prst="rect">
            <a:avLst/>
          </a:prstGeom>
        </p:spPr>
      </p:pic>
    </p:spTree>
    <p:extLst>
      <p:ext uri="{BB962C8B-B14F-4D97-AF65-F5344CB8AC3E}">
        <p14:creationId xmlns:p14="http://schemas.microsoft.com/office/powerpoint/2010/main" val="40246785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0" y="477930"/>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Marginal Cost of Labor</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5EFCA7B9-BA61-4BB6-B8B4-FAB3474CA23D}"/>
              </a:ext>
            </a:extLst>
          </p:cNvPr>
          <p:cNvGrpSpPr/>
          <p:nvPr/>
        </p:nvGrpSpPr>
        <p:grpSpPr>
          <a:xfrm>
            <a:off x="2066923" y="1620871"/>
            <a:ext cx="8058154" cy="806935"/>
            <a:chOff x="542923" y="1736761"/>
            <a:chExt cx="8058154" cy="806935"/>
          </a:xfrm>
          <a:solidFill>
            <a:srgbClr val="627981"/>
          </a:solidFill>
        </p:grpSpPr>
        <p:sp>
          <p:nvSpPr>
            <p:cNvPr id="9" name="Rectangle 8">
              <a:extLst>
                <a:ext uri="{FF2B5EF4-FFF2-40B4-BE49-F238E27FC236}">
                  <a16:creationId xmlns:a16="http://schemas.microsoft.com/office/drawing/2014/main" id="{13FE7304-D292-4914-89CB-72BB94AB1C81}"/>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400" dirty="0">
                <a:solidFill>
                  <a:schemeClr val="bg1"/>
                </a:solidFill>
              </a:endParaRPr>
            </a:p>
          </p:txBody>
        </p:sp>
        <p:sp>
          <p:nvSpPr>
            <p:cNvPr id="10" name="TextBox 11">
              <a:extLst>
                <a:ext uri="{FF2B5EF4-FFF2-40B4-BE49-F238E27FC236}">
                  <a16:creationId xmlns:a16="http://schemas.microsoft.com/office/drawing/2014/main" id="{7E95E6AB-53DF-4C1B-9EB9-1A45B0787E78}"/>
                </a:ext>
              </a:extLst>
            </p:cNvPr>
            <p:cNvSpPr txBox="1"/>
            <p:nvPr/>
          </p:nvSpPr>
          <p:spPr>
            <a:xfrm>
              <a:off x="599388" y="1781290"/>
              <a:ext cx="7807571" cy="707886"/>
            </a:xfrm>
            <a:prstGeom prst="rect">
              <a:avLst/>
            </a:prstGeom>
            <a:grp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buFont typeface="Arial" panose="020B0604020202020204" pitchFamily="34" charset="0"/>
                <a:buChar char="•"/>
              </a:pPr>
              <a:r>
                <a:rPr lang="en-US" sz="2000" dirty="0">
                  <a:solidFill>
                    <a:schemeClr val="bg1"/>
                  </a:solidFill>
                </a:rPr>
                <a:t>Because the monopsonist is the sole employer in a labor market, it can offer any wage it wishes.</a:t>
              </a:r>
            </a:p>
          </p:txBody>
        </p:sp>
      </p:grpSp>
      <p:grpSp>
        <p:nvGrpSpPr>
          <p:cNvPr id="11" name="Group 10">
            <a:extLst>
              <a:ext uri="{FF2B5EF4-FFF2-40B4-BE49-F238E27FC236}">
                <a16:creationId xmlns:a16="http://schemas.microsoft.com/office/drawing/2014/main" id="{A6E174BE-471E-47F5-A0C5-C01952DC0B0D}"/>
              </a:ext>
            </a:extLst>
          </p:cNvPr>
          <p:cNvGrpSpPr/>
          <p:nvPr/>
        </p:nvGrpSpPr>
        <p:grpSpPr>
          <a:xfrm>
            <a:off x="2066923" y="2526484"/>
            <a:ext cx="8058154" cy="806935"/>
            <a:chOff x="542923" y="1736761"/>
            <a:chExt cx="8058154" cy="806935"/>
          </a:xfrm>
          <a:solidFill>
            <a:srgbClr val="627981"/>
          </a:solidFill>
        </p:grpSpPr>
        <p:sp>
          <p:nvSpPr>
            <p:cNvPr id="12" name="Rectangle 11">
              <a:extLst>
                <a:ext uri="{FF2B5EF4-FFF2-40B4-BE49-F238E27FC236}">
                  <a16:creationId xmlns:a16="http://schemas.microsoft.com/office/drawing/2014/main" id="{338B6821-6D47-46D8-8350-A5590C7E375A}"/>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400" dirty="0">
                <a:solidFill>
                  <a:schemeClr val="bg1"/>
                </a:solidFill>
              </a:endParaRPr>
            </a:p>
          </p:txBody>
        </p:sp>
        <p:sp>
          <p:nvSpPr>
            <p:cNvPr id="13" name="TextBox 14">
              <a:extLst>
                <a:ext uri="{FF2B5EF4-FFF2-40B4-BE49-F238E27FC236}">
                  <a16:creationId xmlns:a16="http://schemas.microsoft.com/office/drawing/2014/main" id="{5A187EC8-0776-43BD-BAC3-47D4F23ACE12}"/>
                </a:ext>
              </a:extLst>
            </p:cNvPr>
            <p:cNvSpPr txBox="1"/>
            <p:nvPr/>
          </p:nvSpPr>
          <p:spPr>
            <a:xfrm>
              <a:off x="599388" y="1768293"/>
              <a:ext cx="7807571" cy="707886"/>
            </a:xfrm>
            <a:prstGeom prst="rect">
              <a:avLst/>
            </a:prstGeom>
            <a:grp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buFont typeface="Arial" panose="020B0604020202020204" pitchFamily="34" charset="0"/>
                <a:buChar char="•"/>
              </a:pPr>
              <a:r>
                <a:rPr lang="en-US" sz="2000" dirty="0">
                  <a:solidFill>
                    <a:schemeClr val="bg1"/>
                  </a:solidFill>
                </a:rPr>
                <a:t>However, because it faces the market supply curve for labor, if it wants to hire more workers, it must raise the wage it pays.</a:t>
              </a:r>
            </a:p>
          </p:txBody>
        </p:sp>
      </p:grpSp>
      <p:grpSp>
        <p:nvGrpSpPr>
          <p:cNvPr id="14" name="Group 13">
            <a:extLst>
              <a:ext uri="{FF2B5EF4-FFF2-40B4-BE49-F238E27FC236}">
                <a16:creationId xmlns:a16="http://schemas.microsoft.com/office/drawing/2014/main" id="{EF999A9B-DFD5-4442-AF98-A76A8D751B3E}"/>
              </a:ext>
            </a:extLst>
          </p:cNvPr>
          <p:cNvGrpSpPr/>
          <p:nvPr/>
        </p:nvGrpSpPr>
        <p:grpSpPr>
          <a:xfrm>
            <a:off x="2066923" y="3421202"/>
            <a:ext cx="8058154" cy="806935"/>
            <a:chOff x="542923" y="1736761"/>
            <a:chExt cx="8058154" cy="806935"/>
          </a:xfrm>
          <a:solidFill>
            <a:srgbClr val="627981"/>
          </a:solidFill>
        </p:grpSpPr>
        <p:sp>
          <p:nvSpPr>
            <p:cNvPr id="15" name="Rectangle 14">
              <a:extLst>
                <a:ext uri="{FF2B5EF4-FFF2-40B4-BE49-F238E27FC236}">
                  <a16:creationId xmlns:a16="http://schemas.microsoft.com/office/drawing/2014/main" id="{EED19BBD-7D4D-487D-B547-866ECE8D5B56}"/>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400" dirty="0">
                <a:solidFill>
                  <a:schemeClr val="bg1"/>
                </a:solidFill>
              </a:endParaRPr>
            </a:p>
          </p:txBody>
        </p:sp>
        <p:sp>
          <p:nvSpPr>
            <p:cNvPr id="16" name="TextBox 15">
              <a:extLst>
                <a:ext uri="{FF2B5EF4-FFF2-40B4-BE49-F238E27FC236}">
                  <a16:creationId xmlns:a16="http://schemas.microsoft.com/office/drawing/2014/main" id="{8D178B27-C226-4827-AC47-A1B14DBD27BA}"/>
                </a:ext>
              </a:extLst>
            </p:cNvPr>
            <p:cNvSpPr txBox="1"/>
            <p:nvPr/>
          </p:nvSpPr>
          <p:spPr>
            <a:xfrm>
              <a:off x="599388" y="1786285"/>
              <a:ext cx="7807571" cy="707886"/>
            </a:xfrm>
            <a:prstGeom prst="rect">
              <a:avLst/>
            </a:prstGeom>
            <a:grp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buFont typeface="Arial" panose="020B0604020202020204" pitchFamily="34" charset="0"/>
                <a:buChar char="•"/>
              </a:pPr>
              <a:r>
                <a:rPr lang="en-US" sz="2000" dirty="0">
                  <a:solidFill>
                    <a:schemeClr val="bg1"/>
                  </a:solidFill>
                </a:rPr>
                <a:t>The </a:t>
              </a:r>
              <a:r>
                <a:rPr lang="en-US" sz="2000" b="1" dirty="0">
                  <a:solidFill>
                    <a:schemeClr val="bg1"/>
                  </a:solidFill>
                </a:rPr>
                <a:t>marginal cost of labor </a:t>
              </a:r>
              <a:r>
                <a:rPr lang="en-US" sz="2000" dirty="0">
                  <a:solidFill>
                    <a:schemeClr val="bg1"/>
                  </a:solidFill>
                </a:rPr>
                <a:t>is the cost to the firm of hiring one more worker.</a:t>
              </a:r>
            </a:p>
          </p:txBody>
        </p:sp>
      </p:grpSp>
    </p:spTree>
    <p:extLst>
      <p:ext uri="{BB962C8B-B14F-4D97-AF65-F5344CB8AC3E}">
        <p14:creationId xmlns:p14="http://schemas.microsoft.com/office/powerpoint/2010/main" val="13765491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653845" y="482573"/>
            <a:ext cx="1088431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Monopsonist Labor Market Graph</a:t>
            </a:r>
          </a:p>
        </p:txBody>
      </p:sp>
      <p:cxnSp>
        <p:nvCxnSpPr>
          <p:cNvPr id="55" name="Straight Connector 54"/>
          <p:cNvCxnSpPr>
            <a:cxnSpLocks/>
          </p:cNvCxnSpPr>
          <p:nvPr/>
        </p:nvCxnSpPr>
        <p:spPr>
          <a:xfrm>
            <a:off x="1757920" y="1137907"/>
            <a:ext cx="8518844"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aphicFrame>
        <p:nvGraphicFramePr>
          <p:cNvPr id="3" name="Table 3">
            <a:extLst>
              <a:ext uri="{FF2B5EF4-FFF2-40B4-BE49-F238E27FC236}">
                <a16:creationId xmlns:a16="http://schemas.microsoft.com/office/drawing/2014/main" id="{9E4B2B93-F09A-4381-8DCE-A0E6CB8049FC}"/>
              </a:ext>
            </a:extLst>
          </p:cNvPr>
          <p:cNvGraphicFramePr>
            <a:graphicFrameLocks noGrp="1"/>
          </p:cNvGraphicFramePr>
          <p:nvPr>
            <p:extLst>
              <p:ext uri="{D42A27DB-BD31-4B8C-83A1-F6EECF244321}">
                <p14:modId xmlns:p14="http://schemas.microsoft.com/office/powerpoint/2010/main" val="998681642"/>
              </p:ext>
            </p:extLst>
          </p:nvPr>
        </p:nvGraphicFramePr>
        <p:xfrm>
          <a:off x="958412" y="3181845"/>
          <a:ext cx="5661576" cy="2834640"/>
        </p:xfrm>
        <a:graphic>
          <a:graphicData uri="http://schemas.openxmlformats.org/drawingml/2006/table">
            <a:tbl>
              <a:tblPr firstRow="1" bandRow="1">
                <a:tableStyleId>{5C22544A-7EE6-4342-B048-85BDC9FD1C3A}</a:tableStyleId>
              </a:tblPr>
              <a:tblGrid>
                <a:gridCol w="1143424">
                  <a:extLst>
                    <a:ext uri="{9D8B030D-6E8A-4147-A177-3AD203B41FA5}">
                      <a16:colId xmlns:a16="http://schemas.microsoft.com/office/drawing/2014/main" val="3811341803"/>
                    </a:ext>
                  </a:extLst>
                </a:gridCol>
                <a:gridCol w="743768">
                  <a:extLst>
                    <a:ext uri="{9D8B030D-6E8A-4147-A177-3AD203B41FA5}">
                      <a16:colId xmlns:a16="http://schemas.microsoft.com/office/drawing/2014/main" val="2357935307"/>
                    </a:ext>
                  </a:extLst>
                </a:gridCol>
                <a:gridCol w="943596">
                  <a:extLst>
                    <a:ext uri="{9D8B030D-6E8A-4147-A177-3AD203B41FA5}">
                      <a16:colId xmlns:a16="http://schemas.microsoft.com/office/drawing/2014/main" val="1635570869"/>
                    </a:ext>
                  </a:extLst>
                </a:gridCol>
                <a:gridCol w="943596">
                  <a:extLst>
                    <a:ext uri="{9D8B030D-6E8A-4147-A177-3AD203B41FA5}">
                      <a16:colId xmlns:a16="http://schemas.microsoft.com/office/drawing/2014/main" val="165620515"/>
                    </a:ext>
                  </a:extLst>
                </a:gridCol>
                <a:gridCol w="943596">
                  <a:extLst>
                    <a:ext uri="{9D8B030D-6E8A-4147-A177-3AD203B41FA5}">
                      <a16:colId xmlns:a16="http://schemas.microsoft.com/office/drawing/2014/main" val="3807119855"/>
                    </a:ext>
                  </a:extLst>
                </a:gridCol>
                <a:gridCol w="943596">
                  <a:extLst>
                    <a:ext uri="{9D8B030D-6E8A-4147-A177-3AD203B41FA5}">
                      <a16:colId xmlns:a16="http://schemas.microsoft.com/office/drawing/2014/main" val="4189573805"/>
                    </a:ext>
                  </a:extLst>
                </a:gridCol>
              </a:tblGrid>
              <a:tr h="370840">
                <a:tc>
                  <a:txBody>
                    <a:bodyPr/>
                    <a:lstStyle/>
                    <a:p>
                      <a:pPr algn="ctr"/>
                      <a:r>
                        <a:rPr lang="en-US" b="1" dirty="0">
                          <a:solidFill>
                            <a:schemeClr val="tx1"/>
                          </a:solidFill>
                        </a:rPr>
                        <a:t>Supply of Labor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dirty="0">
                          <a:solidFill>
                            <a:schemeClr val="tx1"/>
                          </a:solidFill>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dirty="0">
                          <a:solidFill>
                            <a:schemeClr val="tx1"/>
                          </a:solidFill>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dirty="0">
                          <a:solidFill>
                            <a:schemeClr val="tx1"/>
                          </a:solidFill>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dirty="0">
                          <a:solidFill>
                            <a:schemeClr val="tx1"/>
                          </a:solidFill>
                        </a:rPr>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dirty="0">
                          <a:solidFill>
                            <a:schemeClr val="tx1"/>
                          </a:solidFill>
                        </a:rPr>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62711517"/>
                  </a:ext>
                </a:extLst>
              </a:tr>
              <a:tr h="370840">
                <a:tc>
                  <a:txBody>
                    <a:bodyPr/>
                    <a:lstStyle/>
                    <a:p>
                      <a:pPr algn="ctr"/>
                      <a:r>
                        <a:rPr lang="en-US" b="1" dirty="0">
                          <a:solidFill>
                            <a:schemeClr val="tx1"/>
                          </a:solidFill>
                        </a:rPr>
                        <a:t>Wage Rate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dirty="0">
                          <a:solidFill>
                            <a:schemeClr val="tx1"/>
                          </a:solidFill>
                        </a:rPr>
                        <a:t>$1/hr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dirty="0">
                          <a:solidFill>
                            <a:schemeClr val="tx1"/>
                          </a:solidFill>
                        </a:rPr>
                        <a:t>$2/hr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dirty="0">
                          <a:solidFill>
                            <a:schemeClr val="tx1"/>
                          </a:solidFill>
                        </a:rPr>
                        <a:t>$3/hr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dirty="0">
                          <a:solidFill>
                            <a:schemeClr val="tx1"/>
                          </a:solidFill>
                        </a:rPr>
                        <a:t>$4/hr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dirty="0">
                          <a:solidFill>
                            <a:schemeClr val="tx1"/>
                          </a:solidFill>
                        </a:rPr>
                        <a:t>$5/hr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6677486"/>
                  </a:ext>
                </a:extLst>
              </a:tr>
              <a:tr h="370840">
                <a:tc>
                  <a:txBody>
                    <a:bodyPr/>
                    <a:lstStyle/>
                    <a:p>
                      <a:pPr algn="ctr"/>
                      <a:r>
                        <a:rPr lang="en-US" b="1" dirty="0">
                          <a:solidFill>
                            <a:schemeClr val="tx1"/>
                          </a:solidFill>
                        </a:rPr>
                        <a:t>Total Cost of Labor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dirty="0">
                          <a:solidFill>
                            <a:schemeClr val="tx1"/>
                          </a:solidFill>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dirty="0">
                          <a:solidFill>
                            <a:schemeClr val="tx1"/>
                          </a:solidFill>
                        </a:rPr>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dirty="0">
                          <a:solidFill>
                            <a:schemeClr val="tx1"/>
                          </a:solidFill>
                        </a:rPr>
                        <a:t>$9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dirty="0">
                          <a:solidFill>
                            <a:schemeClr val="tx1"/>
                          </a:solidFill>
                        </a:rPr>
                        <a:t>$16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dirty="0">
                          <a:solidFill>
                            <a:schemeClr val="tx1"/>
                          </a:solidFill>
                        </a:rPr>
                        <a:t>$25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21021858"/>
                  </a:ext>
                </a:extLst>
              </a:tr>
              <a:tr h="370840">
                <a:tc>
                  <a:txBody>
                    <a:bodyPr/>
                    <a:lstStyle/>
                    <a:p>
                      <a:pPr algn="ctr"/>
                      <a:r>
                        <a:rPr lang="en-US" b="1" dirty="0">
                          <a:solidFill>
                            <a:schemeClr val="tx1"/>
                          </a:solidFill>
                        </a:rPr>
                        <a:t>Marginal Cost of Labor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dirty="0">
                          <a:solidFill>
                            <a:schemeClr val="tx1"/>
                          </a:solidFill>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dirty="0">
                          <a:solidFill>
                            <a:schemeClr val="tx1"/>
                          </a:solidFill>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dirty="0">
                          <a:solidFill>
                            <a:schemeClr val="tx1"/>
                          </a:solidFill>
                        </a:rPr>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dirty="0">
                          <a:solidFill>
                            <a:schemeClr val="tx1"/>
                          </a:solidFill>
                        </a:rPr>
                        <a:t>$7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dirty="0">
                          <a:solidFill>
                            <a:schemeClr val="tx1"/>
                          </a:solidFill>
                        </a:rPr>
                        <a:t>$9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99631827"/>
                  </a:ext>
                </a:extLst>
              </a:tr>
            </a:tbl>
          </a:graphicData>
        </a:graphic>
      </p:graphicFrame>
      <p:grpSp>
        <p:nvGrpSpPr>
          <p:cNvPr id="12" name="Group 11">
            <a:extLst>
              <a:ext uri="{FF2B5EF4-FFF2-40B4-BE49-F238E27FC236}">
                <a16:creationId xmlns:a16="http://schemas.microsoft.com/office/drawing/2014/main" id="{6BDF5822-EA22-412D-A262-6CC3C64BFCF4}"/>
              </a:ext>
            </a:extLst>
          </p:cNvPr>
          <p:cNvGrpSpPr/>
          <p:nvPr/>
        </p:nvGrpSpPr>
        <p:grpSpPr>
          <a:xfrm>
            <a:off x="2022580" y="1415282"/>
            <a:ext cx="8058154" cy="1110853"/>
            <a:chOff x="542923" y="1736759"/>
            <a:chExt cx="8058154" cy="1898808"/>
          </a:xfrm>
          <a:solidFill>
            <a:srgbClr val="627981"/>
          </a:solidFill>
        </p:grpSpPr>
        <p:sp>
          <p:nvSpPr>
            <p:cNvPr id="13" name="Rectangle 12">
              <a:extLst>
                <a:ext uri="{FF2B5EF4-FFF2-40B4-BE49-F238E27FC236}">
                  <a16:creationId xmlns:a16="http://schemas.microsoft.com/office/drawing/2014/main" id="{A57F2C35-88B3-411A-9F4C-09B24A7630E3}"/>
                </a:ext>
              </a:extLst>
            </p:cNvPr>
            <p:cNvSpPr/>
            <p:nvPr/>
          </p:nvSpPr>
          <p:spPr>
            <a:xfrm>
              <a:off x="542923" y="1736759"/>
              <a:ext cx="8058154" cy="189880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TextBox 13">
              <a:extLst>
                <a:ext uri="{FF2B5EF4-FFF2-40B4-BE49-F238E27FC236}">
                  <a16:creationId xmlns:a16="http://schemas.microsoft.com/office/drawing/2014/main" id="{52449719-E2DB-4B91-880D-9C1E532648D0}"/>
                </a:ext>
              </a:extLst>
            </p:cNvPr>
            <p:cNvSpPr txBox="1"/>
            <p:nvPr/>
          </p:nvSpPr>
          <p:spPr>
            <a:xfrm>
              <a:off x="655854" y="1791678"/>
              <a:ext cx="7807571" cy="1736097"/>
            </a:xfrm>
            <a:prstGeom prst="rect">
              <a:avLst/>
            </a:prstGeom>
            <a:grpFill/>
          </p:spPr>
          <p:txBody>
            <a:bodyPr wrap="square" rtlCol="0">
              <a:spAutoFit/>
            </a:bodyPr>
            <a:lstStyle/>
            <a:p>
              <a:pPr algn="ctr"/>
              <a:r>
                <a:rPr lang="en-US" sz="2000" dirty="0">
                  <a:solidFill>
                    <a:schemeClr val="bg1"/>
                  </a:solidFill>
                </a:rPr>
                <a:t>In order to increase employment, monopsonists must raise the wage they pay, not just for new workers but for all the existing workers. As a result, the marginal cost of hiring additional labor is greater than the wage.</a:t>
              </a:r>
            </a:p>
          </p:txBody>
        </p:sp>
      </p:grpSp>
      <p:pic>
        <p:nvPicPr>
          <p:cNvPr id="4" name="Picture 3" descr="A graph illustrating marginal cost of labor for a monopsony.">
            <a:extLst>
              <a:ext uri="{FF2B5EF4-FFF2-40B4-BE49-F238E27FC236}">
                <a16:creationId xmlns:a16="http://schemas.microsoft.com/office/drawing/2014/main" id="{098F729B-201B-4E65-A836-E7469E6AFDED}"/>
              </a:ext>
            </a:extLst>
          </p:cNvPr>
          <p:cNvPicPr>
            <a:picLocks noChangeAspect="1"/>
          </p:cNvPicPr>
          <p:nvPr/>
        </p:nvPicPr>
        <p:blipFill>
          <a:blip r:embed="rId3"/>
          <a:stretch>
            <a:fillRect/>
          </a:stretch>
        </p:blipFill>
        <p:spPr>
          <a:xfrm>
            <a:off x="7043074" y="2713705"/>
            <a:ext cx="4273853" cy="4038544"/>
          </a:xfrm>
          <a:prstGeom prst="rect">
            <a:avLst/>
          </a:prstGeom>
        </p:spPr>
      </p:pic>
    </p:spTree>
    <p:extLst>
      <p:ext uri="{BB962C8B-B14F-4D97-AF65-F5344CB8AC3E}">
        <p14:creationId xmlns:p14="http://schemas.microsoft.com/office/powerpoint/2010/main" val="137418117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317</TotalTime>
  <Words>1456</Words>
  <Application>Microsoft Office PowerPoint</Application>
  <PresentationFormat>Widescreen</PresentationFormat>
  <Paragraphs>131</Paragraphs>
  <Slides>14</Slides>
  <Notes>12</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14</vt:i4>
      </vt:variant>
    </vt:vector>
  </HeadingPairs>
  <TitlesOfParts>
    <vt:vector size="21" baseType="lpstr">
      <vt:lpstr>Arial</vt:lpstr>
      <vt:lpstr>Calibri</vt:lpstr>
      <vt:lpstr>Calibri Light</vt:lpstr>
      <vt:lpstr>Century Gothic</vt:lpstr>
      <vt:lpstr>Times New Roman</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Caitlin Edahl</dc:creator>
  <cp:lastModifiedBy>Kelsey Gamel</cp:lastModifiedBy>
  <cp:revision>35</cp:revision>
  <dcterms:created xsi:type="dcterms:W3CDTF">2017-06-16T13:06:21Z</dcterms:created>
  <dcterms:modified xsi:type="dcterms:W3CDTF">2023-08-03T18:59:25Z</dcterms:modified>
</cp:coreProperties>
</file>