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23" r:id="rId4"/>
    <p:sldId id="303" r:id="rId5"/>
    <p:sldId id="324" r:id="rId6"/>
    <p:sldId id="325" r:id="rId7"/>
    <p:sldId id="305" r:id="rId8"/>
    <p:sldId id="306" r:id="rId9"/>
    <p:sldId id="326" r:id="rId10"/>
    <p:sldId id="327" r:id="rId11"/>
    <p:sldId id="328" r:id="rId12"/>
    <p:sldId id="365" r:id="rId13"/>
    <p:sldId id="316" r:id="rId14"/>
    <p:sldId id="318" r:id="rId15"/>
    <p:sldId id="366"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C993FF"/>
    <a:srgbClr val="6600CC"/>
    <a:srgbClr val="FFC5FF"/>
    <a:srgbClr val="FFB9B9"/>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analyze earnings gaps based on race and gender; explain the impact of discrimination in a competitive market; and identify U.S. public policies designed to reduce discrimination.</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826141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Gary Becker, who won the Nobel Prize in economics in 1992, was one of the first to analyze discrimination in economic terms. While competitive markets can allow some employers to practice discrimination, it can also provide firms with incentives not to. Given these incentives, Becker explored the question of why discrimination persists. If a business is located in an area with a large minority population and refuses to sell to minorities, it will cut into its own profits. If some businesses refuse to pay women/minorities a wage based on their productivity, other profit-seeking employers can hire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first public policy step against discrimination in the labor market is to make it illegal. The Equal Pay Act of 1963 said that employers must pay men and women who do equal work the same. The Civil Rights Act of 1964 prohibits employment discrimination based on race, color, religion, sex, or national origin. The Age Discrimination in Employment Act of 1967 prohibited discrimination on the basis of age against individuals who are forty years of age or older. The Pregnancy Discrimination Act of 1978 was aimed at prohibiting discrimination against women in the workplace who are planning to get pregnant, are pregnant, or are returning after pregnancy.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32908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Affirmative action </a:t>
            </a:r>
            <a:r>
              <a:rPr lang="en-US" sz="1200" dirty="0">
                <a:solidFill>
                  <a:schemeClr val="bg1"/>
                </a:solidFill>
              </a:rPr>
              <a:t>is the name given to active efforts by government or businesses that give special rights to minorities in hiring and promotion to make up for past discrimination. In its limited and not especially controversial form, it means making an effort to reach out to a broader range of minority candidates for jobs. In its more aggressive and controversial form, it means requiring government and companies to hire a specific number or percentage of minority employees.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78532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Fortunately, racial and ethnic diversity is on the rise in the U.S. population and work force. optimists argue that the growing proportions of minority workers will break down remaining discriminatory barriers. The economy will benefit as an increasing proportion of workers from traditionally disadvantaged groups have a greater opportunity to fulfill their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2709742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Optimists argue that t</a:t>
            </a:r>
            <a:r>
              <a:rPr lang="en-US" sz="1200" dirty="0"/>
              <a:t>he growing proportions of minority workers will break down remaining discriminatory barriers and the economy will benefit. </a:t>
            </a:r>
            <a:r>
              <a:rPr lang="en-US" sz="1200" kern="1200" dirty="0">
                <a:solidFill>
                  <a:schemeClr val="tx1"/>
                </a:solidFill>
                <a:effectLst/>
                <a:latin typeface="+mn-lt"/>
                <a:ea typeface="+mn-ea"/>
                <a:cs typeface="+mn-cs"/>
              </a:rPr>
              <a:t>Pessimists worry that the social tensions between men and women and between ethnic groups will rise and that workers will be less productive as a result. Anti-discrimination policy, at its best, seeks to help society move toward the more optimistic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analyze earnings gaps based on race and gender; explain the impact of discrimination in a competitive market; and identify U.S. public policies designed to reduce discrimination.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198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Discrimination involves acting on the belief that members of a certain group are inferior solely because of a factor such as race, gender, or religion. There are many types of discrimination, but the focus here will be on discrimination in labor markets, which arises if workers with the same skill levels—as measured by education, experience, and expertise—receive different pay or have different job opportunities because of their race or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possible signal of labor market discrimination is when an employer pays one group less than another. A gap remains between the average wages of black and white workers and between the average wages of female and male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1225103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An earnings gap between average wages, in and of itself, does not prove that discrimination is occurring in the labor market. We need to apply the same productivity characteristics to all parties (employees) involved. Gender discrimination occurs when employers pay women less than men despite having comparable education, experience, and expertise. </a:t>
            </a:r>
            <a:r>
              <a:rPr lang="en-US" sz="1200" dirty="0">
                <a:solidFill>
                  <a:schemeClr val="bg1"/>
                </a:solidFill>
              </a:rPr>
              <a:t>Racial discrimination exists when employers pay employees less than their coworkers of another race who hold similar jobs with similar educational attainment and expertise.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4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67.7% of men held jobs in 2021 vs. 56.2% of women. 1971: 44% of </a:t>
            </a:r>
            <a:r>
              <a:rPr lang="en-US" sz="1200" dirty="0">
                <a:solidFill>
                  <a:schemeClr val="bg1"/>
                </a:solidFill>
              </a:rPr>
              <a:t>bachelor degrees</a:t>
            </a:r>
            <a:r>
              <a:rPr lang="en-US" sz="1200" kern="1200" dirty="0">
                <a:solidFill>
                  <a:schemeClr val="tx1"/>
                </a:solidFill>
                <a:effectLst/>
                <a:latin typeface="+mn-lt"/>
                <a:ea typeface="+mn-ea"/>
                <a:cs typeface="+mn-cs"/>
              </a:rPr>
              <a:t> went to women. 2021: 47.2% of women received bachelor degrees. 1970: 33.5% of women did not graduate high school or earn a GED. 2021: only 4.8% of women in the labor force had less than a high school degree.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Women are likely to bear a disproportionately large share of household responsibilities. A mother of young children is more likely to drop out of the labor force or work on a reduced schedule than is the father. As a result, women in their 30s and 40s are likely, on average, to have less job experience than men. In the United States, childless women with the same education and experience levels as men are typically paid comparably. Women with families and children are typically paid about 7% to 14% less than other women of similar education and work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Blacks experienced blatant labor market discrimination during much of the twentieth century. Until the passage of the Civil Rights Act of 1964, it was legal in many states to refuse to hire a Black worker. Moreover, Blacks were often denied access to educational opportunities, meaning that they had lower levels of qualifications.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2758621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86617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604823" y="232599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Employment Discrimination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76853" y="33871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76852" y="219515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Competitive Markets and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Gary Becker, who won the Nobel Prize in economics in 1992, was one of the first to analyze discrimination in economic terms.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1075992"/>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competitive markets can allow some employers to practice discrimination, it can also provide profit-seeking firms with incentives not to discriminate.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94357"/>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these incentives, Becker explored the question of why discrimination persists.</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39466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business is located in an area with a large minority population and refuses to sell to minorities, it will cut into its own profits.</a:t>
              </a:r>
            </a:p>
          </p:txBody>
        </p:sp>
      </p:grpSp>
      <p:grpSp>
        <p:nvGrpSpPr>
          <p:cNvPr id="30" name="Group 29">
            <a:extLst>
              <a:ext uri="{FF2B5EF4-FFF2-40B4-BE49-F238E27FC236}">
                <a16:creationId xmlns:a16="http://schemas.microsoft.com/office/drawing/2014/main" id="{2EC90E54-165A-4A8A-9801-0262A3E1F00D}"/>
              </a:ext>
            </a:extLst>
          </p:cNvPr>
          <p:cNvGrpSpPr/>
          <p:nvPr/>
        </p:nvGrpSpPr>
        <p:grpSpPr>
          <a:xfrm>
            <a:off x="2123388" y="5294979"/>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59F9D63-D4F0-4EDE-8A74-5438BDD4117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94C55422-9335-4255-B1A0-67326A56D9B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some businesses refuse to pay women/minorities a wage based on their productivity, other profit-seeking employers can hire them.</a:t>
              </a:r>
            </a:p>
          </p:txBody>
        </p:sp>
      </p:grpSp>
    </p:spTree>
    <p:extLst>
      <p:ext uri="{BB962C8B-B14F-4D97-AF65-F5344CB8AC3E}">
        <p14:creationId xmlns:p14="http://schemas.microsoft.com/office/powerpoint/2010/main" val="1535530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Public Policies to Reduce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first public policy step against discrimination in the labor market is to make it illegal.</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806935"/>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Equal Pay Act of 1963 said that employers must pay men and women who do equal work the same.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23302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Civil Rights Act of 1964 prohibits employment discrimination based on race, color, religion, sex, or national origin.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5320875"/>
            <a:ext cx="8058154" cy="1126928"/>
            <a:chOff x="542923" y="1736760"/>
            <a:chExt cx="8058154" cy="1126928"/>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0"/>
              <a:ext cx="8058154" cy="11269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Pregnancy Discrimination Act of 1978 was aimed at prohibiting discrimination against women in the workplace who are planning to get pregnant, are pregnant, or are returning after pregnancy.</a:t>
              </a:r>
            </a:p>
          </p:txBody>
        </p:sp>
      </p:grpSp>
      <p:grpSp>
        <p:nvGrpSpPr>
          <p:cNvPr id="27" name="Group 26">
            <a:extLst>
              <a:ext uri="{FF2B5EF4-FFF2-40B4-BE49-F238E27FC236}">
                <a16:creationId xmlns:a16="http://schemas.microsoft.com/office/drawing/2014/main" id="{63925E85-39AB-4F28-BC32-2CE40AC3711A}"/>
              </a:ext>
            </a:extLst>
          </p:cNvPr>
          <p:cNvGrpSpPr/>
          <p:nvPr/>
        </p:nvGrpSpPr>
        <p:grpSpPr>
          <a:xfrm>
            <a:off x="2135749" y="4141051"/>
            <a:ext cx="8058154" cy="1078728"/>
            <a:chOff x="542923" y="1736761"/>
            <a:chExt cx="8058154" cy="1078728"/>
          </a:xfrm>
          <a:solidFill>
            <a:srgbClr val="627981"/>
          </a:solidFill>
        </p:grpSpPr>
        <p:sp>
          <p:nvSpPr>
            <p:cNvPr id="28" name="Rectangle 27">
              <a:extLst>
                <a:ext uri="{FF2B5EF4-FFF2-40B4-BE49-F238E27FC236}">
                  <a16:creationId xmlns:a16="http://schemas.microsoft.com/office/drawing/2014/main" id="{5273539E-95CE-4D27-AF1E-78F8385BD814}"/>
                </a:ext>
              </a:extLst>
            </p:cNvPr>
            <p:cNvSpPr/>
            <p:nvPr/>
          </p:nvSpPr>
          <p:spPr>
            <a:xfrm>
              <a:off x="542923" y="1736761"/>
              <a:ext cx="8058154" cy="10787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E67B8936-7013-484C-90F5-4C72E2FD85DC}"/>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Age Discrimination in Employment Act of 1967 prohibited discrimination on the basis of age against individuals who are forty years of age or older.</a:t>
              </a:r>
            </a:p>
          </p:txBody>
        </p:sp>
      </p:grpSp>
    </p:spTree>
    <p:extLst>
      <p:ext uri="{BB962C8B-B14F-4D97-AF65-F5344CB8AC3E}">
        <p14:creationId xmlns:p14="http://schemas.microsoft.com/office/powerpoint/2010/main" val="2777472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Affirmative 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BCC338A-8B80-467D-BCE5-1EABBDD88FF5}"/>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441A9CE8-6203-41B3-93D7-8D8B81AB1EC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223123B3-CDD3-4DB2-96FF-94D7709D4705}"/>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Affirmative action </a:t>
              </a:r>
              <a:r>
                <a:rPr lang="en-US" sz="2000" dirty="0">
                  <a:solidFill>
                    <a:schemeClr val="bg1"/>
                  </a:solidFill>
                </a:rPr>
                <a:t>is the name given to active efforts by government or businesses that give special rights to minorities in hiring and promotion to make up for past discrimination.</a:t>
              </a:r>
            </a:p>
          </p:txBody>
        </p:sp>
      </p:grpSp>
      <p:grpSp>
        <p:nvGrpSpPr>
          <p:cNvPr id="13" name="Group 12">
            <a:extLst>
              <a:ext uri="{FF2B5EF4-FFF2-40B4-BE49-F238E27FC236}">
                <a16:creationId xmlns:a16="http://schemas.microsoft.com/office/drawing/2014/main" id="{3EC26765-3844-46F4-8F72-19331A2A0C37}"/>
              </a:ext>
            </a:extLst>
          </p:cNvPr>
          <p:cNvGrpSpPr/>
          <p:nvPr/>
        </p:nvGrpSpPr>
        <p:grpSpPr>
          <a:xfrm>
            <a:off x="2135749" y="2813735"/>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F88BA366-3455-4EDF-9B92-D11190A7F2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8F4EB3F6-4373-4765-A11E-FEB845CE4BA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limited and not especially controversial form, it means making an effort to reach out to a broader range of minority candidates for jobs.</a:t>
              </a:r>
            </a:p>
          </p:txBody>
        </p:sp>
      </p:grpSp>
      <p:grpSp>
        <p:nvGrpSpPr>
          <p:cNvPr id="17" name="Group 16">
            <a:extLst>
              <a:ext uri="{FF2B5EF4-FFF2-40B4-BE49-F238E27FC236}">
                <a16:creationId xmlns:a16="http://schemas.microsoft.com/office/drawing/2014/main" id="{C4850A2E-CEAF-45B2-B580-AF7DD47903FD}"/>
              </a:ext>
            </a:extLst>
          </p:cNvPr>
          <p:cNvGrpSpPr/>
          <p:nvPr/>
        </p:nvGrpSpPr>
        <p:grpSpPr>
          <a:xfrm>
            <a:off x="2123388" y="3748977"/>
            <a:ext cx="8058154" cy="1065186"/>
            <a:chOff x="542923" y="1736761"/>
            <a:chExt cx="8058154" cy="1065186"/>
          </a:xfrm>
          <a:solidFill>
            <a:srgbClr val="627981"/>
          </a:solidFill>
        </p:grpSpPr>
        <p:sp>
          <p:nvSpPr>
            <p:cNvPr id="19" name="Rectangle 18">
              <a:extLst>
                <a:ext uri="{FF2B5EF4-FFF2-40B4-BE49-F238E27FC236}">
                  <a16:creationId xmlns:a16="http://schemas.microsoft.com/office/drawing/2014/main" id="{F25EA5F6-0A93-4AA9-AE89-A3AC340F3A7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3C6DF2E9-FE9B-408E-8FB2-35D5B68E23F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more aggressive and controversial form, it means requiring government and companies to hire a specific number or percentage of minority employees. </a:t>
              </a:r>
            </a:p>
          </p:txBody>
        </p:sp>
      </p:grpSp>
    </p:spTree>
    <p:extLst>
      <p:ext uri="{BB962C8B-B14F-4D97-AF65-F5344CB8AC3E}">
        <p14:creationId xmlns:p14="http://schemas.microsoft.com/office/powerpoint/2010/main" val="3165357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 Increasingly Diverse Workforce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FE4F54D-204F-4EFD-A91D-DFEC103025A8}"/>
              </a:ext>
            </a:extLst>
          </p:cNvPr>
          <p:cNvGrpSpPr/>
          <p:nvPr/>
        </p:nvGrpSpPr>
        <p:grpSpPr>
          <a:xfrm>
            <a:off x="1600129" y="1333348"/>
            <a:ext cx="8967020" cy="822960"/>
            <a:chOff x="88490" y="1736761"/>
            <a:chExt cx="8967020" cy="1065186"/>
          </a:xfrm>
          <a:solidFill>
            <a:srgbClr val="627981"/>
          </a:solidFill>
        </p:grpSpPr>
        <p:sp>
          <p:nvSpPr>
            <p:cNvPr id="6" name="Rectangle 5">
              <a:extLst>
                <a:ext uri="{FF2B5EF4-FFF2-40B4-BE49-F238E27FC236}">
                  <a16:creationId xmlns:a16="http://schemas.microsoft.com/office/drawing/2014/main" id="{E13FB2CF-5B15-4A8A-AC0C-F8DB31DF3A38}"/>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26550EF-8F25-4892-9F19-94CB97EB14DE}"/>
                </a:ext>
              </a:extLst>
            </p:cNvPr>
            <p:cNvSpPr txBox="1"/>
            <p:nvPr/>
          </p:nvSpPr>
          <p:spPr>
            <a:xfrm>
              <a:off x="88490" y="1811233"/>
              <a:ext cx="8967020" cy="916240"/>
            </a:xfrm>
            <a:prstGeom prst="rect">
              <a:avLst/>
            </a:prstGeom>
            <a:grpFill/>
          </p:spPr>
          <p:txBody>
            <a:bodyPr wrap="square" rtlCol="0">
              <a:spAutoFit/>
            </a:bodyPr>
            <a:lstStyle/>
            <a:p>
              <a:pPr algn="ctr"/>
              <a:r>
                <a:rPr lang="en-US" sz="2000" dirty="0">
                  <a:solidFill>
                    <a:schemeClr val="bg1"/>
                  </a:solidFill>
                </a:rPr>
                <a:t>Racial and ethnic diversity is on the rise in the U.S. population and work force. This graph shows projected changes in the ethnic makeup of the U.S. population by 2060.</a:t>
              </a:r>
            </a:p>
          </p:txBody>
        </p:sp>
      </p:grpSp>
      <p:pic>
        <p:nvPicPr>
          <p:cNvPr id="3" name="Picture 2" descr="Graph that shows how populations of various ethnicities are predicted to change by 2060.">
            <a:extLst>
              <a:ext uri="{FF2B5EF4-FFF2-40B4-BE49-F238E27FC236}">
                <a16:creationId xmlns:a16="http://schemas.microsoft.com/office/drawing/2014/main" id="{811747F6-40A0-4CEC-9E10-EBAAB5105EED}"/>
              </a:ext>
            </a:extLst>
          </p:cNvPr>
          <p:cNvPicPr>
            <a:picLocks noChangeAspect="1"/>
          </p:cNvPicPr>
          <p:nvPr/>
        </p:nvPicPr>
        <p:blipFill>
          <a:blip r:embed="rId3"/>
          <a:stretch>
            <a:fillRect/>
          </a:stretch>
        </p:blipFill>
        <p:spPr>
          <a:xfrm>
            <a:off x="2989108" y="2276128"/>
            <a:ext cx="6189062" cy="4431423"/>
          </a:xfrm>
          <a:prstGeom prst="rect">
            <a:avLst/>
          </a:prstGeom>
        </p:spPr>
      </p:pic>
    </p:spTree>
    <p:extLst>
      <p:ext uri="{BB962C8B-B14F-4D97-AF65-F5344CB8AC3E}">
        <p14:creationId xmlns:p14="http://schemas.microsoft.com/office/powerpoint/2010/main" val="160925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Society’s Outlook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ad face with solid fill">
            <a:extLst>
              <a:ext uri="{FF2B5EF4-FFF2-40B4-BE49-F238E27FC236}">
                <a16:creationId xmlns:a16="http://schemas.microsoft.com/office/drawing/2014/main" id="{CEAFF67E-E772-48E1-9046-D988639A95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28214" y="3340604"/>
            <a:ext cx="2468880" cy="2468880"/>
          </a:xfrm>
          <a:prstGeom prst="rect">
            <a:avLst/>
          </a:prstGeom>
        </p:spPr>
      </p:pic>
      <p:pic>
        <p:nvPicPr>
          <p:cNvPr id="6" name="Graphic 5" descr="Smiling face with solid fill">
            <a:extLst>
              <a:ext uri="{FF2B5EF4-FFF2-40B4-BE49-F238E27FC236}">
                <a16:creationId xmlns:a16="http://schemas.microsoft.com/office/drawing/2014/main" id="{43BDAFEE-8E04-4BDB-B880-5729C4FC46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08297" y="3340604"/>
            <a:ext cx="2470367" cy="2470367"/>
          </a:xfrm>
          <a:prstGeom prst="rect">
            <a:avLst/>
          </a:prstGeom>
        </p:spPr>
      </p:pic>
      <p:sp>
        <p:nvSpPr>
          <p:cNvPr id="8" name="Speech Bubble: Rectangle with Corners Rounded 7">
            <a:extLst>
              <a:ext uri="{FF2B5EF4-FFF2-40B4-BE49-F238E27FC236}">
                <a16:creationId xmlns:a16="http://schemas.microsoft.com/office/drawing/2014/main" id="{093D63EA-4EFA-4E2E-B6B4-5DBF6BF3914F}"/>
              </a:ext>
            </a:extLst>
          </p:cNvPr>
          <p:cNvSpPr/>
          <p:nvPr/>
        </p:nvSpPr>
        <p:spPr>
          <a:xfrm>
            <a:off x="1700981" y="1791221"/>
            <a:ext cx="3736258" cy="1709059"/>
          </a:xfrm>
          <a:prstGeom prst="wedgeRoundRectCallout">
            <a:avLst>
              <a:gd name="adj1" fmla="val -9957"/>
              <a:gd name="adj2" fmla="val 72984"/>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growing proportions of minority workers will break down remaining discriminatory barriers and the economy will benefit.</a:t>
            </a:r>
          </a:p>
        </p:txBody>
      </p:sp>
      <p:sp>
        <p:nvSpPr>
          <p:cNvPr id="10" name="Speech Bubble: Rectangle with Corners Rounded 9">
            <a:extLst>
              <a:ext uri="{FF2B5EF4-FFF2-40B4-BE49-F238E27FC236}">
                <a16:creationId xmlns:a16="http://schemas.microsoft.com/office/drawing/2014/main" id="{28C16D68-FFFF-44D9-A07C-399C8CB24E19}"/>
              </a:ext>
            </a:extLst>
          </p:cNvPr>
          <p:cNvSpPr/>
          <p:nvPr/>
        </p:nvSpPr>
        <p:spPr>
          <a:xfrm flipH="1">
            <a:off x="6869639" y="1791222"/>
            <a:ext cx="3739896" cy="1709928"/>
          </a:xfrm>
          <a:prstGeom prst="wedgeRoundRectCallout">
            <a:avLst>
              <a:gd name="adj1" fmla="val -10516"/>
              <a:gd name="adj2" fmla="val 72617"/>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social tensions will rise and workers will be less productive as a result. </a:t>
            </a:r>
          </a:p>
        </p:txBody>
      </p:sp>
      <p:grpSp>
        <p:nvGrpSpPr>
          <p:cNvPr id="9" name="Group 8">
            <a:extLst>
              <a:ext uri="{FF2B5EF4-FFF2-40B4-BE49-F238E27FC236}">
                <a16:creationId xmlns:a16="http://schemas.microsoft.com/office/drawing/2014/main" id="{942D3D06-8500-4A21-ABEB-746F3B3B9DC5}"/>
              </a:ext>
            </a:extLst>
          </p:cNvPr>
          <p:cNvGrpSpPr/>
          <p:nvPr/>
        </p:nvGrpSpPr>
        <p:grpSpPr>
          <a:xfrm>
            <a:off x="2623948" y="1256123"/>
            <a:ext cx="1890324" cy="434116"/>
            <a:chOff x="88485" y="1548037"/>
            <a:chExt cx="8967025" cy="1253910"/>
          </a:xfrm>
          <a:solidFill>
            <a:srgbClr val="627981"/>
          </a:solidFill>
        </p:grpSpPr>
        <p:sp>
          <p:nvSpPr>
            <p:cNvPr id="11" name="Rectangle 10">
              <a:extLst>
                <a:ext uri="{FF2B5EF4-FFF2-40B4-BE49-F238E27FC236}">
                  <a16:creationId xmlns:a16="http://schemas.microsoft.com/office/drawing/2014/main" id="{12AE1B18-6A0A-4604-9BC7-A80C89A793A2}"/>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5E9350AB-9445-4A4A-8ABC-AB1DE5627EBE}"/>
                </a:ext>
              </a:extLst>
            </p:cNvPr>
            <p:cNvSpPr txBox="1"/>
            <p:nvPr/>
          </p:nvSpPr>
          <p:spPr>
            <a:xfrm>
              <a:off x="88485" y="1548037"/>
              <a:ext cx="8967021" cy="517877"/>
            </a:xfrm>
            <a:prstGeom prst="rect">
              <a:avLst/>
            </a:prstGeom>
            <a:grpFill/>
          </p:spPr>
          <p:txBody>
            <a:bodyPr wrap="square" rtlCol="0">
              <a:spAutoFit/>
            </a:bodyPr>
            <a:lstStyle/>
            <a:p>
              <a:pPr algn="ctr"/>
              <a:r>
                <a:rPr lang="en-US" sz="2000" dirty="0">
                  <a:solidFill>
                    <a:schemeClr val="bg1"/>
                  </a:solidFill>
                </a:rPr>
                <a:t>Optimist View:</a:t>
              </a:r>
            </a:p>
          </p:txBody>
        </p:sp>
      </p:grpSp>
      <p:grpSp>
        <p:nvGrpSpPr>
          <p:cNvPr id="13" name="Group 12">
            <a:extLst>
              <a:ext uri="{FF2B5EF4-FFF2-40B4-BE49-F238E27FC236}">
                <a16:creationId xmlns:a16="http://schemas.microsoft.com/office/drawing/2014/main" id="{DA3254D0-BF1F-4D38-9E59-36B77F37D337}"/>
              </a:ext>
            </a:extLst>
          </p:cNvPr>
          <p:cNvGrpSpPr/>
          <p:nvPr/>
        </p:nvGrpSpPr>
        <p:grpSpPr>
          <a:xfrm>
            <a:off x="7794425" y="1260379"/>
            <a:ext cx="1890324" cy="434116"/>
            <a:chOff x="88485" y="1548037"/>
            <a:chExt cx="8967025" cy="1253910"/>
          </a:xfrm>
          <a:solidFill>
            <a:srgbClr val="627981"/>
          </a:solidFill>
        </p:grpSpPr>
        <p:sp>
          <p:nvSpPr>
            <p:cNvPr id="14" name="Rectangle 13">
              <a:extLst>
                <a:ext uri="{FF2B5EF4-FFF2-40B4-BE49-F238E27FC236}">
                  <a16:creationId xmlns:a16="http://schemas.microsoft.com/office/drawing/2014/main" id="{19EF477A-6C5B-4DFA-95D6-BAC4BD16E714}"/>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B566BD82-C982-4BB8-A730-6D65687E7486}"/>
                </a:ext>
              </a:extLst>
            </p:cNvPr>
            <p:cNvSpPr txBox="1"/>
            <p:nvPr/>
          </p:nvSpPr>
          <p:spPr>
            <a:xfrm>
              <a:off x="88485" y="1548037"/>
              <a:ext cx="8967020" cy="1155686"/>
            </a:xfrm>
            <a:prstGeom prst="rect">
              <a:avLst/>
            </a:prstGeom>
            <a:grpFill/>
          </p:spPr>
          <p:txBody>
            <a:bodyPr wrap="square" rtlCol="0">
              <a:spAutoFit/>
            </a:bodyPr>
            <a:lstStyle/>
            <a:p>
              <a:pPr algn="ctr"/>
              <a:r>
                <a:rPr lang="en-US" sz="2000" dirty="0">
                  <a:solidFill>
                    <a:schemeClr val="bg1"/>
                  </a:solidFill>
                </a:rPr>
                <a:t>Pessimist View:</a:t>
              </a:r>
            </a:p>
          </p:txBody>
        </p:sp>
      </p:grpSp>
      <p:grpSp>
        <p:nvGrpSpPr>
          <p:cNvPr id="16" name="Group 15">
            <a:extLst>
              <a:ext uri="{FF2B5EF4-FFF2-40B4-BE49-F238E27FC236}">
                <a16:creationId xmlns:a16="http://schemas.microsoft.com/office/drawing/2014/main" id="{596DC873-34E1-43D2-BE74-3151D5FE779A}"/>
              </a:ext>
            </a:extLst>
          </p:cNvPr>
          <p:cNvGrpSpPr/>
          <p:nvPr/>
        </p:nvGrpSpPr>
        <p:grpSpPr>
          <a:xfrm>
            <a:off x="1642515" y="5809484"/>
            <a:ext cx="8967020" cy="822960"/>
            <a:chOff x="88490" y="1736761"/>
            <a:chExt cx="8967020" cy="1065186"/>
          </a:xfrm>
          <a:solidFill>
            <a:srgbClr val="627981"/>
          </a:solidFill>
        </p:grpSpPr>
        <p:sp>
          <p:nvSpPr>
            <p:cNvPr id="17" name="Rectangle 16">
              <a:extLst>
                <a:ext uri="{FF2B5EF4-FFF2-40B4-BE49-F238E27FC236}">
                  <a16:creationId xmlns:a16="http://schemas.microsoft.com/office/drawing/2014/main" id="{E684DAFD-1B33-471A-916F-C8D27E09499D}"/>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6FE6DB5-C97F-462E-B6E9-D4266606F73C}"/>
                </a:ext>
              </a:extLst>
            </p:cNvPr>
            <p:cNvSpPr txBox="1"/>
            <p:nvPr/>
          </p:nvSpPr>
          <p:spPr>
            <a:xfrm>
              <a:off x="88490" y="1811233"/>
              <a:ext cx="8967020" cy="916242"/>
            </a:xfrm>
            <a:prstGeom prst="rect">
              <a:avLst/>
            </a:prstGeom>
            <a:grpFill/>
          </p:spPr>
          <p:txBody>
            <a:bodyPr wrap="square" rtlCol="0">
              <a:spAutoFit/>
            </a:bodyPr>
            <a:lstStyle/>
            <a:p>
              <a:pPr algn="ctr"/>
              <a:r>
                <a:rPr lang="en-US" sz="2000" dirty="0">
                  <a:solidFill>
                    <a:schemeClr val="bg1"/>
                  </a:solidFill>
                </a:rPr>
                <a:t>Anti-discrimination policy, at its best, seeks to help society move toward the more optimistic outcome.</a:t>
              </a:r>
            </a:p>
          </p:txBody>
        </p:sp>
      </p:grpSp>
    </p:spTree>
    <p:extLst>
      <p:ext uri="{BB962C8B-B14F-4D97-AF65-F5344CB8AC3E}">
        <p14:creationId xmlns:p14="http://schemas.microsoft.com/office/powerpoint/2010/main" val="534753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Discrimination occurs in a labor market when workers with the same economic characteristics—such as education, experience, and skill—are paid different amounts because of race, gender, religion, age, or disability status.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female workers on average earn less than male workers, and Black workers on average earn less than White workers.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Free markets can allow discrimination to occur, but the threat of a loss of sales or a loss of productive workers can also create incentives for a firm not to discriminate.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range of public policies can be used to reduce earnings gaps between men and women or between White and other racial/ethnic groups: requiring equal pay for equal work and attaining more equal educational outcomes.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1065187"/>
            <a:chOff x="542923" y="1736761"/>
            <a:chExt cx="8058154" cy="1065187"/>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Discrimination</a:t>
              </a:r>
              <a:r>
                <a:rPr lang="en-US" sz="2000" dirty="0">
                  <a:solidFill>
                    <a:schemeClr val="bg1"/>
                  </a:solidFill>
                </a:rPr>
                <a:t> involves acting on the belief that members of a certain group are inferior solely because of a factor such as race, gender, or religion.</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78856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many types of discrimination, but the focus here will be on discrimination in labor markets.</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68328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arises if workers with the same skill levels receive different pay or have different job opportunities because of their race or gender.</a:t>
              </a:r>
            </a:p>
          </p:txBody>
        </p:sp>
      </p:grpSp>
    </p:spTree>
    <p:extLst>
      <p:ext uri="{BB962C8B-B14F-4D97-AF65-F5344CB8AC3E}">
        <p14:creationId xmlns:p14="http://schemas.microsoft.com/office/powerpoint/2010/main" val="51858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possible signal of labor market discrimination is when an employer pays one group less than another.</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gap remains between the average wages of black and white workers and between the average wages of female and male workers.</a:t>
              </a:r>
            </a:p>
          </p:txBody>
        </p:sp>
      </p:grpSp>
    </p:spTree>
    <p:extLst>
      <p:ext uri="{BB962C8B-B14F-4D97-AF65-F5344CB8AC3E}">
        <p14:creationId xmlns:p14="http://schemas.microsoft.com/office/powerpoint/2010/main" val="128057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1705897" y="1332112"/>
            <a:ext cx="8780206" cy="1372963"/>
            <a:chOff x="542923" y="1736761"/>
            <a:chExt cx="8058154" cy="1372963"/>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13729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p:txBody>
        </p:sp>
      </p:grpSp>
      <p:pic>
        <p:nvPicPr>
          <p:cNvPr id="4" name="Picture 3" descr="A graph showing the ratios of black to white workers and female to male workers from 1979 to 2019.">
            <a:extLst>
              <a:ext uri="{FF2B5EF4-FFF2-40B4-BE49-F238E27FC236}">
                <a16:creationId xmlns:a16="http://schemas.microsoft.com/office/drawing/2014/main" id="{244A74B9-2DB8-DB18-3001-5C1205366A5C}"/>
              </a:ext>
            </a:extLst>
          </p:cNvPr>
          <p:cNvPicPr>
            <a:picLocks noChangeAspect="1"/>
          </p:cNvPicPr>
          <p:nvPr/>
        </p:nvPicPr>
        <p:blipFill>
          <a:blip r:embed="rId3"/>
          <a:stretch>
            <a:fillRect/>
          </a:stretch>
        </p:blipFill>
        <p:spPr>
          <a:xfrm>
            <a:off x="3177362" y="2899278"/>
            <a:ext cx="5810337" cy="3780094"/>
          </a:xfrm>
          <a:prstGeom prst="rect">
            <a:avLst/>
          </a:prstGeom>
        </p:spPr>
      </p:pic>
    </p:spTree>
    <p:extLst>
      <p:ext uri="{BB962C8B-B14F-4D97-AF65-F5344CB8AC3E}">
        <p14:creationId xmlns:p14="http://schemas.microsoft.com/office/powerpoint/2010/main" val="855572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earnings gap between average wages, in and of itself, does not prove that discrimination is occurring in the labor market.</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need to apply the same productivity characteristics to all parties (employees) involved.</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41323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Gender discrimination occurs when employers pay women less than men despite having comparable education, experience, and expertise.</a:t>
              </a:r>
            </a:p>
          </p:txBody>
        </p:sp>
      </p:grpSp>
      <p:grpSp>
        <p:nvGrpSpPr>
          <p:cNvPr id="14" name="Group 13">
            <a:extLst>
              <a:ext uri="{FF2B5EF4-FFF2-40B4-BE49-F238E27FC236}">
                <a16:creationId xmlns:a16="http://schemas.microsoft.com/office/drawing/2014/main" id="{E9839113-381B-49DB-8320-CA4AB870940C}"/>
              </a:ext>
            </a:extLst>
          </p:cNvPr>
          <p:cNvGrpSpPr/>
          <p:nvPr/>
        </p:nvGrpSpPr>
        <p:grpSpPr>
          <a:xfrm>
            <a:off x="2135749" y="4316380"/>
            <a:ext cx="8058154" cy="1047195"/>
            <a:chOff x="542923" y="1736761"/>
            <a:chExt cx="8058154" cy="1047195"/>
          </a:xfrm>
          <a:solidFill>
            <a:srgbClr val="627981"/>
          </a:solidFill>
        </p:grpSpPr>
        <p:sp>
          <p:nvSpPr>
            <p:cNvPr id="15" name="Rectangle 14">
              <a:extLst>
                <a:ext uri="{FF2B5EF4-FFF2-40B4-BE49-F238E27FC236}">
                  <a16:creationId xmlns:a16="http://schemas.microsoft.com/office/drawing/2014/main" id="{E0E8BF26-780B-4901-913A-0576A5DBC90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49103F6-904A-4B75-AB9B-3921331B3C8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Racial discrimination exists when employers pay employees less than their coworkers of another race who hold similar jobs with similar educational attainment and expertise.</a:t>
              </a:r>
            </a:p>
          </p:txBody>
        </p:sp>
      </p:grpSp>
    </p:spTree>
    <p:extLst>
      <p:ext uri="{BB962C8B-B14F-4D97-AF65-F5344CB8AC3E}">
        <p14:creationId xmlns:p14="http://schemas.microsoft.com/office/powerpoint/2010/main" val="384705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Female/Male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168003" y="1409825"/>
            <a:ext cx="6197997" cy="630936"/>
            <a:chOff x="561019" y="1570557"/>
            <a:chExt cx="8058155" cy="1059218"/>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561019" y="1718978"/>
              <a:ext cx="8058154" cy="9107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2021, 67.7% of men held jobs vs. 56.2% of women.</a:t>
              </a:r>
            </a:p>
          </p:txBody>
        </p:sp>
      </p:grpSp>
      <p:grpSp>
        <p:nvGrpSpPr>
          <p:cNvPr id="11" name="Group 10">
            <a:extLst>
              <a:ext uri="{FF2B5EF4-FFF2-40B4-BE49-F238E27FC236}">
                <a16:creationId xmlns:a16="http://schemas.microsoft.com/office/drawing/2014/main" id="{5480998D-4918-497C-AE9B-ED51ECD25A91}"/>
              </a:ext>
            </a:extLst>
          </p:cNvPr>
          <p:cNvGrpSpPr/>
          <p:nvPr/>
        </p:nvGrpSpPr>
        <p:grpSpPr>
          <a:xfrm>
            <a:off x="1168002" y="2309106"/>
            <a:ext cx="6197995" cy="627163"/>
            <a:chOff x="561018" y="1570557"/>
            <a:chExt cx="8058156" cy="806935"/>
          </a:xfrm>
          <a:solidFill>
            <a:srgbClr val="627981"/>
          </a:solidFill>
        </p:grpSpPr>
        <p:sp>
          <p:nvSpPr>
            <p:cNvPr id="12" name="Rectangle 11">
              <a:extLst>
                <a:ext uri="{FF2B5EF4-FFF2-40B4-BE49-F238E27FC236}">
                  <a16:creationId xmlns:a16="http://schemas.microsoft.com/office/drawing/2014/main" id="{E445020B-D4FA-4C3E-AC25-F7F58F74996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3" name="TextBox 12">
              <a:extLst>
                <a:ext uri="{FF2B5EF4-FFF2-40B4-BE49-F238E27FC236}">
                  <a16:creationId xmlns:a16="http://schemas.microsoft.com/office/drawing/2014/main" id="{E7608EC8-F61F-4411-81B6-299F9DA175DB}"/>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1971: 44% of bachelor degrees went to women.</a:t>
              </a:r>
            </a:p>
          </p:txBody>
        </p:sp>
      </p:grpSp>
      <p:grpSp>
        <p:nvGrpSpPr>
          <p:cNvPr id="14" name="Group 13">
            <a:extLst>
              <a:ext uri="{FF2B5EF4-FFF2-40B4-BE49-F238E27FC236}">
                <a16:creationId xmlns:a16="http://schemas.microsoft.com/office/drawing/2014/main" id="{FC6EAAFA-1DB2-4F5E-8EA3-89B424918F46}"/>
              </a:ext>
            </a:extLst>
          </p:cNvPr>
          <p:cNvGrpSpPr/>
          <p:nvPr/>
        </p:nvGrpSpPr>
        <p:grpSpPr>
          <a:xfrm>
            <a:off x="1168003" y="3179489"/>
            <a:ext cx="6197992" cy="627163"/>
            <a:chOff x="561018" y="1570557"/>
            <a:chExt cx="8058156" cy="806935"/>
          </a:xfrm>
          <a:solidFill>
            <a:srgbClr val="627981"/>
          </a:solidFill>
        </p:grpSpPr>
        <p:sp>
          <p:nvSpPr>
            <p:cNvPr id="15" name="Rectangle 14">
              <a:extLst>
                <a:ext uri="{FF2B5EF4-FFF2-40B4-BE49-F238E27FC236}">
                  <a16:creationId xmlns:a16="http://schemas.microsoft.com/office/drawing/2014/main" id="{7426E2A7-8A87-4988-A55C-9EA386E0EF19}"/>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TextBox 15">
              <a:extLst>
                <a:ext uri="{FF2B5EF4-FFF2-40B4-BE49-F238E27FC236}">
                  <a16:creationId xmlns:a16="http://schemas.microsoft.com/office/drawing/2014/main" id="{D7F04732-FD46-4B6E-9671-F19091AEBE76}"/>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2021: 47.2% of women received bachelor degrees.</a:t>
              </a:r>
            </a:p>
          </p:txBody>
        </p:sp>
      </p:grpSp>
      <p:grpSp>
        <p:nvGrpSpPr>
          <p:cNvPr id="18" name="Group 17">
            <a:extLst>
              <a:ext uri="{FF2B5EF4-FFF2-40B4-BE49-F238E27FC236}">
                <a16:creationId xmlns:a16="http://schemas.microsoft.com/office/drawing/2014/main" id="{9777460E-E88B-428D-A342-56AC6AB9FCF9}"/>
              </a:ext>
            </a:extLst>
          </p:cNvPr>
          <p:cNvGrpSpPr/>
          <p:nvPr/>
        </p:nvGrpSpPr>
        <p:grpSpPr>
          <a:xfrm>
            <a:off x="1168003" y="4049707"/>
            <a:ext cx="9568821" cy="627163"/>
            <a:chOff x="561018" y="1570557"/>
            <a:chExt cx="8058156" cy="806935"/>
          </a:xfrm>
          <a:solidFill>
            <a:srgbClr val="627981"/>
          </a:solidFill>
        </p:grpSpPr>
        <p:sp>
          <p:nvSpPr>
            <p:cNvPr id="21" name="Rectangle 20">
              <a:extLst>
                <a:ext uri="{FF2B5EF4-FFF2-40B4-BE49-F238E27FC236}">
                  <a16:creationId xmlns:a16="http://schemas.microsoft.com/office/drawing/2014/main" id="{AE2ADD5F-6080-4A0E-AF9E-ED8368C8E50D}"/>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2" name="TextBox 21">
              <a:extLst>
                <a:ext uri="{FF2B5EF4-FFF2-40B4-BE49-F238E27FC236}">
                  <a16:creationId xmlns:a16="http://schemas.microsoft.com/office/drawing/2014/main" id="{07DC20D8-98CC-4E11-8877-7846BF5EBEB0}"/>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1970: 33.5% of women did not graduate high school or earn a GED.</a:t>
              </a:r>
            </a:p>
          </p:txBody>
        </p:sp>
      </p:grpSp>
      <p:grpSp>
        <p:nvGrpSpPr>
          <p:cNvPr id="23" name="Group 22">
            <a:extLst>
              <a:ext uri="{FF2B5EF4-FFF2-40B4-BE49-F238E27FC236}">
                <a16:creationId xmlns:a16="http://schemas.microsoft.com/office/drawing/2014/main" id="{02FB6D18-0FB5-4344-9929-6994BCDA22D3}"/>
              </a:ext>
            </a:extLst>
          </p:cNvPr>
          <p:cNvGrpSpPr/>
          <p:nvPr/>
        </p:nvGrpSpPr>
        <p:grpSpPr>
          <a:xfrm>
            <a:off x="1168003" y="4922965"/>
            <a:ext cx="9568821" cy="627163"/>
            <a:chOff x="561018" y="1570557"/>
            <a:chExt cx="8058156" cy="806935"/>
          </a:xfrm>
          <a:solidFill>
            <a:srgbClr val="627981"/>
          </a:solidFill>
        </p:grpSpPr>
        <p:sp>
          <p:nvSpPr>
            <p:cNvPr id="24" name="Rectangle 23">
              <a:extLst>
                <a:ext uri="{FF2B5EF4-FFF2-40B4-BE49-F238E27FC236}">
                  <a16:creationId xmlns:a16="http://schemas.microsoft.com/office/drawing/2014/main" id="{3C3B9578-30A1-4099-8D99-51D15E5DD7C5}"/>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5" name="TextBox 24">
              <a:extLst>
                <a:ext uri="{FF2B5EF4-FFF2-40B4-BE49-F238E27FC236}">
                  <a16:creationId xmlns:a16="http://schemas.microsoft.com/office/drawing/2014/main" id="{5AE551C4-8C90-436B-959A-C59A24E3C23E}"/>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2021: only 4.8% of women in the labor force had less than a high school degree.</a:t>
              </a:r>
            </a:p>
          </p:txBody>
        </p:sp>
      </p:grpSp>
      <p:pic>
        <p:nvPicPr>
          <p:cNvPr id="9" name="Graphic 8" descr="Man">
            <a:extLst>
              <a:ext uri="{FF2B5EF4-FFF2-40B4-BE49-F238E27FC236}">
                <a16:creationId xmlns:a16="http://schemas.microsoft.com/office/drawing/2014/main" id="{44667CC1-6278-42D4-BCF8-C5D5106A7B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28071" y="1627713"/>
            <a:ext cx="2105025" cy="2105025"/>
          </a:xfrm>
          <a:prstGeom prst="rect">
            <a:avLst/>
          </a:prstGeom>
        </p:spPr>
      </p:pic>
      <p:pic>
        <p:nvPicPr>
          <p:cNvPr id="17" name="Graphic 16" descr="Woman">
            <a:extLst>
              <a:ext uri="{FF2B5EF4-FFF2-40B4-BE49-F238E27FC236}">
                <a16:creationId xmlns:a16="http://schemas.microsoft.com/office/drawing/2014/main" id="{5F5B92E0-C993-4EFD-8D67-60F525B195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65993" y="1627275"/>
            <a:ext cx="2105025" cy="2105025"/>
          </a:xfrm>
          <a:prstGeom prst="rect">
            <a:avLst/>
          </a:prstGeom>
        </p:spPr>
      </p:pic>
    </p:spTree>
    <p:extLst>
      <p:ext uri="{BB962C8B-B14F-4D97-AF65-F5344CB8AC3E}">
        <p14:creationId xmlns:p14="http://schemas.microsoft.com/office/powerpoint/2010/main" val="327486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56850" y="488000"/>
            <a:ext cx="9478297"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Can Lower Women’s Average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5022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Women are likely to bear a disproportionately large share of household responsibilities.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405099"/>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mother of young children is more likely to drop out of the labor force for several years or work on a reduced schedule than the father. </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3079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women in their thirties and forties are likely, on average, to have less job experience than men.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21078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childless women with the same education and experience levels as men are typically paid comparably.</a:t>
              </a:r>
            </a:p>
          </p:txBody>
        </p:sp>
      </p:grpSp>
      <p:grpSp>
        <p:nvGrpSpPr>
          <p:cNvPr id="27" name="Group 26">
            <a:extLst>
              <a:ext uri="{FF2B5EF4-FFF2-40B4-BE49-F238E27FC236}">
                <a16:creationId xmlns:a16="http://schemas.microsoft.com/office/drawing/2014/main" id="{FDD64354-65D9-48EF-B2CB-BD11A11C201A}"/>
              </a:ext>
            </a:extLst>
          </p:cNvPr>
          <p:cNvGrpSpPr/>
          <p:nvPr/>
        </p:nvGrpSpPr>
        <p:grpSpPr>
          <a:xfrm>
            <a:off x="2135749" y="5113632"/>
            <a:ext cx="8058154" cy="1047195"/>
            <a:chOff x="542923" y="1736761"/>
            <a:chExt cx="8058154" cy="1047195"/>
          </a:xfrm>
          <a:solidFill>
            <a:srgbClr val="627981"/>
          </a:solidFill>
        </p:grpSpPr>
        <p:sp>
          <p:nvSpPr>
            <p:cNvPr id="28" name="Rectangle 27">
              <a:extLst>
                <a:ext uri="{FF2B5EF4-FFF2-40B4-BE49-F238E27FC236}">
                  <a16:creationId xmlns:a16="http://schemas.microsoft.com/office/drawing/2014/main" id="{9EAE0D4B-71C5-4935-A9CF-8FB0A462D59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56AC8E49-0A71-401D-9D0D-B45C630EEFC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women with families and children are typically paid about 7% to 14% less than other women of similar education and work experience.</a:t>
              </a:r>
            </a:p>
          </p:txBody>
        </p:sp>
      </p:grpSp>
    </p:spTree>
    <p:extLst>
      <p:ext uri="{BB962C8B-B14F-4D97-AF65-F5344CB8AC3E}">
        <p14:creationId xmlns:p14="http://schemas.microsoft.com/office/powerpoint/2010/main" val="267237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Blacks experienced blatant labor market discrimination during much of the twentieth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1047195"/>
            <a:chOff x="542923" y="1736761"/>
            <a:chExt cx="8058154" cy="104719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Until the passage of the Civil Rights Act of 1964, it was legal in many states to refuse to hire a Black worker, regardless of the credentials or experience of that worker.</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703259"/>
            <a:ext cx="8058154" cy="1047195"/>
            <a:chOff x="542923" y="1736761"/>
            <a:chExt cx="8058154" cy="104719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Blacks were often denied access to educational opportunities, which in turn meant that they had lower levels of qualifications for many jobs.</a:t>
              </a:r>
            </a:p>
          </p:txBody>
        </p:sp>
      </p:grpSp>
    </p:spTree>
    <p:extLst>
      <p:ext uri="{BB962C8B-B14F-4D97-AF65-F5344CB8AC3E}">
        <p14:creationId xmlns:p14="http://schemas.microsoft.com/office/powerpoint/2010/main" val="1860940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earnings gap between Black and White workers has not changed as much as the gap between men and women in the last half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racial gap seems related both to continuing differences in education levels and to the presence of discrimination.</a:t>
              </a:r>
            </a:p>
          </p:txBody>
        </p:sp>
      </p:grpSp>
      <p:graphicFrame>
        <p:nvGraphicFramePr>
          <p:cNvPr id="2" name="Table 2">
            <a:extLst>
              <a:ext uri="{FF2B5EF4-FFF2-40B4-BE49-F238E27FC236}">
                <a16:creationId xmlns:a16="http://schemas.microsoft.com/office/drawing/2014/main" id="{E06FEDD5-EFEF-48A7-B2E2-7773E244B6FD}"/>
              </a:ext>
            </a:extLst>
          </p:cNvPr>
          <p:cNvGraphicFramePr>
            <a:graphicFrameLocks noGrp="1"/>
          </p:cNvGraphicFramePr>
          <p:nvPr>
            <p:extLst>
              <p:ext uri="{D42A27DB-BD31-4B8C-83A1-F6EECF244321}">
                <p14:modId xmlns:p14="http://schemas.microsoft.com/office/powerpoint/2010/main" val="1790285431"/>
              </p:ext>
            </p:extLst>
          </p:nvPr>
        </p:nvGraphicFramePr>
        <p:xfrm>
          <a:off x="1104206" y="3678199"/>
          <a:ext cx="9983585" cy="2570480"/>
        </p:xfrm>
        <a:graphic>
          <a:graphicData uri="http://schemas.openxmlformats.org/drawingml/2006/table">
            <a:tbl>
              <a:tblPr firstRow="1" bandRow="1">
                <a:tableStyleId>{5C22544A-7EE6-4342-B048-85BDC9FD1C3A}</a:tableStyleId>
              </a:tblPr>
              <a:tblGrid>
                <a:gridCol w="1996717">
                  <a:extLst>
                    <a:ext uri="{9D8B030D-6E8A-4147-A177-3AD203B41FA5}">
                      <a16:colId xmlns:a16="http://schemas.microsoft.com/office/drawing/2014/main" val="1869335202"/>
                    </a:ext>
                  </a:extLst>
                </a:gridCol>
                <a:gridCol w="1996717">
                  <a:extLst>
                    <a:ext uri="{9D8B030D-6E8A-4147-A177-3AD203B41FA5}">
                      <a16:colId xmlns:a16="http://schemas.microsoft.com/office/drawing/2014/main" val="3723120056"/>
                    </a:ext>
                  </a:extLst>
                </a:gridCol>
                <a:gridCol w="1996717">
                  <a:extLst>
                    <a:ext uri="{9D8B030D-6E8A-4147-A177-3AD203B41FA5}">
                      <a16:colId xmlns:a16="http://schemas.microsoft.com/office/drawing/2014/main" val="1232774635"/>
                    </a:ext>
                  </a:extLst>
                </a:gridCol>
                <a:gridCol w="1996717">
                  <a:extLst>
                    <a:ext uri="{9D8B030D-6E8A-4147-A177-3AD203B41FA5}">
                      <a16:colId xmlns:a16="http://schemas.microsoft.com/office/drawing/2014/main" val="1193098"/>
                    </a:ext>
                  </a:extLst>
                </a:gridCol>
                <a:gridCol w="1996717">
                  <a:extLst>
                    <a:ext uri="{9D8B030D-6E8A-4147-A177-3AD203B41FA5}">
                      <a16:colId xmlns:a16="http://schemas.microsoft.com/office/drawing/2014/main" val="3490838721"/>
                    </a:ext>
                  </a:extLst>
                </a:gridCol>
              </a:tblGrid>
              <a:tr h="370840">
                <a:tc gridSpan="5">
                  <a:txBody>
                    <a:bodyPr/>
                    <a:lstStyle/>
                    <a:p>
                      <a:pPr algn="ctr"/>
                      <a:r>
                        <a:rPr lang="en-US" dirty="0">
                          <a:solidFill>
                            <a:schemeClr val="tx1"/>
                          </a:solidFill>
                        </a:rPr>
                        <a:t>Educational Attainment by Race and Ethnicity in 2021 (U.S. Census Bureau)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2986673"/>
                  </a:ext>
                </a:extLst>
              </a:tr>
              <a:tr h="370840">
                <a:tc>
                  <a:txBody>
                    <a:bodyPr/>
                    <a:lstStyle/>
                    <a:p>
                      <a:pPr algn="ctr"/>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White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Hispanic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Black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Asian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6337180"/>
                  </a:ext>
                </a:extLst>
              </a:tr>
              <a:tr h="370840">
                <a:tc>
                  <a:txBody>
                    <a:bodyPr/>
                    <a:lstStyle/>
                    <a:p>
                      <a:pPr algn="ctr"/>
                      <a:r>
                        <a:rPr lang="en-US" dirty="0">
                          <a:solidFill>
                            <a:schemeClr val="tx1"/>
                          </a:solidFill>
                        </a:rPr>
                        <a:t>Completed four years of high school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377726"/>
                  </a:ext>
                </a:extLst>
              </a:tr>
              <a:tr h="370840">
                <a:tc>
                  <a:txBody>
                    <a:bodyPr/>
                    <a:lstStyle/>
                    <a:p>
                      <a:pPr algn="ctr"/>
                      <a:r>
                        <a:rPr lang="en-US" dirty="0">
                          <a:solidFill>
                            <a:schemeClr val="tx1"/>
                          </a:solidFill>
                        </a:rPr>
                        <a:t>Completed four years of college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2407624"/>
                  </a:ext>
                </a:extLst>
              </a:tr>
            </a:tbl>
          </a:graphicData>
        </a:graphic>
      </p:graphicFrame>
    </p:spTree>
    <p:extLst>
      <p:ext uri="{BB962C8B-B14F-4D97-AF65-F5344CB8AC3E}">
        <p14:creationId xmlns:p14="http://schemas.microsoft.com/office/powerpoint/2010/main" val="3422570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1989</TotalTime>
  <Words>2252</Words>
  <Application>Microsoft Office PowerPoint</Application>
  <PresentationFormat>Widescreen</PresentationFormat>
  <Paragraphs>161</Paragraphs>
  <Slides>16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64</cp:revision>
  <dcterms:created xsi:type="dcterms:W3CDTF">2017-06-16T13:06:21Z</dcterms:created>
  <dcterms:modified xsi:type="dcterms:W3CDTF">2023-08-03T19:24:17Z</dcterms:modified>
</cp:coreProperties>
</file>